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5500" y="263653"/>
            <a:ext cx="10541000" cy="958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49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esot.org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97C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34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49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esot.org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97C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34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49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esot.org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97C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34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49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esot.org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97C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8952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65175" y="5522976"/>
            <a:ext cx="1542288" cy="1097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49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esot.org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97C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198" y="6355458"/>
            <a:ext cx="10300970" cy="0"/>
          </a:xfrm>
          <a:custGeom>
            <a:avLst/>
            <a:gdLst/>
            <a:ahLst/>
            <a:cxnLst/>
            <a:rect l="l" t="t" r="r" b="b"/>
            <a:pathLst>
              <a:path w="10300970">
                <a:moveTo>
                  <a:pt x="0" y="0"/>
                </a:moveTo>
                <a:lnTo>
                  <a:pt x="10300905" y="1"/>
                </a:lnTo>
              </a:path>
            </a:pathLst>
          </a:custGeom>
          <a:ln w="9525">
            <a:solidFill>
              <a:srgbClr val="003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213592" y="5952744"/>
            <a:ext cx="771144" cy="7193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5500" y="263653"/>
            <a:ext cx="10541000" cy="958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34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9778" y="1623961"/>
            <a:ext cx="7870825" cy="1729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576559" y="6436064"/>
            <a:ext cx="57594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349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esot.org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00098" y="6431626"/>
            <a:ext cx="215900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097C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88952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9055" y="359663"/>
              <a:ext cx="1542288" cy="11003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25498" y="3058668"/>
            <a:ext cx="67481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ESOT Membership Promotional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5498" y="3988308"/>
            <a:ext cx="19024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September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500" y="263653"/>
            <a:ext cx="8954135" cy="9582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0"/>
              </a:spcBef>
            </a:pPr>
            <a:r>
              <a:rPr b="1" spc="-5" dirty="0">
                <a:latin typeface="Arial"/>
                <a:cs typeface="Arial"/>
              </a:rPr>
              <a:t>1. </a:t>
            </a:r>
            <a:r>
              <a:rPr spc="-5" dirty="0"/>
              <a:t>How to become </a:t>
            </a:r>
            <a:r>
              <a:rPr dirty="0"/>
              <a:t>a </a:t>
            </a:r>
            <a:r>
              <a:rPr spc="-5" dirty="0"/>
              <a:t>member and benefit from</a:t>
            </a:r>
            <a:r>
              <a:rPr spc="-65" dirty="0"/>
              <a:t> </a:t>
            </a:r>
            <a:r>
              <a:rPr spc="-5" dirty="0"/>
              <a:t>the  discount</a:t>
            </a:r>
          </a:p>
        </p:txBody>
      </p:sp>
      <p:sp>
        <p:nvSpPr>
          <p:cNvPr id="3" name="object 3"/>
          <p:cNvSpPr/>
          <p:nvPr/>
        </p:nvSpPr>
        <p:spPr>
          <a:xfrm>
            <a:off x="1670304" y="1295400"/>
            <a:ext cx="7994904" cy="5361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10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esot.org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0"/>
              </a:spcBef>
            </a:pPr>
            <a:r>
              <a:rPr b="1" spc="-5" dirty="0">
                <a:latin typeface="Arial"/>
                <a:cs typeface="Arial"/>
              </a:rPr>
              <a:t>2. </a:t>
            </a:r>
            <a:r>
              <a:rPr spc="-5" dirty="0"/>
              <a:t>How to renew your membership and benefit from the  discount</a:t>
            </a:r>
          </a:p>
        </p:txBody>
      </p:sp>
      <p:sp>
        <p:nvSpPr>
          <p:cNvPr id="3" name="object 3"/>
          <p:cNvSpPr/>
          <p:nvPr/>
        </p:nvSpPr>
        <p:spPr>
          <a:xfrm>
            <a:off x="201168" y="1344167"/>
            <a:ext cx="9686543" cy="1679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1872" y="3172967"/>
            <a:ext cx="4946904" cy="3532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11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esot.org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76559" y="6421628"/>
            <a:ext cx="575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493"/>
                </a:solidFill>
                <a:latin typeface="Arial"/>
                <a:cs typeface="Arial"/>
              </a:rPr>
              <a:t>esot.org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5500" y="483109"/>
            <a:ext cx="47409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ESOT Members</a:t>
            </a:r>
            <a:r>
              <a:rPr b="1" spc="-7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Benefits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0524" y="1382268"/>
            <a:ext cx="10375265" cy="215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 indent="-63500">
              <a:lnSpc>
                <a:spcPts val="1645"/>
              </a:lnSpc>
              <a:spcBef>
                <a:spcPts val="100"/>
              </a:spcBef>
              <a:buClr>
                <a:srgbClr val="000000"/>
              </a:buClr>
              <a:buSzPct val="92857"/>
              <a:buChar char="•"/>
              <a:tabLst>
                <a:tab pos="76200" algn="l"/>
              </a:tabLst>
            </a:pPr>
            <a:r>
              <a:rPr sz="1400" spc="-5" dirty="0">
                <a:solidFill>
                  <a:srgbClr val="636569"/>
                </a:solidFill>
                <a:latin typeface="Arial"/>
                <a:cs typeface="Arial"/>
              </a:rPr>
              <a:t>Direct access to </a:t>
            </a:r>
            <a:r>
              <a:rPr sz="1400" b="1" spc="-10" dirty="0">
                <a:solidFill>
                  <a:srgbClr val="636569"/>
                </a:solidFill>
                <a:latin typeface="Arial"/>
                <a:cs typeface="Arial"/>
              </a:rPr>
              <a:t>Transplant International </a:t>
            </a:r>
            <a:r>
              <a:rPr sz="1400" spc="-5" dirty="0">
                <a:solidFill>
                  <a:srgbClr val="636569"/>
                </a:solidFill>
                <a:latin typeface="Arial"/>
                <a:cs typeface="Arial"/>
              </a:rPr>
              <a:t>and </a:t>
            </a:r>
            <a:r>
              <a:rPr sz="1400" b="1" spc="-10" dirty="0">
                <a:solidFill>
                  <a:srgbClr val="636569"/>
                </a:solidFill>
                <a:latin typeface="Arial"/>
                <a:cs typeface="Arial"/>
              </a:rPr>
              <a:t>Transplant </a:t>
            </a:r>
            <a:r>
              <a:rPr sz="1400" b="1" spc="-5" dirty="0">
                <a:solidFill>
                  <a:srgbClr val="636569"/>
                </a:solidFill>
                <a:latin typeface="Arial"/>
                <a:cs typeface="Arial"/>
              </a:rPr>
              <a:t>Live </a:t>
            </a:r>
            <a:r>
              <a:rPr sz="1400" dirty="0">
                <a:solidFill>
                  <a:srgbClr val="636569"/>
                </a:solidFill>
                <a:latin typeface="Arial"/>
                <a:cs typeface="Arial"/>
              </a:rPr>
              <a:t>via </a:t>
            </a:r>
            <a:r>
              <a:rPr sz="1400" spc="-5" dirty="0">
                <a:solidFill>
                  <a:srgbClr val="636569"/>
                </a:solidFill>
                <a:latin typeface="Arial"/>
                <a:cs typeface="Arial"/>
              </a:rPr>
              <a:t>Quick</a:t>
            </a:r>
            <a:r>
              <a:rPr sz="1400" spc="-10" dirty="0">
                <a:solidFill>
                  <a:srgbClr val="63656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36569"/>
                </a:solidFill>
                <a:latin typeface="Arial"/>
                <a:cs typeface="Arial"/>
              </a:rPr>
              <a:t>Links</a:t>
            </a:r>
            <a:endParaRPr sz="1400">
              <a:latin typeface="Arial"/>
              <a:cs typeface="Arial"/>
            </a:endParaRPr>
          </a:p>
          <a:p>
            <a:pPr marL="75565" indent="-63500">
              <a:lnSpc>
                <a:spcPts val="1645"/>
              </a:lnSpc>
              <a:buClr>
                <a:srgbClr val="000000"/>
              </a:buClr>
              <a:buSzPct val="92857"/>
              <a:buChar char="•"/>
              <a:tabLst>
                <a:tab pos="76200" algn="l"/>
              </a:tabLst>
            </a:pPr>
            <a:r>
              <a:rPr sz="1400" spc="-5" dirty="0">
                <a:solidFill>
                  <a:srgbClr val="636569"/>
                </a:solidFill>
                <a:latin typeface="Arial"/>
                <a:cs typeface="Arial"/>
              </a:rPr>
              <a:t>Actively support </a:t>
            </a:r>
            <a:r>
              <a:rPr sz="1400" b="1" spc="-5" dirty="0">
                <a:solidFill>
                  <a:srgbClr val="636569"/>
                </a:solidFill>
                <a:latin typeface="Arial"/>
                <a:cs typeface="Arial"/>
              </a:rPr>
              <a:t>ESOT </a:t>
            </a:r>
            <a:r>
              <a:rPr sz="1400" b="1" spc="-10" dirty="0">
                <a:solidFill>
                  <a:srgbClr val="636569"/>
                </a:solidFill>
                <a:latin typeface="Arial"/>
                <a:cs typeface="Arial"/>
              </a:rPr>
              <a:t>policy </a:t>
            </a:r>
            <a:r>
              <a:rPr sz="1400" spc="-5" dirty="0">
                <a:solidFill>
                  <a:srgbClr val="636569"/>
                </a:solidFill>
                <a:latin typeface="Arial"/>
                <a:cs typeface="Arial"/>
              </a:rPr>
              <a:t>initiatives</a:t>
            </a:r>
            <a:endParaRPr sz="1400">
              <a:latin typeface="Arial"/>
              <a:cs typeface="Arial"/>
            </a:endParaRPr>
          </a:p>
          <a:p>
            <a:pPr marL="75565" indent="-63500">
              <a:lnSpc>
                <a:spcPct val="100000"/>
              </a:lnSpc>
              <a:buClr>
                <a:srgbClr val="000000"/>
              </a:buClr>
              <a:buSzPct val="92857"/>
              <a:buChar char="•"/>
              <a:tabLst>
                <a:tab pos="76200" algn="l"/>
              </a:tabLst>
            </a:pPr>
            <a:r>
              <a:rPr sz="1400" spc="-5" dirty="0">
                <a:solidFill>
                  <a:srgbClr val="636569"/>
                </a:solidFill>
                <a:latin typeface="Arial"/>
                <a:cs typeface="Arial"/>
              </a:rPr>
              <a:t>Vote </a:t>
            </a:r>
            <a:r>
              <a:rPr sz="1400" dirty="0">
                <a:solidFill>
                  <a:srgbClr val="636569"/>
                </a:solidFill>
                <a:latin typeface="Arial"/>
                <a:cs typeface="Arial"/>
              </a:rPr>
              <a:t>in </a:t>
            </a:r>
            <a:r>
              <a:rPr sz="1400" b="1" spc="-5" dirty="0">
                <a:solidFill>
                  <a:srgbClr val="636569"/>
                </a:solidFill>
                <a:latin typeface="Arial"/>
                <a:cs typeface="Arial"/>
              </a:rPr>
              <a:t>ESOT </a:t>
            </a:r>
            <a:r>
              <a:rPr sz="1400" b="1" spc="-10" dirty="0">
                <a:solidFill>
                  <a:srgbClr val="636569"/>
                </a:solidFill>
                <a:latin typeface="Arial"/>
                <a:cs typeface="Arial"/>
              </a:rPr>
              <a:t>governance</a:t>
            </a:r>
            <a:r>
              <a:rPr sz="1400" b="1" spc="-30" dirty="0">
                <a:solidFill>
                  <a:srgbClr val="63656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36569"/>
                </a:solidFill>
                <a:latin typeface="Arial"/>
                <a:cs typeface="Arial"/>
              </a:rPr>
              <a:t>elections</a:t>
            </a:r>
            <a:endParaRPr sz="1400">
              <a:latin typeface="Arial"/>
              <a:cs typeface="Arial"/>
            </a:endParaRPr>
          </a:p>
          <a:p>
            <a:pPr marL="75565" indent="-63500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SzPct val="92857"/>
              <a:buChar char="•"/>
              <a:tabLst>
                <a:tab pos="76200" algn="l"/>
              </a:tabLst>
            </a:pPr>
            <a:r>
              <a:rPr sz="1400" spc="-5" dirty="0">
                <a:solidFill>
                  <a:srgbClr val="636569"/>
                </a:solidFill>
                <a:latin typeface="Arial"/>
                <a:cs typeface="Arial"/>
              </a:rPr>
              <a:t>Access to the annual </a:t>
            </a:r>
            <a:r>
              <a:rPr sz="1400" b="1" spc="-5" dirty="0">
                <a:solidFill>
                  <a:srgbClr val="636569"/>
                </a:solidFill>
                <a:latin typeface="Arial"/>
                <a:cs typeface="Arial"/>
              </a:rPr>
              <a:t>ESOT grants</a:t>
            </a:r>
            <a:r>
              <a:rPr sz="1400" b="1" spc="-15" dirty="0">
                <a:solidFill>
                  <a:srgbClr val="63656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36569"/>
                </a:solidFill>
                <a:latin typeface="Arial"/>
                <a:cs typeface="Arial"/>
              </a:rPr>
              <a:t>programme</a:t>
            </a:r>
            <a:endParaRPr sz="1400">
              <a:latin typeface="Arial"/>
              <a:cs typeface="Arial"/>
            </a:endParaRPr>
          </a:p>
          <a:p>
            <a:pPr marL="75565" indent="-63500">
              <a:lnSpc>
                <a:spcPct val="100000"/>
              </a:lnSpc>
              <a:spcBef>
                <a:spcPts val="25"/>
              </a:spcBef>
              <a:buClr>
                <a:srgbClr val="000000"/>
              </a:buClr>
              <a:buSzPct val="92857"/>
              <a:buChar char="•"/>
              <a:tabLst>
                <a:tab pos="76200" algn="l"/>
              </a:tabLst>
            </a:pPr>
            <a:r>
              <a:rPr sz="1400" spc="-5" dirty="0">
                <a:solidFill>
                  <a:srgbClr val="636569"/>
                </a:solidFill>
                <a:latin typeface="Arial"/>
                <a:cs typeface="Arial"/>
              </a:rPr>
              <a:t>Attendance to members-only</a:t>
            </a:r>
            <a:r>
              <a:rPr sz="1400" spc="-10" dirty="0">
                <a:solidFill>
                  <a:srgbClr val="63656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36569"/>
                </a:solidFill>
                <a:latin typeface="Arial"/>
                <a:cs typeface="Arial"/>
              </a:rPr>
              <a:t>webinars</a:t>
            </a:r>
            <a:endParaRPr sz="1400">
              <a:latin typeface="Arial"/>
              <a:cs typeface="Arial"/>
            </a:endParaRPr>
          </a:p>
          <a:p>
            <a:pPr marL="75565" indent="-63500">
              <a:lnSpc>
                <a:spcPts val="1645"/>
              </a:lnSpc>
              <a:spcBef>
                <a:spcPts val="25"/>
              </a:spcBef>
              <a:buClr>
                <a:srgbClr val="000000"/>
              </a:buClr>
              <a:buSzPct val="92857"/>
              <a:buChar char="•"/>
              <a:tabLst>
                <a:tab pos="76200" algn="l"/>
              </a:tabLst>
            </a:pPr>
            <a:r>
              <a:rPr sz="1400" spc="-5" dirty="0">
                <a:solidFill>
                  <a:srgbClr val="636569"/>
                </a:solidFill>
                <a:latin typeface="Arial"/>
                <a:cs typeface="Arial"/>
              </a:rPr>
              <a:t>Substantial </a:t>
            </a:r>
            <a:r>
              <a:rPr sz="1400" b="1" spc="-10" dirty="0">
                <a:solidFill>
                  <a:srgbClr val="636569"/>
                </a:solidFill>
                <a:latin typeface="Arial"/>
                <a:cs typeface="Arial"/>
              </a:rPr>
              <a:t>discounts </a:t>
            </a:r>
            <a:r>
              <a:rPr sz="1400" spc="-5" dirty="0">
                <a:solidFill>
                  <a:srgbClr val="636569"/>
                </a:solidFill>
                <a:latin typeface="Arial"/>
                <a:cs typeface="Arial"/>
              </a:rPr>
              <a:t>for all ESOT events and courses</a:t>
            </a:r>
            <a:endParaRPr sz="1400">
              <a:latin typeface="Arial"/>
              <a:cs typeface="Arial"/>
            </a:endParaRPr>
          </a:p>
          <a:p>
            <a:pPr marL="75565" indent="-63500">
              <a:lnSpc>
                <a:spcPts val="1645"/>
              </a:lnSpc>
              <a:buClr>
                <a:srgbClr val="000000"/>
              </a:buClr>
              <a:buSzPct val="92857"/>
              <a:buChar char="•"/>
              <a:tabLst>
                <a:tab pos="76200" algn="l"/>
              </a:tabLst>
            </a:pPr>
            <a:r>
              <a:rPr sz="1400" spc="-5" dirty="0">
                <a:solidFill>
                  <a:srgbClr val="636569"/>
                </a:solidFill>
                <a:latin typeface="Arial"/>
                <a:cs typeface="Arial"/>
              </a:rPr>
              <a:t>Access to </a:t>
            </a:r>
            <a:r>
              <a:rPr sz="1400" dirty="0">
                <a:solidFill>
                  <a:srgbClr val="636569"/>
                </a:solidFill>
                <a:latin typeface="Arial"/>
                <a:cs typeface="Arial"/>
              </a:rPr>
              <a:t>a </a:t>
            </a:r>
            <a:r>
              <a:rPr sz="1400" b="1" spc="-5" dirty="0">
                <a:solidFill>
                  <a:srgbClr val="636569"/>
                </a:solidFill>
                <a:latin typeface="Arial"/>
                <a:cs typeface="Arial"/>
              </a:rPr>
              <a:t>protected environment </a:t>
            </a:r>
            <a:r>
              <a:rPr sz="1400" dirty="0">
                <a:solidFill>
                  <a:srgbClr val="636569"/>
                </a:solidFill>
                <a:latin typeface="Arial"/>
                <a:cs typeface="Arial"/>
              </a:rPr>
              <a:t>via </a:t>
            </a:r>
            <a:r>
              <a:rPr sz="1400" spc="-5" dirty="0">
                <a:solidFill>
                  <a:srgbClr val="636569"/>
                </a:solidFill>
                <a:latin typeface="Arial"/>
                <a:cs typeface="Arial"/>
              </a:rPr>
              <a:t>the membership platform to </a:t>
            </a:r>
            <a:r>
              <a:rPr sz="1400" b="1" spc="-10" dirty="0">
                <a:solidFill>
                  <a:srgbClr val="636569"/>
                </a:solidFill>
                <a:latin typeface="Arial"/>
                <a:cs typeface="Arial"/>
              </a:rPr>
              <a:t>build meaningful discussions </a:t>
            </a:r>
            <a:r>
              <a:rPr sz="1400" spc="-5" dirty="0">
                <a:solidFill>
                  <a:srgbClr val="636569"/>
                </a:solidFill>
                <a:latin typeface="Arial"/>
                <a:cs typeface="Arial"/>
              </a:rPr>
              <a:t>on your preferred</a:t>
            </a:r>
            <a:r>
              <a:rPr sz="1400" spc="15" dirty="0">
                <a:solidFill>
                  <a:srgbClr val="63656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36569"/>
                </a:solidFill>
                <a:latin typeface="Arial"/>
                <a:cs typeface="Arial"/>
              </a:rPr>
              <a:t>topics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700"/>
              </a:lnSpc>
              <a:spcBef>
                <a:spcPts val="40"/>
              </a:spcBef>
              <a:buClr>
                <a:srgbClr val="000000"/>
              </a:buClr>
              <a:buSzPct val="92857"/>
              <a:buChar char="•"/>
              <a:tabLst>
                <a:tab pos="76200" algn="l"/>
              </a:tabLst>
            </a:pPr>
            <a:r>
              <a:rPr sz="1400" spc="-5" dirty="0">
                <a:solidFill>
                  <a:srgbClr val="636569"/>
                </a:solidFill>
                <a:latin typeface="Arial"/>
                <a:cs typeface="Arial"/>
              </a:rPr>
              <a:t>Browse the </a:t>
            </a:r>
            <a:r>
              <a:rPr sz="1400" b="1" spc="-5" dirty="0">
                <a:solidFill>
                  <a:srgbClr val="636569"/>
                </a:solidFill>
                <a:latin typeface="Arial"/>
                <a:cs typeface="Arial"/>
              </a:rPr>
              <a:t>new directory</a:t>
            </a:r>
            <a:r>
              <a:rPr sz="1400" spc="-5" dirty="0">
                <a:solidFill>
                  <a:srgbClr val="636569"/>
                </a:solidFill>
                <a:latin typeface="Arial"/>
                <a:cs typeface="Arial"/>
              </a:rPr>
              <a:t>, which allows you to search for another ESOT colleague by area of expertise, affiliations, country, city or  institution</a:t>
            </a:r>
            <a:endParaRPr sz="1400">
              <a:latin typeface="Arial"/>
              <a:cs typeface="Arial"/>
            </a:endParaRPr>
          </a:p>
          <a:p>
            <a:pPr marL="75565" indent="-63500">
              <a:lnSpc>
                <a:spcPts val="1650"/>
              </a:lnSpc>
              <a:buClr>
                <a:srgbClr val="000000"/>
              </a:buClr>
              <a:buSzPct val="92857"/>
              <a:buFont typeface="Arial"/>
              <a:buChar char="•"/>
              <a:tabLst>
                <a:tab pos="76200" algn="l"/>
              </a:tabLst>
            </a:pPr>
            <a:r>
              <a:rPr sz="1400" b="1" spc="-5" dirty="0">
                <a:solidFill>
                  <a:srgbClr val="636569"/>
                </a:solidFill>
                <a:latin typeface="Arial"/>
                <a:cs typeface="Arial"/>
              </a:rPr>
              <a:t>Join at any time</a:t>
            </a:r>
            <a:r>
              <a:rPr sz="1400" spc="-5" dirty="0">
                <a:solidFill>
                  <a:srgbClr val="636569"/>
                </a:solidFill>
                <a:latin typeface="Arial"/>
                <a:cs typeface="Arial"/>
              </a:rPr>
              <a:t>, your membership </a:t>
            </a:r>
            <a:r>
              <a:rPr sz="1400" dirty="0">
                <a:solidFill>
                  <a:srgbClr val="636569"/>
                </a:solidFill>
                <a:latin typeface="Arial"/>
                <a:cs typeface="Arial"/>
              </a:rPr>
              <a:t>will </a:t>
            </a:r>
            <a:r>
              <a:rPr sz="1400" spc="-5" dirty="0">
                <a:solidFill>
                  <a:srgbClr val="636569"/>
                </a:solidFill>
                <a:latin typeface="Arial"/>
                <a:cs typeface="Arial"/>
              </a:rPr>
              <a:t>last for 12 months from the moment of the</a:t>
            </a:r>
            <a:r>
              <a:rPr sz="1400" spc="-30" dirty="0">
                <a:solidFill>
                  <a:srgbClr val="63656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36569"/>
                </a:solidFill>
                <a:latin typeface="Arial"/>
                <a:cs typeface="Arial"/>
              </a:rPr>
              <a:t>subscription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9934" y="4365244"/>
            <a:ext cx="695515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636569"/>
                </a:solidFill>
                <a:latin typeface="Arial"/>
                <a:cs typeface="Arial"/>
              </a:rPr>
              <a:t>Be part of the continued innovation ESOT </a:t>
            </a:r>
            <a:r>
              <a:rPr sz="1600" b="1" dirty="0">
                <a:solidFill>
                  <a:srgbClr val="636569"/>
                </a:solidFill>
                <a:latin typeface="Arial"/>
                <a:cs typeface="Arial"/>
              </a:rPr>
              <a:t>is </a:t>
            </a:r>
            <a:r>
              <a:rPr sz="1600" b="1" spc="-5" dirty="0">
                <a:solidFill>
                  <a:srgbClr val="636569"/>
                </a:solidFill>
                <a:latin typeface="Arial"/>
                <a:cs typeface="Arial"/>
              </a:rPr>
              <a:t>bringing </a:t>
            </a:r>
            <a:r>
              <a:rPr sz="1600" b="1" dirty="0">
                <a:solidFill>
                  <a:srgbClr val="636569"/>
                </a:solidFill>
                <a:latin typeface="Arial"/>
                <a:cs typeface="Arial"/>
              </a:rPr>
              <a:t>in </a:t>
            </a:r>
            <a:r>
              <a:rPr sz="1600" b="1" spc="-5" dirty="0">
                <a:solidFill>
                  <a:srgbClr val="636569"/>
                </a:solidFill>
                <a:latin typeface="Arial"/>
                <a:cs typeface="Arial"/>
              </a:rPr>
              <a:t>our</a:t>
            </a:r>
            <a:r>
              <a:rPr sz="1600" b="1" spc="114" dirty="0">
                <a:solidFill>
                  <a:srgbClr val="63656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636569"/>
                </a:solidFill>
                <a:latin typeface="Arial"/>
                <a:cs typeface="Arial"/>
              </a:rPr>
              <a:t>Community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Arial"/>
              <a:cs typeface="Arial"/>
            </a:endParaRPr>
          </a:p>
          <a:p>
            <a:pPr marR="8890" algn="r">
              <a:lnSpc>
                <a:spcPct val="100000"/>
              </a:lnSpc>
            </a:pPr>
            <a:r>
              <a:rPr sz="1600" b="1" spc="-5" dirty="0">
                <a:solidFill>
                  <a:srgbClr val="636569"/>
                </a:solidFill>
                <a:latin typeface="Arial"/>
                <a:cs typeface="Arial"/>
              </a:rPr>
              <a:t>Follow</a:t>
            </a:r>
            <a:r>
              <a:rPr sz="1600" b="1" spc="-25" dirty="0">
                <a:solidFill>
                  <a:srgbClr val="63656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636569"/>
                </a:solidFill>
                <a:latin typeface="Arial"/>
                <a:cs typeface="Arial"/>
              </a:rPr>
              <a:t>@ESOTtransplant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11695" y="5099303"/>
            <a:ext cx="4821936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498" y="946404"/>
            <a:ext cx="74891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Your promotional </a:t>
            </a:r>
            <a:r>
              <a:rPr b="1" spc="-10" dirty="0">
                <a:latin typeface="Arial"/>
                <a:cs typeface="Arial"/>
              </a:rPr>
              <a:t>codes </a:t>
            </a:r>
            <a:r>
              <a:rPr b="1" spc="-5" dirty="0">
                <a:latin typeface="Arial"/>
                <a:cs typeface="Arial"/>
              </a:rPr>
              <a:t>for 12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months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3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esot.org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5498" y="3860293"/>
            <a:ext cx="9537700" cy="2181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636569"/>
                </a:solidFill>
                <a:latin typeface="Arial"/>
                <a:cs typeface="Arial"/>
              </a:rPr>
              <a:t>Benefits: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ts val="2365"/>
              </a:lnSpc>
              <a:spcBef>
                <a:spcPts val="2175"/>
              </a:spcBef>
              <a:buClr>
                <a:srgbClr val="0097CE"/>
              </a:buClr>
              <a:buSzPct val="10909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dirty="0">
                <a:solidFill>
                  <a:srgbClr val="636569"/>
                </a:solidFill>
                <a:latin typeface="Arial"/>
                <a:cs typeface="Arial"/>
              </a:rPr>
              <a:t>one-year* </a:t>
            </a:r>
            <a:r>
              <a:rPr sz="2200" b="1" spc="-5" dirty="0">
                <a:solidFill>
                  <a:srgbClr val="636569"/>
                </a:solidFill>
                <a:latin typeface="Arial"/>
                <a:cs typeface="Arial"/>
              </a:rPr>
              <a:t>ESOT membership </a:t>
            </a:r>
            <a:r>
              <a:rPr sz="2200" spc="-5" dirty="0">
                <a:solidFill>
                  <a:srgbClr val="636569"/>
                </a:solidFill>
                <a:latin typeface="Arial"/>
                <a:cs typeface="Arial"/>
              </a:rPr>
              <a:t>with </a:t>
            </a:r>
            <a:r>
              <a:rPr sz="2200" dirty="0">
                <a:solidFill>
                  <a:srgbClr val="636569"/>
                </a:solidFill>
                <a:latin typeface="Arial"/>
                <a:cs typeface="Arial"/>
              </a:rPr>
              <a:t>access to </a:t>
            </a:r>
            <a:r>
              <a:rPr sz="2200" spc="-5" dirty="0">
                <a:solidFill>
                  <a:srgbClr val="636569"/>
                </a:solidFill>
                <a:latin typeface="Arial"/>
                <a:cs typeface="Arial"/>
              </a:rPr>
              <a:t>ESOT e-learning </a:t>
            </a:r>
            <a:r>
              <a:rPr sz="2200" dirty="0">
                <a:solidFill>
                  <a:srgbClr val="636569"/>
                </a:solidFill>
                <a:latin typeface="Arial"/>
                <a:cs typeface="Arial"/>
              </a:rPr>
              <a:t>platform</a:t>
            </a:r>
            <a:r>
              <a:rPr sz="2200" spc="40" dirty="0">
                <a:solidFill>
                  <a:srgbClr val="63656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636569"/>
                </a:solidFill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365"/>
              </a:lnSpc>
            </a:pPr>
            <a:r>
              <a:rPr sz="2200" b="1" dirty="0">
                <a:solidFill>
                  <a:srgbClr val="636569"/>
                </a:solidFill>
                <a:latin typeface="Arial"/>
                <a:cs typeface="Arial"/>
              </a:rPr>
              <a:t>Transplant Live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910"/>
              </a:spcBef>
            </a:pPr>
            <a:r>
              <a:rPr sz="1900" dirty="0">
                <a:solidFill>
                  <a:srgbClr val="636569"/>
                </a:solidFill>
                <a:latin typeface="Arial"/>
                <a:cs typeface="Arial"/>
              </a:rPr>
              <a:t>*The membership is valid for 365 days from the day of the</a:t>
            </a:r>
            <a:r>
              <a:rPr sz="1900" spc="-35" dirty="0">
                <a:solidFill>
                  <a:srgbClr val="63656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636569"/>
                </a:solidFill>
                <a:latin typeface="Arial"/>
                <a:cs typeface="Arial"/>
              </a:rPr>
              <a:t>activation.</a:t>
            </a:r>
            <a:endParaRPr sz="19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69778" y="1623961"/>
          <a:ext cx="7854312" cy="1300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9340"/>
                <a:gridCol w="1151889"/>
                <a:gridCol w="1242695"/>
                <a:gridCol w="723900"/>
                <a:gridCol w="1635759"/>
                <a:gridCol w="760729"/>
              </a:tblGrid>
              <a:tr h="4611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Promo</a:t>
                      </a:r>
                      <a:r>
                        <a:rPr sz="1400" b="1" spc="-15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Code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1778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5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ta</a:t>
                      </a:r>
                      <a:r>
                        <a:rPr sz="1400" b="1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rt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18415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-5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isc</a:t>
                      </a:r>
                      <a:r>
                        <a:rPr sz="1400" b="1" spc="-10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oun</a:t>
                      </a:r>
                      <a:r>
                        <a:rPr sz="1400" b="1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Price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marR="313055">
                        <a:lnSpc>
                          <a:spcPct val="101400"/>
                        </a:lnSpc>
                        <a:spcBef>
                          <a:spcPts val="100"/>
                        </a:spcBef>
                      </a:pPr>
                      <a:r>
                        <a:rPr sz="1400" b="1" spc="-10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sz="1400" b="1" spc="-5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00" b="1" spc="-85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current  membership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1905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#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403F33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419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000" spc="-5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ESOT_yANBH_12m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8415"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000" spc="-10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01</a:t>
                      </a:r>
                      <a:r>
                        <a:rPr sz="1000" spc="-5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000" spc="-10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09</a:t>
                      </a:r>
                      <a:r>
                        <a:rPr sz="1000" spc="-5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000" spc="-10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9050"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000" spc="-10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000" spc="-5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Trainee members </a:t>
                      </a:r>
                      <a:r>
                        <a:rPr sz="1000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000" spc="-40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TxLive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000" spc="-5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unlimited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402633"/>
                      </a:solidFill>
                      <a:prstDash val="soli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419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00" spc="-5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ESOT_ANBHmember_12m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8415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00" spc="-10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01</a:t>
                      </a:r>
                      <a:r>
                        <a:rPr sz="1000" spc="-5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000" spc="-10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09</a:t>
                      </a:r>
                      <a:r>
                        <a:rPr sz="1000" spc="-5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000" spc="-10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9050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00" spc="-10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00" spc="-10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Regular </a:t>
                      </a:r>
                      <a:r>
                        <a:rPr sz="1000" spc="-5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Member </a:t>
                      </a:r>
                      <a:r>
                        <a:rPr sz="1000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000" spc="-10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TxLive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00" spc="-5" dirty="0">
                          <a:solidFill>
                            <a:srgbClr val="636569"/>
                          </a:solidFill>
                          <a:latin typeface="Arial"/>
                          <a:cs typeface="Arial"/>
                        </a:rPr>
                        <a:t>unlimited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2700">
                      <a:solidFill>
                        <a:srgbClr val="805D33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7175" y="2116836"/>
            <a:ext cx="79527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3493"/>
                </a:solidFill>
                <a:latin typeface="Arial"/>
                <a:cs typeface="Arial"/>
              </a:rPr>
              <a:t>&gt;&gt;&gt; </a:t>
            </a:r>
            <a:r>
              <a:rPr sz="2000" spc="-5" dirty="0">
                <a:solidFill>
                  <a:srgbClr val="003493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003493"/>
                </a:solidFill>
                <a:latin typeface="Arial"/>
                <a:cs typeface="Arial"/>
              </a:rPr>
              <a:t>you </a:t>
            </a:r>
            <a:r>
              <a:rPr sz="2000" spc="-5" dirty="0">
                <a:solidFill>
                  <a:srgbClr val="003493"/>
                </a:solidFill>
                <a:latin typeface="Arial"/>
                <a:cs typeface="Arial"/>
              </a:rPr>
              <a:t>are </a:t>
            </a:r>
            <a:r>
              <a:rPr sz="2000" dirty="0">
                <a:solidFill>
                  <a:srgbClr val="003493"/>
                </a:solidFill>
                <a:latin typeface="Arial"/>
                <a:cs typeface="Arial"/>
              </a:rPr>
              <a:t>a NEW </a:t>
            </a:r>
            <a:r>
              <a:rPr sz="2000" spc="-5" dirty="0">
                <a:solidFill>
                  <a:srgbClr val="003493"/>
                </a:solidFill>
                <a:latin typeface="Arial"/>
                <a:cs typeface="Arial"/>
              </a:rPr>
              <a:t>member </a:t>
            </a:r>
            <a:r>
              <a:rPr sz="2000" dirty="0">
                <a:solidFill>
                  <a:srgbClr val="003493"/>
                </a:solidFill>
                <a:latin typeface="Arial"/>
                <a:cs typeface="Arial"/>
              </a:rPr>
              <a:t>please </a:t>
            </a:r>
            <a:r>
              <a:rPr sz="2000" spc="-5" dirty="0">
                <a:solidFill>
                  <a:srgbClr val="003493"/>
                </a:solidFill>
                <a:latin typeface="Arial"/>
                <a:cs typeface="Arial"/>
              </a:rPr>
              <a:t>start </a:t>
            </a:r>
            <a:r>
              <a:rPr sz="2000" dirty="0">
                <a:solidFill>
                  <a:srgbClr val="003493"/>
                </a:solidFill>
                <a:latin typeface="Arial"/>
                <a:cs typeface="Arial"/>
              </a:rPr>
              <a:t>your journey at </a:t>
            </a:r>
            <a:r>
              <a:rPr sz="3200" b="1" spc="-5" dirty="0">
                <a:solidFill>
                  <a:srgbClr val="003493"/>
                </a:solidFill>
                <a:latin typeface="Arial"/>
                <a:cs typeface="Arial"/>
              </a:rPr>
              <a:t>page</a:t>
            </a:r>
            <a:r>
              <a:rPr sz="3200" b="1" spc="-155" dirty="0">
                <a:solidFill>
                  <a:srgbClr val="00349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3493"/>
                </a:solidFill>
                <a:latin typeface="Arial"/>
                <a:cs typeface="Arial"/>
              </a:rPr>
              <a:t>5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4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esot.org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7175" y="3832860"/>
            <a:ext cx="1002538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3493"/>
                </a:solidFill>
                <a:latin typeface="Arial"/>
                <a:cs typeface="Arial"/>
              </a:rPr>
              <a:t>&gt;&gt;&gt; </a:t>
            </a:r>
            <a:r>
              <a:rPr sz="2000" spc="-5" dirty="0">
                <a:solidFill>
                  <a:srgbClr val="003493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003493"/>
                </a:solidFill>
                <a:latin typeface="Arial"/>
                <a:cs typeface="Arial"/>
              </a:rPr>
              <a:t>you </a:t>
            </a:r>
            <a:r>
              <a:rPr sz="2000" spc="-5" dirty="0">
                <a:solidFill>
                  <a:srgbClr val="003493"/>
                </a:solidFill>
                <a:latin typeface="Arial"/>
                <a:cs typeface="Arial"/>
              </a:rPr>
              <a:t>are </a:t>
            </a:r>
            <a:r>
              <a:rPr sz="2000" dirty="0">
                <a:solidFill>
                  <a:srgbClr val="003493"/>
                </a:solidFill>
                <a:latin typeface="Arial"/>
                <a:cs typeface="Arial"/>
              </a:rPr>
              <a:t>already a </a:t>
            </a:r>
            <a:r>
              <a:rPr sz="2000" spc="-5" dirty="0">
                <a:solidFill>
                  <a:srgbClr val="003493"/>
                </a:solidFill>
                <a:latin typeface="Arial"/>
                <a:cs typeface="Arial"/>
              </a:rPr>
              <a:t>member </a:t>
            </a:r>
            <a:r>
              <a:rPr sz="2000" dirty="0">
                <a:solidFill>
                  <a:srgbClr val="003493"/>
                </a:solidFill>
                <a:latin typeface="Arial"/>
                <a:cs typeface="Arial"/>
              </a:rPr>
              <a:t>and you want </a:t>
            </a:r>
            <a:r>
              <a:rPr sz="2000" spc="-5" dirty="0">
                <a:solidFill>
                  <a:srgbClr val="003493"/>
                </a:solidFill>
                <a:latin typeface="Arial"/>
                <a:cs typeface="Arial"/>
              </a:rPr>
              <a:t>to </a:t>
            </a:r>
            <a:r>
              <a:rPr sz="2000" b="1" spc="-5" dirty="0">
                <a:solidFill>
                  <a:srgbClr val="003493"/>
                </a:solidFill>
                <a:latin typeface="Arial"/>
                <a:cs typeface="Arial"/>
              </a:rPr>
              <a:t>renew </a:t>
            </a:r>
            <a:r>
              <a:rPr sz="2000" b="1" dirty="0">
                <a:solidFill>
                  <a:srgbClr val="003493"/>
                </a:solidFill>
                <a:latin typeface="Arial"/>
                <a:cs typeface="Arial"/>
              </a:rPr>
              <a:t>your </a:t>
            </a:r>
            <a:r>
              <a:rPr sz="2000" b="1" spc="-5" dirty="0">
                <a:solidFill>
                  <a:srgbClr val="003493"/>
                </a:solidFill>
                <a:latin typeface="Arial"/>
                <a:cs typeface="Arial"/>
              </a:rPr>
              <a:t>membership </a:t>
            </a:r>
            <a:r>
              <a:rPr sz="2000" dirty="0">
                <a:solidFill>
                  <a:srgbClr val="003493"/>
                </a:solidFill>
                <a:latin typeface="Arial"/>
                <a:cs typeface="Arial"/>
              </a:rPr>
              <a:t>please go</a:t>
            </a:r>
            <a:r>
              <a:rPr sz="2000" spc="-140" dirty="0">
                <a:solidFill>
                  <a:srgbClr val="003493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3493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003493"/>
                </a:solidFill>
                <a:latin typeface="Arial"/>
                <a:cs typeface="Arial"/>
              </a:rPr>
              <a:t>page</a:t>
            </a:r>
            <a:r>
              <a:rPr sz="3200" b="1" spc="-15" dirty="0">
                <a:solidFill>
                  <a:srgbClr val="003493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3493"/>
                </a:solidFill>
                <a:latin typeface="Arial"/>
                <a:cs typeface="Arial"/>
              </a:rPr>
              <a:t>11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5500" y="480060"/>
            <a:ext cx="31381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Before you</a:t>
            </a:r>
            <a:r>
              <a:rPr b="1" spc="-8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start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500" y="263653"/>
            <a:ext cx="8954135" cy="9582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0"/>
              </a:spcBef>
            </a:pPr>
            <a:r>
              <a:rPr b="1" spc="-5" dirty="0">
                <a:latin typeface="Arial"/>
                <a:cs typeface="Arial"/>
              </a:rPr>
              <a:t>1. </a:t>
            </a:r>
            <a:r>
              <a:rPr spc="-5" dirty="0"/>
              <a:t>How to become </a:t>
            </a:r>
            <a:r>
              <a:rPr dirty="0"/>
              <a:t>a </a:t>
            </a:r>
            <a:r>
              <a:rPr spc="-5" dirty="0"/>
              <a:t>member and benefit from</a:t>
            </a:r>
            <a:r>
              <a:rPr spc="-65" dirty="0"/>
              <a:t> </a:t>
            </a:r>
            <a:r>
              <a:rPr spc="-5" dirty="0"/>
              <a:t>the  discount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9151" y="1465579"/>
            <a:ext cx="6540500" cy="8851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5600" marR="1172845" indent="-342900">
              <a:lnSpc>
                <a:spcPts val="2090"/>
              </a:lnSpc>
              <a:spcBef>
                <a:spcPts val="225"/>
              </a:spcBef>
              <a:buClr>
                <a:srgbClr val="0097CE"/>
              </a:buClr>
              <a:buSzPct val="77777"/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636569"/>
                </a:solidFill>
                <a:latin typeface="Arial"/>
                <a:cs typeface="Arial"/>
              </a:rPr>
              <a:t>visit </a:t>
            </a:r>
            <a:r>
              <a:rPr sz="1800" spc="-5" dirty="0">
                <a:solidFill>
                  <a:srgbClr val="636569"/>
                </a:solidFill>
                <a:latin typeface="Arial"/>
                <a:cs typeface="Arial"/>
              </a:rPr>
              <a:t>the ESOT membership site:</a:t>
            </a:r>
            <a:r>
              <a:rPr sz="1800" spc="-5" dirty="0">
                <a:solidFill>
                  <a:srgbClr val="003493"/>
                </a:solidFill>
                <a:latin typeface="Arial"/>
                <a:cs typeface="Arial"/>
              </a:rPr>
              <a:t> </a:t>
            </a:r>
            <a:r>
              <a:rPr sz="1800" u="sng" spc="-5" dirty="0">
                <a:solidFill>
                  <a:srgbClr val="003493"/>
                </a:solidFill>
                <a:uFill>
                  <a:solidFill>
                    <a:srgbClr val="003493"/>
                  </a:solidFill>
                </a:uFill>
                <a:latin typeface="Arial"/>
                <a:cs typeface="Arial"/>
              </a:rPr>
              <a:t>https://esot.site-  ym.com/general/register_member_type.asp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0097CE"/>
              </a:buClr>
              <a:buSzPct val="77777"/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636569"/>
                </a:solidFill>
                <a:latin typeface="Arial"/>
                <a:cs typeface="Arial"/>
              </a:rPr>
              <a:t>Select: </a:t>
            </a:r>
            <a:r>
              <a:rPr sz="1800" b="1" spc="-5" dirty="0">
                <a:solidFill>
                  <a:srgbClr val="636569"/>
                </a:solidFill>
                <a:latin typeface="Arial"/>
                <a:cs typeface="Arial"/>
              </a:rPr>
              <a:t>your category </a:t>
            </a:r>
            <a:r>
              <a:rPr sz="1800" spc="-5" dirty="0">
                <a:solidFill>
                  <a:srgbClr val="636569"/>
                </a:solidFill>
                <a:latin typeface="Arial"/>
                <a:cs typeface="Arial"/>
              </a:rPr>
              <a:t>as </a:t>
            </a:r>
            <a:r>
              <a:rPr sz="1800" dirty="0">
                <a:solidFill>
                  <a:srgbClr val="636569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636569"/>
                </a:solidFill>
                <a:latin typeface="Arial"/>
                <a:cs typeface="Arial"/>
              </a:rPr>
              <a:t>member type and </a:t>
            </a:r>
            <a:r>
              <a:rPr sz="1800" dirty="0">
                <a:solidFill>
                  <a:srgbClr val="636569"/>
                </a:solidFill>
                <a:latin typeface="Arial"/>
                <a:cs typeface="Arial"/>
              </a:rPr>
              <a:t>click</a:t>
            </a:r>
            <a:r>
              <a:rPr sz="1800" spc="-20" dirty="0">
                <a:solidFill>
                  <a:srgbClr val="63656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36569"/>
                </a:solidFill>
                <a:latin typeface="Arial"/>
                <a:cs typeface="Arial"/>
              </a:rPr>
              <a:t>Continue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56670" y="2732303"/>
            <a:ext cx="5244465" cy="3327400"/>
            <a:chOff x="4856670" y="2732303"/>
            <a:chExt cx="5244465" cy="3327400"/>
          </a:xfrm>
        </p:grpSpPr>
        <p:sp>
          <p:nvSpPr>
            <p:cNvPr id="5" name="object 5"/>
            <p:cNvSpPr/>
            <p:nvPr/>
          </p:nvSpPr>
          <p:spPr>
            <a:xfrm>
              <a:off x="4864607" y="2740152"/>
              <a:ext cx="5227320" cy="33101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61433" y="2737066"/>
              <a:ext cx="5234940" cy="3317875"/>
            </a:xfrm>
            <a:custGeom>
              <a:avLst/>
              <a:gdLst/>
              <a:ahLst/>
              <a:cxnLst/>
              <a:rect l="l" t="t" r="r" b="b"/>
              <a:pathLst>
                <a:path w="5234940" h="3317875">
                  <a:moveTo>
                    <a:pt x="0" y="0"/>
                  </a:moveTo>
                  <a:lnTo>
                    <a:pt x="5234692" y="0"/>
                  </a:lnTo>
                  <a:lnTo>
                    <a:pt x="5234692" y="3317621"/>
                  </a:lnTo>
                  <a:lnTo>
                    <a:pt x="0" y="331762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34279" y="3873855"/>
              <a:ext cx="4257675" cy="379730"/>
            </a:xfrm>
            <a:custGeom>
              <a:avLst/>
              <a:gdLst/>
              <a:ahLst/>
              <a:cxnLst/>
              <a:rect l="l" t="t" r="r" b="b"/>
              <a:pathLst>
                <a:path w="4257675" h="379729">
                  <a:moveTo>
                    <a:pt x="0" y="0"/>
                  </a:moveTo>
                  <a:lnTo>
                    <a:pt x="4257302" y="0"/>
                  </a:lnTo>
                  <a:lnTo>
                    <a:pt x="4257302" y="379200"/>
                  </a:lnTo>
                  <a:lnTo>
                    <a:pt x="0" y="3792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34279" y="2794546"/>
              <a:ext cx="4257675" cy="379730"/>
            </a:xfrm>
            <a:custGeom>
              <a:avLst/>
              <a:gdLst/>
              <a:ahLst/>
              <a:cxnLst/>
              <a:rect l="l" t="t" r="r" b="b"/>
              <a:pathLst>
                <a:path w="4257675" h="379730">
                  <a:moveTo>
                    <a:pt x="0" y="0"/>
                  </a:moveTo>
                  <a:lnTo>
                    <a:pt x="4257302" y="0"/>
                  </a:lnTo>
                  <a:lnTo>
                    <a:pt x="4257302" y="379200"/>
                  </a:lnTo>
                  <a:lnTo>
                    <a:pt x="0" y="3792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244950" y="3509314"/>
            <a:ext cx="2265045" cy="727075"/>
            <a:chOff x="1244950" y="3509314"/>
            <a:chExt cx="2265045" cy="727075"/>
          </a:xfrm>
        </p:grpSpPr>
        <p:sp>
          <p:nvSpPr>
            <p:cNvPr id="10" name="object 10"/>
            <p:cNvSpPr/>
            <p:nvPr/>
          </p:nvSpPr>
          <p:spPr>
            <a:xfrm>
              <a:off x="1257650" y="3522014"/>
              <a:ext cx="2239645" cy="701675"/>
            </a:xfrm>
            <a:custGeom>
              <a:avLst/>
              <a:gdLst/>
              <a:ahLst/>
              <a:cxnLst/>
              <a:rect l="l" t="t" r="r" b="b"/>
              <a:pathLst>
                <a:path w="2239645" h="701675">
                  <a:moveTo>
                    <a:pt x="1888799" y="0"/>
                  </a:moveTo>
                  <a:lnTo>
                    <a:pt x="1888799" y="175348"/>
                  </a:lnTo>
                  <a:lnTo>
                    <a:pt x="0" y="175348"/>
                  </a:lnTo>
                  <a:lnTo>
                    <a:pt x="0" y="526046"/>
                  </a:lnTo>
                  <a:lnTo>
                    <a:pt x="1888799" y="526046"/>
                  </a:lnTo>
                  <a:lnTo>
                    <a:pt x="1888799" y="701395"/>
                  </a:lnTo>
                  <a:lnTo>
                    <a:pt x="2239497" y="350697"/>
                  </a:lnTo>
                  <a:lnTo>
                    <a:pt x="188879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57650" y="3522014"/>
              <a:ext cx="2239645" cy="701675"/>
            </a:xfrm>
            <a:custGeom>
              <a:avLst/>
              <a:gdLst/>
              <a:ahLst/>
              <a:cxnLst/>
              <a:rect l="l" t="t" r="r" b="b"/>
              <a:pathLst>
                <a:path w="2239645" h="701675">
                  <a:moveTo>
                    <a:pt x="0" y="175349"/>
                  </a:moveTo>
                  <a:lnTo>
                    <a:pt x="1888801" y="175349"/>
                  </a:lnTo>
                  <a:lnTo>
                    <a:pt x="1888801" y="0"/>
                  </a:lnTo>
                  <a:lnTo>
                    <a:pt x="2239501" y="350701"/>
                  </a:lnTo>
                  <a:lnTo>
                    <a:pt x="1888801" y="701400"/>
                  </a:lnTo>
                  <a:lnTo>
                    <a:pt x="1888801" y="526051"/>
                  </a:lnTo>
                  <a:lnTo>
                    <a:pt x="0" y="526051"/>
                  </a:lnTo>
                  <a:lnTo>
                    <a:pt x="0" y="175349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856333" y="3753611"/>
            <a:ext cx="8667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5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esot.org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8" y="6355458"/>
            <a:ext cx="10300970" cy="0"/>
          </a:xfrm>
          <a:custGeom>
            <a:avLst/>
            <a:gdLst/>
            <a:ahLst/>
            <a:cxnLst/>
            <a:rect l="l" t="t" r="r" b="b"/>
            <a:pathLst>
              <a:path w="10300970">
                <a:moveTo>
                  <a:pt x="0" y="0"/>
                </a:moveTo>
                <a:lnTo>
                  <a:pt x="10300905" y="1"/>
                </a:lnTo>
              </a:path>
            </a:pathLst>
          </a:custGeom>
          <a:ln w="9525">
            <a:solidFill>
              <a:srgbClr val="003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13592" y="5952744"/>
            <a:ext cx="771144" cy="719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5500" y="263653"/>
            <a:ext cx="8954135" cy="9582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0"/>
              </a:spcBef>
            </a:pPr>
            <a:r>
              <a:rPr sz="3200" b="1" spc="-5" dirty="0">
                <a:solidFill>
                  <a:srgbClr val="003493"/>
                </a:solidFill>
                <a:latin typeface="Arial"/>
                <a:cs typeface="Arial"/>
              </a:rPr>
              <a:t>1. </a:t>
            </a:r>
            <a:r>
              <a:rPr sz="3200" spc="-5" dirty="0">
                <a:solidFill>
                  <a:srgbClr val="003493"/>
                </a:solidFill>
                <a:latin typeface="Arial"/>
                <a:cs typeface="Arial"/>
              </a:rPr>
              <a:t>How to become </a:t>
            </a:r>
            <a:r>
              <a:rPr sz="3200" dirty="0">
                <a:solidFill>
                  <a:srgbClr val="003493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003493"/>
                </a:solidFill>
                <a:latin typeface="Arial"/>
                <a:cs typeface="Arial"/>
              </a:rPr>
              <a:t>member and benefit from</a:t>
            </a:r>
            <a:r>
              <a:rPr sz="3200" spc="-65" dirty="0">
                <a:solidFill>
                  <a:srgbClr val="003493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493"/>
                </a:solidFill>
                <a:latin typeface="Arial"/>
                <a:cs typeface="Arial"/>
              </a:rPr>
              <a:t>the  discount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6135" y="1474723"/>
            <a:ext cx="810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7980" algn="l"/>
              </a:tabLst>
            </a:pPr>
            <a:r>
              <a:rPr sz="1400" spc="-5" dirty="0">
                <a:solidFill>
                  <a:srgbClr val="0097CE"/>
                </a:solidFill>
                <a:latin typeface="Arial"/>
                <a:cs typeface="Arial"/>
              </a:rPr>
              <a:t>3.	</a:t>
            </a:r>
            <a:r>
              <a:rPr sz="1800" spc="-5" dirty="0">
                <a:solidFill>
                  <a:srgbClr val="636569"/>
                </a:solidFill>
                <a:latin typeface="Arial"/>
                <a:cs typeface="Arial"/>
              </a:rPr>
              <a:t>Follow the member registration steps by creating </a:t>
            </a:r>
            <a:r>
              <a:rPr sz="1800" dirty="0">
                <a:solidFill>
                  <a:srgbClr val="636569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636569"/>
                </a:solidFill>
                <a:latin typeface="Arial"/>
                <a:cs typeface="Arial"/>
              </a:rPr>
              <a:t>username and</a:t>
            </a:r>
            <a:r>
              <a:rPr sz="1800" spc="50" dirty="0">
                <a:solidFill>
                  <a:srgbClr val="63656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36569"/>
                </a:solidFill>
                <a:latin typeface="Arial"/>
                <a:cs typeface="Arial"/>
              </a:rPr>
              <a:t>password.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09472" y="1789176"/>
            <a:ext cx="4821936" cy="3279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97495" y="1789176"/>
            <a:ext cx="2746248" cy="4526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6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esot.org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500" y="263653"/>
            <a:ext cx="8954135" cy="9582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0"/>
              </a:spcBef>
            </a:pPr>
            <a:r>
              <a:rPr b="1" spc="-5" dirty="0">
                <a:latin typeface="Arial"/>
                <a:cs typeface="Arial"/>
              </a:rPr>
              <a:t>1. </a:t>
            </a:r>
            <a:r>
              <a:rPr spc="-5" dirty="0"/>
              <a:t>How to become </a:t>
            </a:r>
            <a:r>
              <a:rPr dirty="0"/>
              <a:t>a </a:t>
            </a:r>
            <a:r>
              <a:rPr spc="-5" dirty="0"/>
              <a:t>member and benefit from</a:t>
            </a:r>
            <a:r>
              <a:rPr spc="-65" dirty="0"/>
              <a:t> </a:t>
            </a:r>
            <a:r>
              <a:rPr spc="-5" dirty="0"/>
              <a:t>the  discount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6223" y="1410715"/>
            <a:ext cx="9130665" cy="1186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2585" algn="l"/>
              </a:tabLst>
            </a:pPr>
            <a:r>
              <a:rPr sz="1600" spc="10" dirty="0">
                <a:solidFill>
                  <a:srgbClr val="0097CE"/>
                </a:solidFill>
                <a:latin typeface="Arial"/>
                <a:cs typeface="Arial"/>
              </a:rPr>
              <a:t>5.	</a:t>
            </a:r>
            <a:r>
              <a:rPr sz="1800" dirty="0">
                <a:solidFill>
                  <a:srgbClr val="636569"/>
                </a:solidFill>
                <a:latin typeface="Arial"/>
                <a:cs typeface="Arial"/>
              </a:rPr>
              <a:t>Fill in </a:t>
            </a:r>
            <a:r>
              <a:rPr sz="1800" spc="-5" dirty="0">
                <a:solidFill>
                  <a:srgbClr val="636569"/>
                </a:solidFill>
                <a:latin typeface="Arial"/>
                <a:cs typeface="Arial"/>
              </a:rPr>
              <a:t>all members</a:t>
            </a:r>
            <a:r>
              <a:rPr sz="1800" spc="-10" dirty="0">
                <a:solidFill>
                  <a:srgbClr val="63656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36569"/>
                </a:solidFill>
                <a:latin typeface="Arial"/>
                <a:cs typeface="Arial"/>
              </a:rPr>
              <a:t>information.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Arial"/>
              <a:cs typeface="Arial"/>
            </a:endParaRPr>
          </a:p>
          <a:p>
            <a:pPr marL="12700" marR="5080">
              <a:lnSpc>
                <a:spcPts val="2090"/>
              </a:lnSpc>
            </a:pPr>
            <a:r>
              <a:rPr sz="1800" spc="-5" dirty="0">
                <a:solidFill>
                  <a:srgbClr val="636569"/>
                </a:solidFill>
                <a:latin typeface="Arial"/>
                <a:cs typeface="Arial"/>
              </a:rPr>
              <a:t>Remember </a:t>
            </a:r>
            <a:r>
              <a:rPr sz="1800" dirty="0">
                <a:solidFill>
                  <a:srgbClr val="636569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636569"/>
                </a:solidFill>
                <a:latin typeface="Arial"/>
                <a:cs typeface="Arial"/>
              </a:rPr>
              <a:t>add </a:t>
            </a:r>
            <a:r>
              <a:rPr sz="1800" b="1" spc="-5" dirty="0">
                <a:solidFill>
                  <a:srgbClr val="636569"/>
                </a:solidFill>
                <a:latin typeface="Arial"/>
                <a:cs typeface="Arial"/>
              </a:rPr>
              <a:t>Your preferred affiliation </a:t>
            </a:r>
            <a:r>
              <a:rPr sz="1800" spc="-5" dirty="0">
                <a:solidFill>
                  <a:srgbClr val="636569"/>
                </a:solidFill>
                <a:latin typeface="Arial"/>
                <a:cs typeface="Arial"/>
              </a:rPr>
              <a:t>as well as </a:t>
            </a:r>
            <a:r>
              <a:rPr sz="1800" b="1" spc="-5" dirty="0">
                <a:solidFill>
                  <a:srgbClr val="636569"/>
                </a:solidFill>
                <a:latin typeface="Arial"/>
                <a:cs typeface="Arial"/>
              </a:rPr>
              <a:t>Your Medical association if you  selected </a:t>
            </a:r>
            <a:r>
              <a:rPr sz="1800" b="1" dirty="0">
                <a:solidFill>
                  <a:srgbClr val="636569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636569"/>
                </a:solidFill>
                <a:latin typeface="Arial"/>
                <a:cs typeface="Arial"/>
              </a:rPr>
              <a:t>Joint membership </a:t>
            </a:r>
            <a:r>
              <a:rPr sz="1800" dirty="0">
                <a:solidFill>
                  <a:srgbClr val="636569"/>
                </a:solidFill>
                <a:latin typeface="Arial"/>
                <a:cs typeface="Arial"/>
              </a:rPr>
              <a:t>in </a:t>
            </a:r>
            <a:r>
              <a:rPr sz="1800" b="1" spc="-5" dirty="0">
                <a:solidFill>
                  <a:srgbClr val="636569"/>
                </a:solidFill>
                <a:latin typeface="Arial"/>
                <a:cs typeface="Arial"/>
              </a:rPr>
              <a:t>Medical Associations information </a:t>
            </a:r>
            <a:r>
              <a:rPr sz="1800" spc="-5" dirty="0">
                <a:solidFill>
                  <a:srgbClr val="636569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636569"/>
                </a:solidFill>
                <a:latin typeface="Arial"/>
                <a:cs typeface="Arial"/>
              </a:rPr>
              <a:t>click</a:t>
            </a:r>
            <a:r>
              <a:rPr sz="1800" spc="35" dirty="0">
                <a:solidFill>
                  <a:srgbClr val="63656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36569"/>
                </a:solidFill>
                <a:latin typeface="Arial"/>
                <a:cs typeface="Arial"/>
              </a:rPr>
              <a:t>Submit</a:t>
            </a:r>
            <a:r>
              <a:rPr sz="1800" spc="-5" dirty="0">
                <a:solidFill>
                  <a:srgbClr val="636569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20617" y="2682303"/>
            <a:ext cx="7564120" cy="3385820"/>
            <a:chOff x="3420617" y="2682303"/>
            <a:chExt cx="7564120" cy="3385820"/>
          </a:xfrm>
        </p:grpSpPr>
        <p:sp>
          <p:nvSpPr>
            <p:cNvPr id="5" name="object 5"/>
            <p:cNvSpPr/>
            <p:nvPr/>
          </p:nvSpPr>
          <p:spPr>
            <a:xfrm>
              <a:off x="3523487" y="2737103"/>
              <a:ext cx="7360919" cy="3270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68954" y="2687066"/>
              <a:ext cx="7510780" cy="3376295"/>
            </a:xfrm>
            <a:custGeom>
              <a:avLst/>
              <a:gdLst/>
              <a:ahLst/>
              <a:cxnLst/>
              <a:rect l="l" t="t" r="r" b="b"/>
              <a:pathLst>
                <a:path w="7510780" h="3376295">
                  <a:moveTo>
                    <a:pt x="0" y="0"/>
                  </a:moveTo>
                  <a:lnTo>
                    <a:pt x="7510444" y="0"/>
                  </a:lnTo>
                  <a:lnTo>
                    <a:pt x="7510444" y="3376021"/>
                  </a:lnTo>
                  <a:lnTo>
                    <a:pt x="0" y="337602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33317" y="4461065"/>
              <a:ext cx="7400925" cy="1072515"/>
            </a:xfrm>
            <a:custGeom>
              <a:avLst/>
              <a:gdLst/>
              <a:ahLst/>
              <a:cxnLst/>
              <a:rect l="l" t="t" r="r" b="b"/>
              <a:pathLst>
                <a:path w="7400925" h="1072514">
                  <a:moveTo>
                    <a:pt x="0" y="0"/>
                  </a:moveTo>
                  <a:lnTo>
                    <a:pt x="7400704" y="0"/>
                  </a:lnTo>
                  <a:lnTo>
                    <a:pt x="7400704" y="1072200"/>
                  </a:lnTo>
                  <a:lnTo>
                    <a:pt x="0" y="10722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B98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84329" y="3497237"/>
              <a:ext cx="168200" cy="190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84329" y="3287775"/>
              <a:ext cx="168200" cy="190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239988" y="4223359"/>
            <a:ext cx="1327150" cy="523875"/>
            <a:chOff x="1239988" y="4223359"/>
            <a:chExt cx="1327150" cy="523875"/>
          </a:xfrm>
        </p:grpSpPr>
        <p:sp>
          <p:nvSpPr>
            <p:cNvPr id="11" name="object 11"/>
            <p:cNvSpPr/>
            <p:nvPr/>
          </p:nvSpPr>
          <p:spPr>
            <a:xfrm>
              <a:off x="1252688" y="4236059"/>
              <a:ext cx="1301750" cy="498475"/>
            </a:xfrm>
            <a:custGeom>
              <a:avLst/>
              <a:gdLst/>
              <a:ahLst/>
              <a:cxnLst/>
              <a:rect l="l" t="t" r="r" b="b"/>
              <a:pathLst>
                <a:path w="1301750" h="498475">
                  <a:moveTo>
                    <a:pt x="1052551" y="0"/>
                  </a:moveTo>
                  <a:lnTo>
                    <a:pt x="1052551" y="124574"/>
                  </a:lnTo>
                  <a:lnTo>
                    <a:pt x="0" y="124574"/>
                  </a:lnTo>
                  <a:lnTo>
                    <a:pt x="0" y="373722"/>
                  </a:lnTo>
                  <a:lnTo>
                    <a:pt x="1052551" y="373722"/>
                  </a:lnTo>
                  <a:lnTo>
                    <a:pt x="1052551" y="498297"/>
                  </a:lnTo>
                  <a:lnTo>
                    <a:pt x="1301700" y="249148"/>
                  </a:lnTo>
                  <a:lnTo>
                    <a:pt x="105255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52688" y="4236059"/>
              <a:ext cx="1301750" cy="498475"/>
            </a:xfrm>
            <a:custGeom>
              <a:avLst/>
              <a:gdLst/>
              <a:ahLst/>
              <a:cxnLst/>
              <a:rect l="l" t="t" r="r" b="b"/>
              <a:pathLst>
                <a:path w="1301750" h="498475">
                  <a:moveTo>
                    <a:pt x="0" y="124576"/>
                  </a:moveTo>
                  <a:lnTo>
                    <a:pt x="1052550" y="124576"/>
                  </a:lnTo>
                  <a:lnTo>
                    <a:pt x="1052550" y="0"/>
                  </a:lnTo>
                  <a:lnTo>
                    <a:pt x="1301700" y="249150"/>
                  </a:lnTo>
                  <a:lnTo>
                    <a:pt x="1052550" y="498300"/>
                  </a:lnTo>
                  <a:lnTo>
                    <a:pt x="1052550" y="373726"/>
                  </a:lnTo>
                  <a:lnTo>
                    <a:pt x="0" y="373726"/>
                  </a:lnTo>
                  <a:lnTo>
                    <a:pt x="0" y="124576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07858" y="4366260"/>
            <a:ext cx="8667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7</a:t>
            </a:fld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esot.org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500" y="263653"/>
            <a:ext cx="8954135" cy="9582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0"/>
              </a:spcBef>
            </a:pPr>
            <a:r>
              <a:rPr b="1" spc="-5" dirty="0">
                <a:latin typeface="Arial"/>
                <a:cs typeface="Arial"/>
              </a:rPr>
              <a:t>1. </a:t>
            </a:r>
            <a:r>
              <a:rPr spc="-5" dirty="0"/>
              <a:t>How to become </a:t>
            </a:r>
            <a:r>
              <a:rPr dirty="0"/>
              <a:t>a </a:t>
            </a:r>
            <a:r>
              <a:rPr spc="-5" dirty="0"/>
              <a:t>member and benefit from</a:t>
            </a:r>
            <a:r>
              <a:rPr spc="-65" dirty="0"/>
              <a:t> </a:t>
            </a:r>
            <a:r>
              <a:rPr spc="-5" dirty="0"/>
              <a:t>the  discount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15384" y="2225039"/>
            <a:ext cx="6837045" cy="3624579"/>
            <a:chOff x="4215384" y="2225039"/>
            <a:chExt cx="6837045" cy="3624579"/>
          </a:xfrm>
        </p:grpSpPr>
        <p:sp>
          <p:nvSpPr>
            <p:cNvPr id="4" name="object 4"/>
            <p:cNvSpPr/>
            <p:nvPr/>
          </p:nvSpPr>
          <p:spPr>
            <a:xfrm>
              <a:off x="4215384" y="2225039"/>
              <a:ext cx="6836663" cy="3624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40745" y="4761217"/>
              <a:ext cx="4257675" cy="379730"/>
            </a:xfrm>
            <a:custGeom>
              <a:avLst/>
              <a:gdLst/>
              <a:ahLst/>
              <a:cxnLst/>
              <a:rect l="l" t="t" r="r" b="b"/>
              <a:pathLst>
                <a:path w="4257675" h="379729">
                  <a:moveTo>
                    <a:pt x="0" y="0"/>
                  </a:moveTo>
                  <a:lnTo>
                    <a:pt x="4257302" y="0"/>
                  </a:lnTo>
                  <a:lnTo>
                    <a:pt x="4257302" y="379200"/>
                  </a:lnTo>
                  <a:lnTo>
                    <a:pt x="0" y="3792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B98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40745" y="4114799"/>
              <a:ext cx="4257675" cy="646430"/>
            </a:xfrm>
            <a:custGeom>
              <a:avLst/>
              <a:gdLst/>
              <a:ahLst/>
              <a:cxnLst/>
              <a:rect l="l" t="t" r="r" b="b"/>
              <a:pathLst>
                <a:path w="4257675" h="646429">
                  <a:moveTo>
                    <a:pt x="4257294" y="0"/>
                  </a:moveTo>
                  <a:lnTo>
                    <a:pt x="4176496" y="0"/>
                  </a:lnTo>
                  <a:lnTo>
                    <a:pt x="4176496" y="81280"/>
                  </a:lnTo>
                  <a:lnTo>
                    <a:pt x="4176496" y="565150"/>
                  </a:lnTo>
                  <a:lnTo>
                    <a:pt x="80797" y="565150"/>
                  </a:lnTo>
                  <a:lnTo>
                    <a:pt x="80797" y="81280"/>
                  </a:lnTo>
                  <a:lnTo>
                    <a:pt x="4176496" y="81280"/>
                  </a:lnTo>
                  <a:lnTo>
                    <a:pt x="4176496" y="0"/>
                  </a:lnTo>
                  <a:lnTo>
                    <a:pt x="0" y="0"/>
                  </a:lnTo>
                  <a:lnTo>
                    <a:pt x="0" y="81280"/>
                  </a:lnTo>
                  <a:lnTo>
                    <a:pt x="0" y="565150"/>
                  </a:lnTo>
                  <a:lnTo>
                    <a:pt x="0" y="646430"/>
                  </a:lnTo>
                  <a:lnTo>
                    <a:pt x="4257294" y="646430"/>
                  </a:lnTo>
                  <a:lnTo>
                    <a:pt x="4257294" y="565607"/>
                  </a:lnTo>
                  <a:lnTo>
                    <a:pt x="4257294" y="565150"/>
                  </a:lnTo>
                  <a:lnTo>
                    <a:pt x="4257294" y="81280"/>
                  </a:lnTo>
                  <a:lnTo>
                    <a:pt x="4257294" y="80797"/>
                  </a:lnTo>
                  <a:lnTo>
                    <a:pt x="425729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40745" y="4114800"/>
              <a:ext cx="4257675" cy="646430"/>
            </a:xfrm>
            <a:custGeom>
              <a:avLst/>
              <a:gdLst/>
              <a:ahLst/>
              <a:cxnLst/>
              <a:rect l="l" t="t" r="r" b="b"/>
              <a:pathLst>
                <a:path w="4257675" h="646429">
                  <a:moveTo>
                    <a:pt x="0" y="0"/>
                  </a:moveTo>
                  <a:lnTo>
                    <a:pt x="4257302" y="0"/>
                  </a:lnTo>
                  <a:lnTo>
                    <a:pt x="4257302" y="646412"/>
                  </a:lnTo>
                  <a:lnTo>
                    <a:pt x="0" y="646412"/>
                  </a:lnTo>
                  <a:lnTo>
                    <a:pt x="0" y="0"/>
                  </a:lnTo>
                  <a:close/>
                </a:path>
                <a:path w="4257675" h="646429">
                  <a:moveTo>
                    <a:pt x="80802" y="80802"/>
                  </a:moveTo>
                  <a:lnTo>
                    <a:pt x="80802" y="565609"/>
                  </a:lnTo>
                  <a:lnTo>
                    <a:pt x="4176502" y="565609"/>
                  </a:lnTo>
                  <a:lnTo>
                    <a:pt x="4176502" y="80802"/>
                  </a:lnTo>
                  <a:lnTo>
                    <a:pt x="80802" y="80802"/>
                  </a:lnTo>
                  <a:close/>
                </a:path>
              </a:pathLst>
            </a:custGeom>
            <a:ln w="25400">
              <a:solidFill>
                <a:srgbClr val="002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10574" y="1566164"/>
            <a:ext cx="6908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636569"/>
                </a:solidFill>
                <a:latin typeface="Arial"/>
                <a:cs typeface="Arial"/>
              </a:rPr>
              <a:t>3. Select your membership: </a:t>
            </a:r>
            <a:r>
              <a:rPr sz="1800" b="1" spc="-5" dirty="0">
                <a:solidFill>
                  <a:srgbClr val="636569"/>
                </a:solidFill>
                <a:latin typeface="Arial"/>
                <a:cs typeface="Arial"/>
              </a:rPr>
              <a:t>XX Membership </a:t>
            </a:r>
            <a:r>
              <a:rPr sz="1800" spc="-5" dirty="0">
                <a:solidFill>
                  <a:srgbClr val="636569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636569"/>
                </a:solidFill>
                <a:latin typeface="Arial"/>
                <a:cs typeface="Arial"/>
              </a:rPr>
              <a:t>click </a:t>
            </a:r>
            <a:r>
              <a:rPr sz="1800" spc="-5" dirty="0">
                <a:solidFill>
                  <a:srgbClr val="636569"/>
                </a:solidFill>
                <a:latin typeface="Arial"/>
                <a:cs typeface="Arial"/>
              </a:rPr>
              <a:t>on</a:t>
            </a:r>
            <a:r>
              <a:rPr sz="1800" spc="-10" dirty="0">
                <a:solidFill>
                  <a:srgbClr val="63656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36569"/>
                </a:solidFill>
                <a:latin typeface="Arial"/>
                <a:cs typeface="Arial"/>
              </a:rPr>
              <a:t>Continue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44950" y="3509314"/>
            <a:ext cx="2265045" cy="727075"/>
            <a:chOff x="1244950" y="3509314"/>
            <a:chExt cx="2265045" cy="727075"/>
          </a:xfrm>
        </p:grpSpPr>
        <p:sp>
          <p:nvSpPr>
            <p:cNvPr id="10" name="object 10"/>
            <p:cNvSpPr/>
            <p:nvPr/>
          </p:nvSpPr>
          <p:spPr>
            <a:xfrm>
              <a:off x="1257650" y="3522014"/>
              <a:ext cx="2239645" cy="701675"/>
            </a:xfrm>
            <a:custGeom>
              <a:avLst/>
              <a:gdLst/>
              <a:ahLst/>
              <a:cxnLst/>
              <a:rect l="l" t="t" r="r" b="b"/>
              <a:pathLst>
                <a:path w="2239645" h="701675">
                  <a:moveTo>
                    <a:pt x="1888799" y="0"/>
                  </a:moveTo>
                  <a:lnTo>
                    <a:pt x="1888799" y="175348"/>
                  </a:lnTo>
                  <a:lnTo>
                    <a:pt x="0" y="175348"/>
                  </a:lnTo>
                  <a:lnTo>
                    <a:pt x="0" y="526046"/>
                  </a:lnTo>
                  <a:lnTo>
                    <a:pt x="1888799" y="526046"/>
                  </a:lnTo>
                  <a:lnTo>
                    <a:pt x="1888799" y="701395"/>
                  </a:lnTo>
                  <a:lnTo>
                    <a:pt x="2239497" y="350697"/>
                  </a:lnTo>
                  <a:lnTo>
                    <a:pt x="188879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57650" y="3522014"/>
              <a:ext cx="2239645" cy="701675"/>
            </a:xfrm>
            <a:custGeom>
              <a:avLst/>
              <a:gdLst/>
              <a:ahLst/>
              <a:cxnLst/>
              <a:rect l="l" t="t" r="r" b="b"/>
              <a:pathLst>
                <a:path w="2239645" h="701675">
                  <a:moveTo>
                    <a:pt x="0" y="175349"/>
                  </a:moveTo>
                  <a:lnTo>
                    <a:pt x="1888801" y="175349"/>
                  </a:lnTo>
                  <a:lnTo>
                    <a:pt x="1888801" y="0"/>
                  </a:lnTo>
                  <a:lnTo>
                    <a:pt x="2239501" y="350701"/>
                  </a:lnTo>
                  <a:lnTo>
                    <a:pt x="1888801" y="701400"/>
                  </a:lnTo>
                  <a:lnTo>
                    <a:pt x="1888801" y="526051"/>
                  </a:lnTo>
                  <a:lnTo>
                    <a:pt x="0" y="526051"/>
                  </a:lnTo>
                  <a:lnTo>
                    <a:pt x="0" y="175349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856333" y="3753611"/>
            <a:ext cx="8667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8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esot.org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9458" y="1468628"/>
            <a:ext cx="10599420" cy="1086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2700" spc="-7" baseline="3086" dirty="0">
                <a:solidFill>
                  <a:srgbClr val="636569"/>
                </a:solidFill>
                <a:latin typeface="Arial"/>
                <a:cs typeface="Arial"/>
              </a:rPr>
              <a:t>On the Membership Dues site </a:t>
            </a:r>
            <a:r>
              <a:rPr sz="2700" baseline="3086" dirty="0">
                <a:solidFill>
                  <a:srgbClr val="636569"/>
                </a:solidFill>
                <a:latin typeface="Arial"/>
                <a:cs typeface="Arial"/>
              </a:rPr>
              <a:t>– </a:t>
            </a:r>
            <a:r>
              <a:rPr sz="2700" spc="-7" baseline="3086" dirty="0">
                <a:solidFill>
                  <a:srgbClr val="636569"/>
                </a:solidFill>
                <a:latin typeface="Arial"/>
                <a:cs typeface="Arial"/>
              </a:rPr>
              <a:t>insert the promotional code: </a:t>
            </a:r>
            <a:r>
              <a:rPr sz="2700" b="1" u="heavy" spc="-7" baseline="3086" dirty="0">
                <a:solidFill>
                  <a:srgbClr val="003493"/>
                </a:solidFill>
                <a:uFill>
                  <a:solidFill>
                    <a:srgbClr val="003493"/>
                  </a:solidFill>
                </a:uFill>
                <a:latin typeface="Arial"/>
                <a:cs typeface="Arial"/>
              </a:rPr>
              <a:t>PROMOCODE</a:t>
            </a:r>
            <a:r>
              <a:rPr sz="2700" b="1" u="heavy" spc="30" baseline="3086" dirty="0">
                <a:solidFill>
                  <a:srgbClr val="003493"/>
                </a:solidFill>
                <a:uFill>
                  <a:solidFill>
                    <a:srgbClr val="003493"/>
                  </a:solidFill>
                </a:uFill>
                <a:latin typeface="Arial"/>
                <a:cs typeface="Arial"/>
              </a:rPr>
              <a:t> </a:t>
            </a:r>
            <a:r>
              <a:rPr sz="2700" b="1" u="heavy" spc="-7" baseline="3086" dirty="0">
                <a:solidFill>
                  <a:srgbClr val="003493"/>
                </a:solidFill>
                <a:uFill>
                  <a:solidFill>
                    <a:srgbClr val="003493"/>
                  </a:solidFill>
                </a:uFill>
                <a:latin typeface="Arial"/>
                <a:cs typeface="Arial"/>
              </a:rPr>
              <a:t>[</a:t>
            </a:r>
            <a:r>
              <a:rPr sz="1400" spc="-5" dirty="0">
                <a:latin typeface="Arial"/>
                <a:cs typeface="Arial"/>
              </a:rPr>
              <a:t>ESOT_ANBH_12m;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sz="1400" spc="-5" dirty="0">
                <a:latin typeface="Arial"/>
                <a:cs typeface="Arial"/>
              </a:rPr>
              <a:t>ESOT_yANBH_12mESOT_ANBHmember_12m]</a:t>
            </a:r>
            <a:endParaRPr sz="1400">
              <a:latin typeface="Arial"/>
              <a:cs typeface="Arial"/>
            </a:endParaRPr>
          </a:p>
          <a:p>
            <a:pPr marL="354965" marR="5080" indent="-342900">
              <a:lnSpc>
                <a:spcPct val="101099"/>
              </a:lnSpc>
              <a:spcBef>
                <a:spcPts val="200"/>
              </a:spcBef>
              <a:tabLst>
                <a:tab pos="361950" algn="l"/>
              </a:tabLst>
            </a:pPr>
            <a:r>
              <a:rPr sz="1500" dirty="0">
                <a:solidFill>
                  <a:srgbClr val="0097CE"/>
                </a:solidFill>
                <a:latin typeface="Arial"/>
                <a:cs typeface="Arial"/>
              </a:rPr>
              <a:t>6.		</a:t>
            </a:r>
            <a:r>
              <a:rPr sz="1800" spc="-5" dirty="0">
                <a:solidFill>
                  <a:srgbClr val="636569"/>
                </a:solidFill>
                <a:latin typeface="Arial"/>
                <a:cs typeface="Arial"/>
              </a:rPr>
              <a:t>Once applied </a:t>
            </a:r>
            <a:r>
              <a:rPr sz="1800" dirty="0">
                <a:solidFill>
                  <a:srgbClr val="636569"/>
                </a:solidFill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636569"/>
                </a:solidFill>
                <a:latin typeface="Arial"/>
                <a:cs typeface="Arial"/>
              </a:rPr>
              <a:t>proceed with your selected method of payment </a:t>
            </a:r>
            <a:r>
              <a:rPr sz="1800" dirty="0">
                <a:solidFill>
                  <a:srgbClr val="636569"/>
                </a:solidFill>
                <a:latin typeface="Arial"/>
                <a:cs typeface="Arial"/>
              </a:rPr>
              <a:t>- </a:t>
            </a:r>
            <a:r>
              <a:rPr sz="1800" spc="-5" dirty="0">
                <a:solidFill>
                  <a:srgbClr val="636569"/>
                </a:solidFill>
                <a:latin typeface="Arial"/>
                <a:cs typeface="Arial"/>
              </a:rPr>
              <a:t>credit card or bank transfer and </a:t>
            </a:r>
            <a:r>
              <a:rPr sz="1800" dirty="0">
                <a:solidFill>
                  <a:srgbClr val="636569"/>
                </a:solidFill>
                <a:latin typeface="Arial"/>
                <a:cs typeface="Arial"/>
              </a:rPr>
              <a:t>click  </a:t>
            </a:r>
            <a:r>
              <a:rPr sz="1800" spc="-5" dirty="0">
                <a:solidFill>
                  <a:srgbClr val="636569"/>
                </a:solidFill>
                <a:latin typeface="Arial"/>
                <a:cs typeface="Arial"/>
              </a:rPr>
              <a:t>on Submit on the bottom of the page to complete your</a:t>
            </a:r>
            <a:r>
              <a:rPr sz="1800" spc="5" dirty="0">
                <a:solidFill>
                  <a:srgbClr val="63656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36569"/>
                </a:solidFill>
                <a:latin typeface="Arial"/>
                <a:cs typeface="Arial"/>
              </a:rPr>
              <a:t>subscription.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4102" y="2573972"/>
            <a:ext cx="9211310" cy="3463925"/>
            <a:chOff x="304102" y="2573972"/>
            <a:chExt cx="9211310" cy="3463925"/>
          </a:xfrm>
        </p:grpSpPr>
        <p:sp>
          <p:nvSpPr>
            <p:cNvPr id="4" name="object 4"/>
            <p:cNvSpPr/>
            <p:nvPr/>
          </p:nvSpPr>
          <p:spPr>
            <a:xfrm>
              <a:off x="2273807" y="2581655"/>
              <a:ext cx="7232904" cy="34198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70569" y="2578735"/>
              <a:ext cx="7240270" cy="3426460"/>
            </a:xfrm>
            <a:custGeom>
              <a:avLst/>
              <a:gdLst/>
              <a:ahLst/>
              <a:cxnLst/>
              <a:rect l="l" t="t" r="r" b="b"/>
              <a:pathLst>
                <a:path w="7240270" h="3426460">
                  <a:moveTo>
                    <a:pt x="0" y="0"/>
                  </a:moveTo>
                  <a:lnTo>
                    <a:pt x="7240044" y="0"/>
                  </a:lnTo>
                  <a:lnTo>
                    <a:pt x="7240044" y="3425861"/>
                  </a:lnTo>
                  <a:lnTo>
                    <a:pt x="0" y="342586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F3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93708" y="4867617"/>
              <a:ext cx="4857750" cy="1132840"/>
            </a:xfrm>
            <a:custGeom>
              <a:avLst/>
              <a:gdLst/>
              <a:ahLst/>
              <a:cxnLst/>
              <a:rect l="l" t="t" r="r" b="b"/>
              <a:pathLst>
                <a:path w="4857750" h="1132839">
                  <a:moveTo>
                    <a:pt x="0" y="0"/>
                  </a:moveTo>
                  <a:lnTo>
                    <a:pt x="4857302" y="0"/>
                  </a:lnTo>
                  <a:lnTo>
                    <a:pt x="4857302" y="1132500"/>
                  </a:lnTo>
                  <a:lnTo>
                    <a:pt x="0" y="11325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B98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6802" y="5175275"/>
              <a:ext cx="1920875" cy="517525"/>
            </a:xfrm>
            <a:custGeom>
              <a:avLst/>
              <a:gdLst/>
              <a:ahLst/>
              <a:cxnLst/>
              <a:rect l="l" t="t" r="r" b="b"/>
              <a:pathLst>
                <a:path w="1920875" h="517525">
                  <a:moveTo>
                    <a:pt x="1661704" y="0"/>
                  </a:moveTo>
                  <a:lnTo>
                    <a:pt x="1661704" y="129298"/>
                  </a:lnTo>
                  <a:lnTo>
                    <a:pt x="0" y="129298"/>
                  </a:lnTo>
                  <a:lnTo>
                    <a:pt x="0" y="387896"/>
                  </a:lnTo>
                  <a:lnTo>
                    <a:pt x="1661704" y="387896"/>
                  </a:lnTo>
                  <a:lnTo>
                    <a:pt x="1661704" y="517197"/>
                  </a:lnTo>
                  <a:lnTo>
                    <a:pt x="1920302" y="258597"/>
                  </a:lnTo>
                  <a:lnTo>
                    <a:pt x="1661704" y="0"/>
                  </a:lnTo>
                  <a:close/>
                </a:path>
              </a:pathLst>
            </a:custGeom>
            <a:solidFill>
              <a:srgbClr val="F1E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6802" y="5175275"/>
              <a:ext cx="1920875" cy="517525"/>
            </a:xfrm>
            <a:custGeom>
              <a:avLst/>
              <a:gdLst/>
              <a:ahLst/>
              <a:cxnLst/>
              <a:rect l="l" t="t" r="r" b="b"/>
              <a:pathLst>
                <a:path w="1920875" h="517525">
                  <a:moveTo>
                    <a:pt x="0" y="129301"/>
                  </a:moveTo>
                  <a:lnTo>
                    <a:pt x="1661700" y="129301"/>
                  </a:lnTo>
                  <a:lnTo>
                    <a:pt x="1661700" y="0"/>
                  </a:lnTo>
                  <a:lnTo>
                    <a:pt x="1920301" y="258600"/>
                  </a:lnTo>
                  <a:lnTo>
                    <a:pt x="1661700" y="517200"/>
                  </a:lnTo>
                  <a:lnTo>
                    <a:pt x="1661700" y="387901"/>
                  </a:lnTo>
                  <a:lnTo>
                    <a:pt x="0" y="387901"/>
                  </a:lnTo>
                  <a:lnTo>
                    <a:pt x="0" y="129301"/>
                  </a:lnTo>
                  <a:close/>
                </a:path>
              </a:pathLst>
            </a:custGeom>
            <a:ln w="25400">
              <a:solidFill>
                <a:srgbClr val="F1E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72512" y="5555170"/>
              <a:ext cx="4500245" cy="469900"/>
            </a:xfrm>
            <a:custGeom>
              <a:avLst/>
              <a:gdLst/>
              <a:ahLst/>
              <a:cxnLst/>
              <a:rect l="l" t="t" r="r" b="b"/>
              <a:pathLst>
                <a:path w="4500245" h="469900">
                  <a:moveTo>
                    <a:pt x="0" y="0"/>
                  </a:moveTo>
                  <a:lnTo>
                    <a:pt x="4499702" y="0"/>
                  </a:lnTo>
                  <a:lnTo>
                    <a:pt x="4499702" y="469500"/>
                  </a:lnTo>
                  <a:lnTo>
                    <a:pt x="0" y="4695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25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85212" y="5567870"/>
            <a:ext cx="4474845" cy="419734"/>
          </a:xfrm>
          <a:prstGeom prst="rect">
            <a:avLst/>
          </a:prstGeom>
          <a:solidFill>
            <a:srgbClr val="003493"/>
          </a:solidFill>
        </p:spPr>
        <p:txBody>
          <a:bodyPr vert="horz" wrap="square" lIns="0" tIns="81280" rIns="0" bIns="0" rtlCol="0">
            <a:spAutoFit/>
          </a:bodyPr>
          <a:lstStyle/>
          <a:p>
            <a:pPr marL="1808480" marR="339725" indent="-1460500">
              <a:lnSpc>
                <a:spcPct val="102200"/>
              </a:lnSpc>
              <a:spcBef>
                <a:spcPts val="64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THE PROMOTIONAL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CODE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GRANTS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100% DISCOUNT ON THE  SELECTED FEE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53625" y="4354055"/>
            <a:ext cx="4590415" cy="1098550"/>
            <a:chOff x="853625" y="4354055"/>
            <a:chExt cx="4590415" cy="1098550"/>
          </a:xfrm>
        </p:grpSpPr>
        <p:sp>
          <p:nvSpPr>
            <p:cNvPr id="12" name="object 12"/>
            <p:cNvSpPr/>
            <p:nvPr/>
          </p:nvSpPr>
          <p:spPr>
            <a:xfrm>
              <a:off x="4096918" y="5319559"/>
              <a:ext cx="1334135" cy="120650"/>
            </a:xfrm>
            <a:custGeom>
              <a:avLst/>
              <a:gdLst/>
              <a:ahLst/>
              <a:cxnLst/>
              <a:rect l="l" t="t" r="r" b="b"/>
              <a:pathLst>
                <a:path w="1334135" h="120650">
                  <a:moveTo>
                    <a:pt x="1334096" y="0"/>
                  </a:moveTo>
                  <a:lnTo>
                    <a:pt x="0" y="0"/>
                  </a:lnTo>
                  <a:lnTo>
                    <a:pt x="0" y="120294"/>
                  </a:lnTo>
                  <a:lnTo>
                    <a:pt x="1334096" y="120294"/>
                  </a:lnTo>
                  <a:lnTo>
                    <a:pt x="1334096" y="0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96918" y="5319559"/>
              <a:ext cx="1334135" cy="120650"/>
            </a:xfrm>
            <a:custGeom>
              <a:avLst/>
              <a:gdLst/>
              <a:ahLst/>
              <a:cxnLst/>
              <a:rect l="l" t="t" r="r" b="b"/>
              <a:pathLst>
                <a:path w="1334135" h="120650">
                  <a:moveTo>
                    <a:pt x="0" y="0"/>
                  </a:moveTo>
                  <a:lnTo>
                    <a:pt x="1334100" y="0"/>
                  </a:lnTo>
                  <a:lnTo>
                    <a:pt x="1334100" y="120300"/>
                  </a:lnTo>
                  <a:lnTo>
                    <a:pt x="0" y="1203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25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6325" y="4366755"/>
              <a:ext cx="1606550" cy="415290"/>
            </a:xfrm>
            <a:custGeom>
              <a:avLst/>
              <a:gdLst/>
              <a:ahLst/>
              <a:cxnLst/>
              <a:rect l="l" t="t" r="r" b="b"/>
              <a:pathLst>
                <a:path w="1606550" h="415289">
                  <a:moveTo>
                    <a:pt x="1398744" y="0"/>
                  </a:moveTo>
                  <a:lnTo>
                    <a:pt x="1398744" y="103720"/>
                  </a:lnTo>
                  <a:lnTo>
                    <a:pt x="0" y="103720"/>
                  </a:lnTo>
                  <a:lnTo>
                    <a:pt x="0" y="311175"/>
                  </a:lnTo>
                  <a:lnTo>
                    <a:pt x="1398744" y="311175"/>
                  </a:lnTo>
                  <a:lnTo>
                    <a:pt x="1398744" y="414896"/>
                  </a:lnTo>
                  <a:lnTo>
                    <a:pt x="1606199" y="207441"/>
                  </a:lnTo>
                  <a:lnTo>
                    <a:pt x="139874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6325" y="4366755"/>
              <a:ext cx="1606550" cy="415290"/>
            </a:xfrm>
            <a:custGeom>
              <a:avLst/>
              <a:gdLst/>
              <a:ahLst/>
              <a:cxnLst/>
              <a:rect l="l" t="t" r="r" b="b"/>
              <a:pathLst>
                <a:path w="1606550" h="415289">
                  <a:moveTo>
                    <a:pt x="0" y="103725"/>
                  </a:moveTo>
                  <a:lnTo>
                    <a:pt x="1398750" y="103725"/>
                  </a:lnTo>
                  <a:lnTo>
                    <a:pt x="1398750" y="0"/>
                  </a:lnTo>
                  <a:lnTo>
                    <a:pt x="1606200" y="207450"/>
                  </a:lnTo>
                  <a:lnTo>
                    <a:pt x="1398750" y="414900"/>
                  </a:lnTo>
                  <a:lnTo>
                    <a:pt x="1398750" y="311175"/>
                  </a:lnTo>
                  <a:lnTo>
                    <a:pt x="0" y="311175"/>
                  </a:lnTo>
                  <a:lnTo>
                    <a:pt x="0" y="103725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25500" y="263653"/>
            <a:ext cx="8954135" cy="9582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0"/>
              </a:spcBef>
            </a:pPr>
            <a:r>
              <a:rPr b="1" spc="-5" dirty="0">
                <a:latin typeface="Arial"/>
                <a:cs typeface="Arial"/>
              </a:rPr>
              <a:t>1. </a:t>
            </a:r>
            <a:r>
              <a:rPr spc="-5" dirty="0"/>
              <a:t>How to become </a:t>
            </a:r>
            <a:r>
              <a:rPr dirty="0"/>
              <a:t>a </a:t>
            </a:r>
            <a:r>
              <a:rPr spc="-5" dirty="0"/>
              <a:t>member and benefit from</a:t>
            </a:r>
            <a:r>
              <a:rPr spc="-65" dirty="0"/>
              <a:t> </a:t>
            </a:r>
            <a:r>
              <a:rPr spc="-5" dirty="0"/>
              <a:t>the  discount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9</a:t>
            </a:fld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esot.org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84174" y="4454652"/>
            <a:ext cx="8667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49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399</Words>
  <Application>Microsoft Office PowerPoint</Application>
  <PresentationFormat>Korisnički definirano</PresentationFormat>
  <Paragraphs>97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Theme</vt:lpstr>
      <vt:lpstr>PowerPoint prezentacija</vt:lpstr>
      <vt:lpstr>ESOT Members Benefits</vt:lpstr>
      <vt:lpstr>Your promotional codes for 12 months</vt:lpstr>
      <vt:lpstr>Before you start</vt:lpstr>
      <vt:lpstr>1. How to become a member and benefit from the  discount</vt:lpstr>
      <vt:lpstr>PowerPoint prezentacija</vt:lpstr>
      <vt:lpstr>1. How to become a member and benefit from the  discount</vt:lpstr>
      <vt:lpstr>1. How to become a member and benefit from the  discount</vt:lpstr>
      <vt:lpstr>1. How to become a member and benefit from the  discount</vt:lpstr>
      <vt:lpstr>1. How to become a member and benefit from the  discount</vt:lpstr>
      <vt:lpstr>2. How to renew your membership and benefit from the  discount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 KCUS</dc:creator>
  <cp:lastModifiedBy>Korisnik</cp:lastModifiedBy>
  <cp:revision>4</cp:revision>
  <dcterms:created xsi:type="dcterms:W3CDTF">2022-10-13T09:13:55Z</dcterms:created>
  <dcterms:modified xsi:type="dcterms:W3CDTF">2022-11-02T17:30:09Z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2022-09-13T00:00:00Z</vt:filetime>
  </property>
  <property fmtid="{D5CDD505-2E9C-101B-9397-08002B2CF9AE}" pid="3" name="LastSaved">
    <vt:filetime>2022-10-13T00:00:00Z</vt:filetime>
  </property>
</Properties>
</file>