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60" r:id="rId3"/>
    <p:sldId id="262" r:id="rId4"/>
    <p:sldId id="261" r:id="rId5"/>
    <p:sldId id="271" r:id="rId6"/>
    <p:sldId id="268" r:id="rId7"/>
    <p:sldId id="266" r:id="rId8"/>
    <p:sldId id="264" r:id="rId9"/>
    <p:sldId id="258" r:id="rId10"/>
    <p:sldId id="265" r:id="rId11"/>
    <p:sldId id="270" r:id="rId12"/>
    <p:sldId id="269" r:id="rId13"/>
    <p:sldId id="272" r:id="rId14"/>
    <p:sldId id="276" r:id="rId15"/>
    <p:sldId id="277" r:id="rId16"/>
    <p:sldId id="274" r:id="rId17"/>
    <p:sldId id="273" r:id="rId18"/>
    <p:sldId id="279" r:id="rId19"/>
    <p:sldId id="280" r:id="rId20"/>
    <p:sldId id="281" r:id="rId21"/>
    <p:sldId id="283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1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1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10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2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0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13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4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1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0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04" r:id="rId6"/>
    <p:sldLayoutId id="2147483700" r:id="rId7"/>
    <p:sldLayoutId id="2147483701" r:id="rId8"/>
    <p:sldLayoutId id="2147483702" r:id="rId9"/>
    <p:sldLayoutId id="2147483703" r:id="rId10"/>
    <p:sldLayoutId id="214748370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D8FA0333-5406-4AE4-A35E-83DAD40A6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4643" r="-1" b="1083"/>
          <a:stretch/>
        </p:blipFill>
        <p:spPr>
          <a:xfrm>
            <a:off x="-73575" y="0"/>
            <a:ext cx="12188932" cy="6856614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E658790-0BF2-4941-965C-6E3CEAA24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566" y="1187957"/>
            <a:ext cx="4958128" cy="3661840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bs-Latn-BA" sz="4200" dirty="0">
                <a:solidFill>
                  <a:srgbClr val="FFFFFF"/>
                </a:solidFill>
              </a:rPr>
              <a:t>Terapijski izazovi u Covid-19 pozitivnih </a:t>
            </a:r>
            <a:r>
              <a:rPr lang="bs-Latn-BA" sz="4200" dirty="0" err="1">
                <a:solidFill>
                  <a:srgbClr val="FFFFFF"/>
                </a:solidFill>
              </a:rPr>
              <a:t>dijaliznih</a:t>
            </a:r>
            <a:r>
              <a:rPr lang="bs-Latn-BA" sz="4200" dirty="0">
                <a:solidFill>
                  <a:srgbClr val="FFFFFF"/>
                </a:solidFill>
              </a:rPr>
              <a:t> pacijenata</a:t>
            </a:r>
            <a:endParaRPr lang="hr-BA" sz="4200" dirty="0">
              <a:solidFill>
                <a:srgbClr val="FFFFFF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6CCE76B-A49C-4406-BA24-B0EB10B06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112" y="4877362"/>
            <a:ext cx="4958128" cy="1765055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bs-Latn-BA" sz="2000" dirty="0">
                <a:solidFill>
                  <a:srgbClr val="FFFFFF"/>
                </a:solidFill>
              </a:rPr>
              <a:t>Amila Jašarević</a:t>
            </a: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hr-BA" sz="2000" dirty="0">
                <a:solidFill>
                  <a:srgbClr val="FFFFFF"/>
                </a:solidFill>
              </a:rPr>
              <a:t>Odjel za </a:t>
            </a:r>
            <a:r>
              <a:rPr lang="hr-BA" sz="2000" dirty="0" err="1">
                <a:solidFill>
                  <a:srgbClr val="FFFFFF"/>
                </a:solidFill>
              </a:rPr>
              <a:t>nefrologiju</a:t>
            </a:r>
            <a:r>
              <a:rPr lang="hr-BA" sz="2000" dirty="0">
                <a:solidFill>
                  <a:srgbClr val="FFFFFF"/>
                </a:solidFill>
              </a:rPr>
              <a:t>, dijalizu i transplantaciju</a:t>
            </a: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hr-BA" sz="2000" dirty="0">
                <a:solidFill>
                  <a:srgbClr val="FFFFFF"/>
                </a:solidFill>
              </a:rPr>
              <a:t>JZU UKC Tuzla</a:t>
            </a:r>
          </a:p>
        </p:txBody>
      </p:sp>
      <p:grpSp>
        <p:nvGrpSpPr>
          <p:cNvPr id="91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0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0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Slika 4">
            <a:extLst>
              <a:ext uri="{FF2B5EF4-FFF2-40B4-BE49-F238E27FC236}">
                <a16:creationId xmlns:a16="http://schemas.microsoft.com/office/drawing/2014/main" id="{8DB21425-7F12-450E-B463-C5D525DE2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884" y="881264"/>
            <a:ext cx="5936483" cy="563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585D294-46CD-4B0B-8E56-02045C4C4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2" y="-258575"/>
            <a:ext cx="4651372" cy="15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09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3126E5-D1ED-4C30-AEE1-106ECBE4D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548640"/>
            <a:ext cx="10782300" cy="562832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bs-Latn-BA" dirty="0"/>
              <a:t>Broj hospitaliziran pacijenata iz drugih </a:t>
            </a:r>
            <a:r>
              <a:rPr lang="bs-Latn-BA" dirty="0" err="1"/>
              <a:t>dijaliznih</a:t>
            </a:r>
            <a:r>
              <a:rPr lang="bs-Latn-BA" dirty="0"/>
              <a:t> centara je 16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s-Latn-BA" dirty="0"/>
              <a:t>Preminulih pacijenata je bilo 12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s-Latn-BA" dirty="0"/>
              <a:t>Urađeno ukupno 82 </a:t>
            </a:r>
            <a:r>
              <a:rPr lang="bs-Latn-BA" dirty="0" err="1"/>
              <a:t>hemodijalizna</a:t>
            </a:r>
            <a:r>
              <a:rPr lang="bs-Latn-BA" dirty="0"/>
              <a:t> tretmana u COVID bolnici</a:t>
            </a:r>
          </a:p>
          <a:p>
            <a:pPr>
              <a:buFont typeface="Wingdings" panose="05000000000000000000" pitchFamily="2" charset="2"/>
              <a:buChar char="§"/>
            </a:pPr>
            <a:endParaRPr lang="bs-Latn-BA" dirty="0"/>
          </a:p>
          <a:p>
            <a:pPr>
              <a:buFont typeface="Wingdings" panose="05000000000000000000" pitchFamily="2" charset="2"/>
              <a:buChar char="§"/>
            </a:pPr>
            <a:r>
              <a:rPr lang="bs-Latn-BA" dirty="0"/>
              <a:t>Zbog akutne renalne te </a:t>
            </a:r>
            <a:r>
              <a:rPr lang="bs-Latn-BA" dirty="0" err="1"/>
              <a:t>akutizacije</a:t>
            </a:r>
            <a:r>
              <a:rPr lang="bs-Latn-BA" dirty="0"/>
              <a:t> </a:t>
            </a:r>
            <a:r>
              <a:rPr lang="bs-Latn-BA" dirty="0" err="1"/>
              <a:t>hronicne</a:t>
            </a:r>
            <a:r>
              <a:rPr lang="bs-Latn-BA" dirty="0"/>
              <a:t> renalne </a:t>
            </a:r>
            <a:r>
              <a:rPr lang="bs-Latn-BA" dirty="0" err="1"/>
              <a:t>insuficijencije</a:t>
            </a:r>
            <a:r>
              <a:rPr lang="bs-Latn-BA" dirty="0"/>
              <a:t> </a:t>
            </a:r>
            <a:r>
              <a:rPr lang="bs-Latn-BA" dirty="0" err="1"/>
              <a:t>dijalizirano</a:t>
            </a:r>
            <a:r>
              <a:rPr lang="bs-Latn-BA" dirty="0"/>
              <a:t> je 12 pacijenata te urađeno ukupno 64 hemodijaliza tretmana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s-Latn-BA" dirty="0"/>
              <a:t>UKUPAN BROJ URAĐENIH DIJALIZNIH TRETMANA U COVID BOLNICAMA OD POCETKA PANDEMIJE               465 </a:t>
            </a:r>
          </a:p>
          <a:p>
            <a:pPr>
              <a:buFont typeface="Wingdings" panose="05000000000000000000" pitchFamily="2" charset="2"/>
              <a:buChar char="§"/>
            </a:pPr>
            <a:endParaRPr lang="hr-BA" dirty="0"/>
          </a:p>
        </p:txBody>
      </p:sp>
      <p:sp>
        <p:nvSpPr>
          <p:cNvPr id="4" name="Strelica: desno 3">
            <a:extLst>
              <a:ext uri="{FF2B5EF4-FFF2-40B4-BE49-F238E27FC236}">
                <a16:creationId xmlns:a16="http://schemas.microsoft.com/office/drawing/2014/main" id="{1CF63A1D-EFBB-496C-B024-DD0C6A21124B}"/>
              </a:ext>
            </a:extLst>
          </p:cNvPr>
          <p:cNvSpPr/>
          <p:nvPr/>
        </p:nvSpPr>
        <p:spPr>
          <a:xfrm>
            <a:off x="7543800" y="5086350"/>
            <a:ext cx="1348740" cy="2286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967361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4FAAB20-149A-41E7-B533-D71EAB54D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05" y="283779"/>
            <a:ext cx="3878317" cy="5823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63D1DFC-EA1A-4E37-B392-597DF509E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2" y="768687"/>
            <a:ext cx="4367661" cy="5823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3C6153E-99E4-43C7-8C40-5B6D4BC35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029" y="425670"/>
            <a:ext cx="3785737" cy="616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8697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48F0AE-BBBC-4AE3-B0A8-753DB0DE0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88620"/>
            <a:ext cx="10942320" cy="1302068"/>
          </a:xfrm>
        </p:spPr>
        <p:txBody>
          <a:bodyPr/>
          <a:lstStyle/>
          <a:p>
            <a:r>
              <a:rPr lang="bs-Latn-BA" dirty="0"/>
              <a:t>Izazovi u tretmanu</a:t>
            </a:r>
            <a:endParaRPr lang="hr-BA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05C305C-B5CA-452E-85C5-AF062F7C0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885949"/>
            <a:ext cx="11170920" cy="42910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bs-Latn-BA" dirty="0"/>
              <a:t>Svi pozitivni pacijenti sa hroničnog programa hemodijalize iz DC Tuzla su bez obzira na težinu kliničke slike su bili hospitalizirani u COVID bolnicama do </a:t>
            </a:r>
            <a:r>
              <a:rPr lang="bs-Latn-BA" dirty="0" err="1"/>
              <a:t>negativizacije</a:t>
            </a:r>
            <a:r>
              <a:rPr lang="bs-Latn-BA" dirty="0"/>
              <a:t> a zatim zavisno od kliničkog statusa premještani na Odjel nefrologije ili otpušteni na kućni tretman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BA" dirty="0"/>
              <a:t>Pacijenti na CAPD-u sa lakšom kliničkom slikom su liječeni ambulantno a oni sa srednje teškom i teškom kliničkom slikom su hospitalizirani te u periodu </a:t>
            </a:r>
            <a:r>
              <a:rPr lang="hr-BA" dirty="0" err="1"/>
              <a:t>hospitaizacije</a:t>
            </a:r>
            <a:r>
              <a:rPr lang="hr-BA" dirty="0"/>
              <a:t> prevedeni na hemodijalizu.</a:t>
            </a:r>
          </a:p>
        </p:txBody>
      </p:sp>
    </p:spTree>
    <p:extLst>
      <p:ext uri="{BB962C8B-B14F-4D97-AF65-F5344CB8AC3E}">
        <p14:creationId xmlns:p14="http://schemas.microsoft.com/office/powerpoint/2010/main" val="1124625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96877D-8922-40C4-85B8-2DFFF83A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/>
              <a:t>Izazovi u tretmanu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24299C9-98CB-4677-A431-25A6214D9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546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Tretman pacijenata sa hroničnog programa HD i CAPD-a</a:t>
            </a:r>
          </a:p>
          <a:p>
            <a:pPr>
              <a:buFont typeface="Wingdings" panose="05000000000000000000" pitchFamily="2" charset="2"/>
              <a:buChar char="Ø"/>
            </a:pPr>
            <a:endParaRPr lang="bs-Latn-BA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Tretman pacijenata koji su </a:t>
            </a:r>
            <a:r>
              <a:rPr lang="bs-Latn-BA" dirty="0" err="1"/>
              <a:t>zahtjevali</a:t>
            </a:r>
            <a:r>
              <a:rPr lang="bs-Latn-BA" dirty="0"/>
              <a:t> </a:t>
            </a:r>
            <a:r>
              <a:rPr lang="bs-Latn-BA" dirty="0" err="1"/>
              <a:t>započinjenje</a:t>
            </a:r>
            <a:r>
              <a:rPr lang="bs-Latn-BA" dirty="0"/>
              <a:t> akutnog </a:t>
            </a:r>
            <a:r>
              <a:rPr lang="bs-Latn-BA" dirty="0" err="1"/>
              <a:t>dijaliznog</a:t>
            </a:r>
            <a:r>
              <a:rPr lang="bs-Latn-BA" dirty="0"/>
              <a:t> liječenja</a:t>
            </a:r>
            <a:endParaRPr lang="hr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003F2CE-969A-44C6-B2FF-3BB092C70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970" y="398144"/>
            <a:ext cx="4999469" cy="63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42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8" name="Top Left">
            <a:extLst>
              <a:ext uri="{FF2B5EF4-FFF2-40B4-BE49-F238E27FC236}">
                <a16:creationId xmlns:a16="http://schemas.microsoft.com/office/drawing/2014/main" id="{9C6A6A21-4C17-4D70-902F-4297639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9" name="Freeform: Shape 15">
              <a:extLst>
                <a:ext uri="{FF2B5EF4-FFF2-40B4-BE49-F238E27FC236}">
                  <a16:creationId xmlns:a16="http://schemas.microsoft.com/office/drawing/2014/main" id="{9680322C-01BD-4DDE-8667-A1C82E34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0" name="Freeform: Shape 16">
              <a:extLst>
                <a:ext uri="{FF2B5EF4-FFF2-40B4-BE49-F238E27FC236}">
                  <a16:creationId xmlns:a16="http://schemas.microsoft.com/office/drawing/2014/main" id="{00CD4D67-14DF-4C2D-B42C-0532C55A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17">
              <a:extLst>
                <a:ext uri="{FF2B5EF4-FFF2-40B4-BE49-F238E27FC236}">
                  <a16:creationId xmlns:a16="http://schemas.microsoft.com/office/drawing/2014/main" id="{4A40E032-134E-4905-9B38-5C5D53B86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18">
              <a:extLst>
                <a:ext uri="{FF2B5EF4-FFF2-40B4-BE49-F238E27FC236}">
                  <a16:creationId xmlns:a16="http://schemas.microsoft.com/office/drawing/2014/main" id="{25DAE0B8-3872-45CE-8EF9-412CDEC3C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19">
              <a:extLst>
                <a:ext uri="{FF2B5EF4-FFF2-40B4-BE49-F238E27FC236}">
                  <a16:creationId xmlns:a16="http://schemas.microsoft.com/office/drawing/2014/main" id="{33FDCF74-E06B-4837-A10F-033EE637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20">
              <a:extLst>
                <a:ext uri="{FF2B5EF4-FFF2-40B4-BE49-F238E27FC236}">
                  <a16:creationId xmlns:a16="http://schemas.microsoft.com/office/drawing/2014/main" id="{74BADACF-06C7-4B5D-A714-089786B51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21">
              <a:extLst>
                <a:ext uri="{FF2B5EF4-FFF2-40B4-BE49-F238E27FC236}">
                  <a16:creationId xmlns:a16="http://schemas.microsoft.com/office/drawing/2014/main" id="{52BFF042-59B9-4F74-8514-96C43FB8B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22">
              <a:extLst>
                <a:ext uri="{FF2B5EF4-FFF2-40B4-BE49-F238E27FC236}">
                  <a16:creationId xmlns:a16="http://schemas.microsoft.com/office/drawing/2014/main" id="{370FECA2-981E-4045-81E5-F5F6C72D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88CE5800-8F5E-44A2-91BC-04EA16FA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BA" sz="3700" dirty="0"/>
              <a:t>Izazovi u tretmanu pacijenata sa HHD i CAPD-a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5019852-CB57-4156-8711-3B40F0925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5" y="2384474"/>
            <a:ext cx="5604997" cy="372861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s-Latn-BA" sz="2400" dirty="0"/>
              <a:t>Multidisciplinarni timovi bez iskustva za tretman pacijenata sa terminalnim bubrežnim zatajenjem</a:t>
            </a:r>
          </a:p>
          <a:p>
            <a:pPr>
              <a:buFont typeface="Wingdings" panose="05000000000000000000" pitchFamily="2" charset="2"/>
              <a:buChar char="Ø"/>
            </a:pPr>
            <a:endParaRPr lang="bs-Latn-BA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sz="2400" dirty="0"/>
              <a:t>Neracionalna antibiotska i ostala terapija</a:t>
            </a:r>
          </a:p>
          <a:p>
            <a:pPr>
              <a:buFont typeface="Wingdings" panose="05000000000000000000" pitchFamily="2" charset="2"/>
              <a:buChar char="Ø"/>
            </a:pPr>
            <a:endParaRPr lang="bs-Latn-BA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sz="2400" dirty="0"/>
              <a:t>Klinička procjena pacijenata</a:t>
            </a:r>
          </a:p>
          <a:p>
            <a:pPr>
              <a:buFont typeface="Wingdings" panose="05000000000000000000" pitchFamily="2" charset="2"/>
              <a:buChar char="Ø"/>
            </a:pPr>
            <a:endParaRPr lang="bs-Latn-BA" sz="1800" dirty="0"/>
          </a:p>
          <a:p>
            <a:pPr>
              <a:buFont typeface="Wingdings" panose="05000000000000000000" pitchFamily="2" charset="2"/>
              <a:buChar char="Ø"/>
            </a:pPr>
            <a:endParaRPr lang="hr-BA" sz="1800" dirty="0"/>
          </a:p>
        </p:txBody>
      </p:sp>
      <p:pic>
        <p:nvPicPr>
          <p:cNvPr id="6" name="Slika 5" descr="Slika koja sadrži unutrašnji, osoba, bolnička soba, odjeveni&#10;&#10;Opis je automatski generiran">
            <a:extLst>
              <a:ext uri="{FF2B5EF4-FFF2-40B4-BE49-F238E27FC236}">
                <a16:creationId xmlns:a16="http://schemas.microsoft.com/office/drawing/2014/main" id="{ADC12B60-5625-450A-9378-542C9D0A7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4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47" name="Bottom Right">
            <a:extLst>
              <a:ext uri="{FF2B5EF4-FFF2-40B4-BE49-F238E27FC236}">
                <a16:creationId xmlns:a16="http://schemas.microsoft.com/office/drawing/2014/main" id="{741948F9-C525-410D-9F0C-63EA1E0F3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id="{59C11362-4204-47B3-85DC-7A22A1E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8" name="Freeform: Shape 27">
                <a:extLst>
                  <a:ext uri="{FF2B5EF4-FFF2-40B4-BE49-F238E27FC236}">
                    <a16:creationId xmlns:a16="http://schemas.microsoft.com/office/drawing/2014/main" id="{DFD42FE5-B58A-4613-8A3B-D0120D21B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28">
                <a:extLst>
                  <a:ext uri="{FF2B5EF4-FFF2-40B4-BE49-F238E27FC236}">
                    <a16:creationId xmlns:a16="http://schemas.microsoft.com/office/drawing/2014/main" id="{5A861743-3DF1-47A2-8CFF-99A470A9D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29">
                <a:extLst>
                  <a:ext uri="{FF2B5EF4-FFF2-40B4-BE49-F238E27FC236}">
                    <a16:creationId xmlns:a16="http://schemas.microsoft.com/office/drawing/2014/main" id="{9F3A9B8B-EB41-4F45-8831-A7B5D41E0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30">
                <a:extLst>
                  <a:ext uri="{FF2B5EF4-FFF2-40B4-BE49-F238E27FC236}">
                    <a16:creationId xmlns:a16="http://schemas.microsoft.com/office/drawing/2014/main" id="{D659F99D-ACED-471C-8BAC-73C596DDA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31">
                <a:extLst>
                  <a:ext uri="{FF2B5EF4-FFF2-40B4-BE49-F238E27FC236}">
                    <a16:creationId xmlns:a16="http://schemas.microsoft.com/office/drawing/2014/main" id="{AC603F71-A3F3-49F0-A292-573F37EB6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32">
                <a:extLst>
                  <a:ext uri="{FF2B5EF4-FFF2-40B4-BE49-F238E27FC236}">
                    <a16:creationId xmlns:a16="http://schemas.microsoft.com/office/drawing/2014/main" id="{FB6F9021-2B6B-4252-AC9D-30C1A2C98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33">
                <a:extLst>
                  <a:ext uri="{FF2B5EF4-FFF2-40B4-BE49-F238E27FC236}">
                    <a16:creationId xmlns:a16="http://schemas.microsoft.com/office/drawing/2014/main" id="{7875012E-B86B-411F-B93B-A69ED6D20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5" name="Freeform: Shape 26">
              <a:extLst>
                <a:ext uri="{FF2B5EF4-FFF2-40B4-BE49-F238E27FC236}">
                  <a16:creationId xmlns:a16="http://schemas.microsoft.com/office/drawing/2014/main" id="{FFB9C5D7-2BF3-4748-9582-FF22361FA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260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9C6A6A21-4C17-4D70-902F-4297639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680322C-01BD-4DDE-8667-A1C82E34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CD4D67-14DF-4C2D-B42C-0532C55A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40E032-134E-4905-9B38-5C5D53B86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5DAE0B8-3872-45CE-8EF9-412CDEC3C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FDCF74-E06B-4837-A10F-033EE637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4BADACF-06C7-4B5D-A714-089786B51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BFF042-59B9-4F74-8514-96C43FB8B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70FECA2-981E-4045-81E5-F5F6C72D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EB4C3AEC-CB86-4711-82BB-CB4C76B8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51" y="541294"/>
            <a:ext cx="5605358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700" dirty="0" err="1"/>
              <a:t>Izazovi</a:t>
            </a:r>
            <a:r>
              <a:rPr lang="it-IT" sz="3700" dirty="0"/>
              <a:t> u </a:t>
            </a:r>
            <a:r>
              <a:rPr lang="it-IT" sz="3700" dirty="0" err="1"/>
              <a:t>tretmanu</a:t>
            </a:r>
            <a:r>
              <a:rPr lang="it-IT" sz="3700" dirty="0"/>
              <a:t> </a:t>
            </a:r>
            <a:r>
              <a:rPr lang="it-IT" sz="3700" dirty="0" err="1"/>
              <a:t>pacijenata</a:t>
            </a:r>
            <a:r>
              <a:rPr lang="it-IT" sz="3700" dirty="0"/>
              <a:t> sa</a:t>
            </a:r>
            <a:r>
              <a:rPr lang="bs-Latn-BA" sz="3700" dirty="0"/>
              <a:t> akutnim bubrežnim zatajenjem</a:t>
            </a:r>
            <a:endParaRPr lang="hr-BA" sz="37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4FDE93A-775A-458C-8A09-C2B9227D4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088" y="2549392"/>
            <a:ext cx="4316411" cy="3728613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s-Latn-BA" sz="2600" dirty="0"/>
              <a:t>Multidisciplinarni timovi- da li je klinička procjena adekvatna?!</a:t>
            </a:r>
          </a:p>
          <a:p>
            <a:pPr>
              <a:buFont typeface="Wingdings" panose="05000000000000000000" pitchFamily="2" charset="2"/>
              <a:buChar char="Ø"/>
            </a:pPr>
            <a:endParaRPr lang="bs-Latn-BA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sz="2600" dirty="0" err="1"/>
              <a:t>Nefrolog</a:t>
            </a:r>
            <a:r>
              <a:rPr lang="bs-Latn-BA" sz="2600" dirty="0"/>
              <a:t> često konsultovan „kasno“ a preporuke su često počinjale i </a:t>
            </a:r>
            <a:r>
              <a:rPr lang="bs-Latn-BA" sz="2600" dirty="0" err="1"/>
              <a:t>završavale</a:t>
            </a:r>
            <a:r>
              <a:rPr lang="bs-Latn-BA" sz="2600" dirty="0"/>
              <a:t> na napisanom nalazu.</a:t>
            </a:r>
          </a:p>
          <a:p>
            <a:pPr>
              <a:buFont typeface="Wingdings" panose="05000000000000000000" pitchFamily="2" charset="2"/>
              <a:buChar char="Ø"/>
            </a:pPr>
            <a:endParaRPr lang="bs-Latn-BA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sz="2600" dirty="0"/>
              <a:t>Neracionalan terapijski protokol</a:t>
            </a:r>
          </a:p>
          <a:p>
            <a:pPr>
              <a:buFont typeface="Wingdings" panose="05000000000000000000" pitchFamily="2" charset="2"/>
              <a:buChar char="Ø"/>
            </a:pPr>
            <a:endParaRPr lang="bs-Latn-BA" sz="1800" dirty="0"/>
          </a:p>
          <a:p>
            <a:pPr>
              <a:buFont typeface="Wingdings" panose="05000000000000000000" pitchFamily="2" charset="2"/>
              <a:buChar char="Ø"/>
            </a:pPr>
            <a:endParaRPr lang="bs-Latn-BA" sz="1800" dirty="0"/>
          </a:p>
          <a:p>
            <a:pPr>
              <a:buFont typeface="Wingdings" panose="05000000000000000000" pitchFamily="2" charset="2"/>
              <a:buChar char="Ø"/>
            </a:pPr>
            <a:endParaRPr lang="hr-BA" sz="1800" dirty="0"/>
          </a:p>
        </p:txBody>
      </p: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741948F9-C525-410D-9F0C-63EA1E0F3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59C11362-4204-47B3-85DC-7A22A1E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FD42FE5-B58A-4613-8A3B-D0120D21B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A861743-3DF1-47A2-8CFF-99A470A9D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F3A9B8B-EB41-4F45-8831-A7B5D41E0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659F99D-ACED-471C-8BAC-73C596DDA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C603F71-A3F3-49F0-A292-573F37EB6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B6F9021-2B6B-4252-AC9D-30C1A2C98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875012E-B86B-411F-B93B-A69ED6D20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B9C5D7-2BF3-4748-9582-FF22361FA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Slika 4">
            <a:extLst>
              <a:ext uri="{FF2B5EF4-FFF2-40B4-BE49-F238E27FC236}">
                <a16:creationId xmlns:a16="http://schemas.microsoft.com/office/drawing/2014/main" id="{DDF76F9F-75DD-4CA8-8E81-76881B8C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817" y="3657600"/>
            <a:ext cx="2487479" cy="307740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24C5320-C8CB-4A3F-ADAB-DF1892AF0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542" y="240031"/>
            <a:ext cx="3807902" cy="60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66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1914C8-460F-4432-90CC-73140F431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/>
              <a:t>Izazovi u tretmanu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CAAF4D-8E8C-44B4-9BB6-82A5D9C2E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1758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ANTIBIOTSKA TERAPIJA</a:t>
            </a:r>
          </a:p>
          <a:p>
            <a:endParaRPr lang="bs-Latn-BA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KORTIKOSTEROIDNA TERAPIJA           </a:t>
            </a:r>
            <a:r>
              <a:rPr lang="bs-Latn-BA" sz="6000" b="1" dirty="0">
                <a:solidFill>
                  <a:srgbClr val="FF0000"/>
                </a:solidFill>
              </a:rPr>
              <a:t>DOZE?!??</a:t>
            </a:r>
            <a:endParaRPr lang="bs-Latn-BA" b="1" dirty="0">
              <a:solidFill>
                <a:srgbClr val="FF0000"/>
              </a:solidFill>
            </a:endParaRPr>
          </a:p>
          <a:p>
            <a:endParaRPr lang="bs-Latn-BA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ANTIKOAGULANTNA TERAPIJA</a:t>
            </a:r>
            <a:endParaRPr lang="hr-BA" dirty="0"/>
          </a:p>
        </p:txBody>
      </p:sp>
    </p:spTree>
    <p:extLst>
      <p:ext uri="{BB962C8B-B14F-4D97-AF65-F5344CB8AC3E}">
        <p14:creationId xmlns:p14="http://schemas.microsoft.com/office/powerpoint/2010/main" val="2367486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881C82-87C6-40D8-9093-4FD40E6D9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/>
              <a:t>Izazovi u tretmanu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2352F1-0DA3-4F01-86AE-1A59D98C7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94205"/>
            <a:ext cx="7395210" cy="45986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bs-Latn-BA" dirty="0"/>
              <a:t>Vaskularni pristup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Za plasiranje CVK kod svih pacijenata osim hospitaliziranih u RC je pozivan </a:t>
            </a:r>
            <a:r>
              <a:rPr lang="bs-Latn-BA" dirty="0" err="1"/>
              <a:t>nefrolog</a:t>
            </a:r>
            <a:endParaRPr lang="bs-Latn-BA" dirty="0"/>
          </a:p>
          <a:p>
            <a:pPr marL="0" indent="0">
              <a:buNone/>
            </a:pPr>
            <a:endParaRPr lang="bs-Latn-BA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Za 3 </a:t>
            </a:r>
            <a:r>
              <a:rPr lang="bs-Latn-BA" dirty="0" err="1"/>
              <a:t>Covid</a:t>
            </a:r>
            <a:r>
              <a:rPr lang="bs-Latn-BA" dirty="0"/>
              <a:t> bolnice i RC postoji samo jedan dostupan UZ aparat</a:t>
            </a:r>
          </a:p>
          <a:p>
            <a:pPr marL="0" indent="0">
              <a:buNone/>
            </a:pPr>
            <a:endParaRPr lang="bs-Latn-BA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Jedino dostupno u COVID bolnicama za plasiranje CVK je bila „dobra volja“</a:t>
            </a:r>
            <a:endParaRPr lang="hr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B105992-6E02-40BC-BE1F-18F637B2C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564" y="575441"/>
            <a:ext cx="4280338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27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CC2B2C-4150-4E5F-BBBD-2839AD87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84" y="165860"/>
            <a:ext cx="10515600" cy="1325563"/>
          </a:xfrm>
        </p:spPr>
        <p:txBody>
          <a:bodyPr/>
          <a:lstStyle/>
          <a:p>
            <a:r>
              <a:rPr lang="hr-BA" dirty="0"/>
              <a:t>Izazovi u tretmanu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4930ED-FD6A-4718-A21F-D3C40B89D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53552" cy="1603375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bs-Latn-BA" dirty="0"/>
              <a:t>Tokom trećeg vala kod </a:t>
            </a:r>
            <a:r>
              <a:rPr lang="bs-Latn-BA" dirty="0" err="1"/>
              <a:t>dijaliznih</a:t>
            </a:r>
            <a:r>
              <a:rPr lang="bs-Latn-BA" dirty="0"/>
              <a:t> pacijenata </a:t>
            </a:r>
            <a:r>
              <a:rPr lang="bs-Latn-BA" dirty="0" err="1"/>
              <a:t>perzistira</a:t>
            </a:r>
            <a:r>
              <a:rPr lang="bs-Latn-BA" dirty="0"/>
              <a:t> srednje teška i teška klinička slika te povećan broj smrtnih ishoda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s-Latn-BA" dirty="0"/>
              <a:t>U aprilu se otvara  treća </a:t>
            </a:r>
            <a:r>
              <a:rPr lang="bs-Latn-BA" dirty="0" err="1"/>
              <a:t>Covid</a:t>
            </a:r>
            <a:r>
              <a:rPr lang="bs-Latn-BA" dirty="0"/>
              <a:t> bolnica u koju se premještaju svi pozitivni </a:t>
            </a:r>
            <a:r>
              <a:rPr lang="bs-Latn-BA" dirty="0" err="1"/>
              <a:t>dijalizni</a:t>
            </a:r>
            <a:r>
              <a:rPr lang="bs-Latn-BA" dirty="0"/>
              <a:t> pacijenti</a:t>
            </a:r>
          </a:p>
          <a:p>
            <a:pPr marL="0" indent="0">
              <a:buNone/>
            </a:pPr>
            <a:endParaRPr lang="bs-Latn-BA" dirty="0"/>
          </a:p>
          <a:p>
            <a:pPr>
              <a:buFont typeface="Wingdings" panose="05000000000000000000" pitchFamily="2" charset="2"/>
              <a:buChar char="§"/>
            </a:pPr>
            <a:endParaRPr lang="bs-Latn-BA" dirty="0"/>
          </a:p>
          <a:p>
            <a:pPr>
              <a:buFont typeface="Wingdings" panose="05000000000000000000" pitchFamily="2" charset="2"/>
              <a:buChar char="§"/>
            </a:pPr>
            <a:endParaRPr lang="bs-Latn-BA" dirty="0"/>
          </a:p>
          <a:p>
            <a:pPr>
              <a:buFont typeface="Wingdings" panose="05000000000000000000" pitchFamily="2" charset="2"/>
              <a:buChar char="§"/>
            </a:pPr>
            <a:endParaRPr lang="hr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45D3C8C-7FA8-4DF5-8513-F8B8DEDCE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63202"/>
            <a:ext cx="2647076" cy="292893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3BB98CE-EA96-418C-9ABB-B94A04327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739" y="1608083"/>
            <a:ext cx="3083580" cy="50840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89405E5-A737-4578-A8CC-089FF20F2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402" y="3166110"/>
            <a:ext cx="2960192" cy="35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66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406C92-6A8F-448F-950E-0889AC86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Izazovi u tretmanu</a:t>
            </a:r>
            <a:endParaRPr lang="hr-BA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D0662DF-42A4-448D-8FE3-E24831607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90" y="1690688"/>
            <a:ext cx="5642610" cy="5087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s-Latn-BA" dirty="0"/>
              <a:t>Vakcinacija:</a:t>
            </a:r>
          </a:p>
          <a:p>
            <a:pPr marL="0" indent="0">
              <a:buNone/>
            </a:pPr>
            <a:endParaRPr lang="bs-Latn-BA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93 pacijenta sa HHD je </a:t>
            </a:r>
            <a:r>
              <a:rPr lang="bs-Latn-BA" dirty="0" err="1"/>
              <a:t>vakcinisano</a:t>
            </a:r>
            <a:r>
              <a:rPr lang="bs-Latn-BA" dirty="0"/>
              <a:t> sa dvije doze (od 127 ukupno)</a:t>
            </a:r>
          </a:p>
          <a:p>
            <a:pPr>
              <a:buFont typeface="Wingdings" panose="05000000000000000000" pitchFamily="2" charset="2"/>
              <a:buChar char="Ø"/>
            </a:pPr>
            <a:endParaRPr lang="bs-Latn-BA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13 pacijenata sa CAPD-a je </a:t>
            </a:r>
            <a:r>
              <a:rPr lang="bs-Latn-BA" dirty="0" err="1"/>
              <a:t>vakcinisano</a:t>
            </a:r>
            <a:r>
              <a:rPr lang="bs-Latn-BA" dirty="0"/>
              <a:t> sa dvije doze (od 19 ukupno)</a:t>
            </a:r>
          </a:p>
          <a:p>
            <a:pPr>
              <a:buFont typeface="Wingdings" panose="05000000000000000000" pitchFamily="2" charset="2"/>
              <a:buChar char="Ø"/>
            </a:pPr>
            <a:endParaRPr lang="bs-Latn-BA" dirty="0"/>
          </a:p>
          <a:p>
            <a:pPr>
              <a:buFont typeface="Wingdings" panose="05000000000000000000" pitchFamily="2" charset="2"/>
              <a:buChar char="Ø"/>
            </a:pPr>
            <a:endParaRPr lang="hr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8B82BF5-759F-40B5-A32E-77413728D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495" y="329883"/>
            <a:ext cx="4828115" cy="3189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E90DF3A-1D4A-4CBB-BBA4-6566FA0C7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624" y="3555048"/>
            <a:ext cx="4966986" cy="3074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603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B0D853-FF1D-4E64-937F-8C0E2007D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599"/>
            <a:ext cx="10515600" cy="1597025"/>
          </a:xfrm>
        </p:spPr>
        <p:txBody>
          <a:bodyPr>
            <a:normAutofit/>
          </a:bodyPr>
          <a:lstStyle/>
          <a:p>
            <a:r>
              <a:rPr lang="hr-BA" sz="4000">
                <a:latin typeface="+mn-lt"/>
              </a:rPr>
              <a:t>Uvod: karakteristike bolesnika na hroničnom programu hemodijalize</a:t>
            </a:r>
            <a:endParaRPr lang="hr-BA" dirty="0">
              <a:latin typeface="+mn-lt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73B0AB2-2DDC-4784-9D01-22EDEDD82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980"/>
            <a:ext cx="10515600" cy="480377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BA" dirty="0"/>
              <a:t> Bolesnici na dijalizi predstavljaju rizičnu skupinu za razvoj zaraznih bolesti zbog starije životne dobi, </a:t>
            </a:r>
            <a:r>
              <a:rPr lang="hr-BA" dirty="0" err="1"/>
              <a:t>komorbititeta</a:t>
            </a:r>
            <a:r>
              <a:rPr lang="hr-BA" dirty="0"/>
              <a:t> te oslabljenoga imunološkog sistema zbog čega su skloniji ozbiljnijim infektivnim bolestima i razvoju komplikacija </a:t>
            </a:r>
          </a:p>
          <a:p>
            <a:pPr marL="0" indent="0">
              <a:buNone/>
            </a:pPr>
            <a:endParaRPr lang="hr-BA" dirty="0"/>
          </a:p>
          <a:p>
            <a:pPr>
              <a:buFont typeface="Wingdings" panose="05000000000000000000" pitchFamily="2" charset="2"/>
              <a:buChar char="§"/>
            </a:pPr>
            <a:r>
              <a:rPr lang="hr-BA" dirty="0"/>
              <a:t>Zbog </a:t>
            </a:r>
            <a:r>
              <a:rPr lang="hr-BA" dirty="0" err="1"/>
              <a:t>anergije</a:t>
            </a:r>
            <a:r>
              <a:rPr lang="hr-BA" dirty="0"/>
              <a:t> oni često imaju manje evidentne simptome i znakove bolesti</a:t>
            </a:r>
          </a:p>
          <a:p>
            <a:pPr marL="0" indent="0">
              <a:buNone/>
            </a:pPr>
            <a:endParaRPr lang="hr-BA" dirty="0"/>
          </a:p>
          <a:p>
            <a:pPr>
              <a:buFont typeface="Wingdings" panose="05000000000000000000" pitchFamily="2" charset="2"/>
              <a:buChar char="§"/>
            </a:pPr>
            <a:r>
              <a:rPr lang="hr-BA" dirty="0"/>
              <a:t>Mjerenje tjelesne temperature često nas može zavarati kako pri dolasku na HD zbog </a:t>
            </a:r>
            <a:r>
              <a:rPr lang="hr-BA" dirty="0" err="1"/>
              <a:t>podhlađenosti</a:t>
            </a:r>
            <a:r>
              <a:rPr lang="hr-BA" dirty="0"/>
              <a:t> ili zagrijavanja tokom transporta a tokom HD tretmana  zbog niže temperature </a:t>
            </a:r>
            <a:r>
              <a:rPr lang="hr-BA" dirty="0" err="1"/>
              <a:t>dijalizata</a:t>
            </a:r>
            <a:endParaRPr lang="hr-BA" dirty="0"/>
          </a:p>
          <a:p>
            <a:pPr>
              <a:buFont typeface="Wingdings" panose="05000000000000000000" pitchFamily="2" charset="2"/>
              <a:buChar char="§"/>
            </a:pPr>
            <a:endParaRPr lang="hr-BA" dirty="0"/>
          </a:p>
        </p:txBody>
      </p:sp>
    </p:spTree>
    <p:extLst>
      <p:ext uri="{BB962C8B-B14F-4D97-AF65-F5344CB8AC3E}">
        <p14:creationId xmlns:p14="http://schemas.microsoft.com/office/powerpoint/2010/main" val="3499367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19DA31-F2D6-41F9-AEDE-FBCDB1A7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Latn-BA" dirty="0"/>
              <a:t>Zaključak</a:t>
            </a:r>
            <a:endParaRPr lang="hr-BA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B751E2A-E32A-4940-8467-7655F66BB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690688"/>
            <a:ext cx="7578484" cy="448627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 Vakcinacija kao prioritet</a:t>
            </a:r>
          </a:p>
          <a:p>
            <a:pPr marL="0" indent="0">
              <a:buNone/>
            </a:pPr>
            <a:endParaRPr lang="bs-Latn-BA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Nastaviti aktivno sa svim mjerama </a:t>
            </a:r>
          </a:p>
          <a:p>
            <a:pPr marL="0" indent="0">
              <a:buNone/>
            </a:pPr>
            <a:r>
              <a:rPr lang="bs-Latn-BA" dirty="0"/>
              <a:t>prevencije i zaštite pacijenata i osoblja</a:t>
            </a:r>
          </a:p>
          <a:p>
            <a:pPr marL="0" indent="0">
              <a:buNone/>
            </a:pPr>
            <a:endParaRPr lang="bs-Latn-BA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Optimizacija terapijskog pristupa</a:t>
            </a:r>
          </a:p>
          <a:p>
            <a:pPr marL="0" indent="0">
              <a:buNone/>
            </a:pPr>
            <a:endParaRPr lang="bs-Latn-BA" dirty="0"/>
          </a:p>
          <a:p>
            <a:pPr>
              <a:buFont typeface="Wingdings" panose="05000000000000000000" pitchFamily="2" charset="2"/>
              <a:buChar char="Ø"/>
            </a:pPr>
            <a:r>
              <a:rPr lang="bs-Latn-BA" dirty="0"/>
              <a:t>Dodatna stimulacija osoblja</a:t>
            </a:r>
          </a:p>
          <a:p>
            <a:pPr>
              <a:buFont typeface="Wingdings" panose="05000000000000000000" pitchFamily="2" charset="2"/>
              <a:buChar char="Ø"/>
            </a:pPr>
            <a:endParaRPr lang="hr-BA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DB5642E-3748-4A0F-82E8-412742C2F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533509"/>
            <a:ext cx="4469525" cy="59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92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06EB01-C098-4BB6-9768-4DEFAAA2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30" y="2342515"/>
            <a:ext cx="712851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bs-Latn-BA" sz="6000" dirty="0">
                <a:solidFill>
                  <a:schemeClr val="accent2">
                    <a:lumMod val="75000"/>
                  </a:schemeClr>
                </a:solidFill>
                <a:latin typeface="Broadway" panose="04040905080B02020502" pitchFamily="82" charset="0"/>
              </a:rPr>
              <a:t>HVALA NA PAŽNJI!</a:t>
            </a:r>
            <a:endParaRPr lang="hr-BA" sz="60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D640E7B-3AE6-48CF-91F6-A0A3AABC1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037" y="698494"/>
            <a:ext cx="3011685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57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8A31B1-3B39-4C1B-B606-B912DE085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BA" dirty="0">
                <a:latin typeface="+mn-lt"/>
              </a:rPr>
              <a:t>Uvod: karakteristike bolesnika na </a:t>
            </a:r>
            <a:r>
              <a:rPr lang="hr-BA" dirty="0" err="1">
                <a:latin typeface="+mn-lt"/>
              </a:rPr>
              <a:t>hroničnom</a:t>
            </a:r>
            <a:r>
              <a:rPr lang="hr-BA" dirty="0">
                <a:latin typeface="+mn-lt"/>
              </a:rPr>
              <a:t> programu hemodijalize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28BBF3-22B6-4675-BC57-FC8C74CE3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90" y="2042795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BA" dirty="0"/>
              <a:t>Bolesnici na dijalizi su izloženi većem riziku zaraze u odnosu na </a:t>
            </a:r>
            <a:r>
              <a:rPr lang="hr-BA" dirty="0" err="1"/>
              <a:t>opštu</a:t>
            </a:r>
            <a:r>
              <a:rPr lang="hr-BA" dirty="0"/>
              <a:t> populaciju s obzirom da njihov </a:t>
            </a:r>
            <a:r>
              <a:rPr lang="hr-BA" dirty="0" err="1"/>
              <a:t>hronični</a:t>
            </a:r>
            <a:r>
              <a:rPr lang="hr-BA" dirty="0"/>
              <a:t> </a:t>
            </a:r>
            <a:r>
              <a:rPr lang="hr-BA" dirty="0" err="1"/>
              <a:t>hemodijalizni</a:t>
            </a:r>
            <a:r>
              <a:rPr lang="hr-BA" dirty="0"/>
              <a:t> program uključuje 3 </a:t>
            </a:r>
            <a:r>
              <a:rPr lang="hr-BA" dirty="0" err="1"/>
              <a:t>dijalizna</a:t>
            </a:r>
            <a:r>
              <a:rPr lang="hr-BA" dirty="0"/>
              <a:t> tretmana tokom sedmice koji sa transportom traju oko 4-5 sati.</a:t>
            </a:r>
          </a:p>
          <a:p>
            <a:pPr marL="0" indent="0">
              <a:buNone/>
            </a:pPr>
            <a:endParaRPr lang="hr-BA" dirty="0"/>
          </a:p>
          <a:p>
            <a:pPr>
              <a:buFont typeface="Wingdings" panose="05000000000000000000" pitchFamily="2" charset="2"/>
              <a:buChar char="§"/>
            </a:pPr>
            <a:r>
              <a:rPr lang="hr-BA" dirty="0"/>
              <a:t>Tokom tog vremena bolesnici su u neposrednom kontaktu s drugim bolesnicima u istoj prostoriji ili transportnom vozilu.</a:t>
            </a:r>
          </a:p>
          <a:p>
            <a:endParaRPr lang="hr-BA" dirty="0"/>
          </a:p>
        </p:txBody>
      </p:sp>
    </p:spTree>
    <p:extLst>
      <p:ext uri="{BB962C8B-B14F-4D97-AF65-F5344CB8AC3E}">
        <p14:creationId xmlns:p14="http://schemas.microsoft.com/office/powerpoint/2010/main" val="3807108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F301A3-2233-4B6F-B3A9-998B6E425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BA" dirty="0">
                <a:latin typeface="+mn-lt"/>
              </a:rPr>
              <a:t>Uvod: karakteristike bolesnika na </a:t>
            </a:r>
            <a:r>
              <a:rPr lang="hr-BA" dirty="0" err="1">
                <a:latin typeface="+mn-lt"/>
              </a:rPr>
              <a:t>hronicnom</a:t>
            </a:r>
            <a:r>
              <a:rPr lang="hr-BA" dirty="0">
                <a:latin typeface="+mn-lt"/>
              </a:rPr>
              <a:t> programu hemodijalize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AAD210E-2026-42FC-A0E2-12BFF48E6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BA" dirty="0"/>
              <a:t>COVID-19 infekcija u bolesnika na </a:t>
            </a:r>
            <a:r>
              <a:rPr lang="hr-BA" dirty="0" err="1"/>
              <a:t>hroničnom</a:t>
            </a:r>
            <a:r>
              <a:rPr lang="hr-BA" dirty="0"/>
              <a:t> programu dijalize predstavlja poseban izazov s obzirom da dolazi do značajno većeg rizika prijenosa infekcije medicinskom </a:t>
            </a:r>
            <a:r>
              <a:rPr lang="hr-BA" dirty="0" err="1"/>
              <a:t>osoblju,ostalim</a:t>
            </a:r>
            <a:r>
              <a:rPr lang="hr-BA" dirty="0"/>
              <a:t> pacijentima i članovima porodice pacijenata</a:t>
            </a:r>
          </a:p>
          <a:p>
            <a:pPr>
              <a:buFont typeface="Wingdings" panose="05000000000000000000" pitchFamily="2" charset="2"/>
              <a:buChar char="§"/>
            </a:pPr>
            <a:endParaRPr lang="hr-BA" dirty="0"/>
          </a:p>
          <a:p>
            <a:pPr>
              <a:buFont typeface="Wingdings" panose="05000000000000000000" pitchFamily="2" charset="2"/>
              <a:buChar char="§"/>
            </a:pPr>
            <a:r>
              <a:rPr lang="hr-BA" dirty="0"/>
              <a:t>Medicinsko osoblje u </a:t>
            </a:r>
            <a:r>
              <a:rPr lang="hr-BA" dirty="0" err="1"/>
              <a:t>dijaliznim</a:t>
            </a:r>
            <a:r>
              <a:rPr lang="hr-BA" dirty="0"/>
              <a:t> centrima nije samo skupina potencijalnih novih bolesnika već i mogući vektor infekcije.</a:t>
            </a:r>
          </a:p>
          <a:p>
            <a:pPr marL="0" indent="0">
              <a:buNone/>
            </a:pPr>
            <a:endParaRPr lang="hr-BA" dirty="0"/>
          </a:p>
          <a:p>
            <a:endParaRPr lang="hr-BA" dirty="0"/>
          </a:p>
        </p:txBody>
      </p:sp>
    </p:spTree>
    <p:extLst>
      <p:ext uri="{BB962C8B-B14F-4D97-AF65-F5344CB8AC3E}">
        <p14:creationId xmlns:p14="http://schemas.microsoft.com/office/powerpoint/2010/main" val="3732838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1A95C-79E0-4398-9565-FC6405A9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365125"/>
            <a:ext cx="10976610" cy="1325563"/>
          </a:xfrm>
        </p:spPr>
        <p:txBody>
          <a:bodyPr>
            <a:normAutofit fontScale="90000"/>
          </a:bodyPr>
          <a:lstStyle/>
          <a:p>
            <a:r>
              <a:rPr lang="hr-BA" dirty="0">
                <a:latin typeface="+mn-lt"/>
              </a:rPr>
              <a:t>Uvod: karakteristike bolesnika na </a:t>
            </a:r>
            <a:r>
              <a:rPr lang="hr-BA" dirty="0" err="1">
                <a:latin typeface="+mn-lt"/>
              </a:rPr>
              <a:t>hronicnom</a:t>
            </a:r>
            <a:r>
              <a:rPr lang="hr-BA" dirty="0">
                <a:latin typeface="+mn-lt"/>
              </a:rPr>
              <a:t> programu hemodijalize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0E59EF4-1848-4A1D-B430-ACBA095C9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048" y="1564958"/>
            <a:ext cx="6564261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E1CD3-7D04-4F81-BB05-AAAEB0E7CC44}"/>
              </a:ext>
            </a:extLst>
          </p:cNvPr>
          <p:cNvSpPr txBox="1"/>
          <p:nvPr/>
        </p:nvSpPr>
        <p:spPr>
          <a:xfrm>
            <a:off x="377190" y="2491740"/>
            <a:ext cx="48785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BA" sz="2400" dirty="0"/>
              <a:t>Iz toga </a:t>
            </a:r>
            <a:r>
              <a:rPr lang="hr-BA" sz="2400" dirty="0" err="1"/>
              <a:t>proizilazi</a:t>
            </a:r>
            <a:r>
              <a:rPr lang="hr-BA" sz="2400" dirty="0"/>
              <a:t> važna činjenica o </a:t>
            </a:r>
            <a:r>
              <a:rPr lang="hr-BA" sz="2400" dirty="0" err="1"/>
              <a:t>nezamijenjivosti</a:t>
            </a:r>
            <a:r>
              <a:rPr lang="hr-BA" sz="2400" dirty="0"/>
              <a:t> visokospecijaliziranoga osoblja u kratkom vremenu u slučaju infekcije, s </a:t>
            </a:r>
            <a:r>
              <a:rPr lang="hr-BA" sz="2400" dirty="0" err="1"/>
              <a:t>obziorm</a:t>
            </a:r>
            <a:r>
              <a:rPr lang="hr-BA" sz="2400" dirty="0"/>
              <a:t> da je potrebno prosječno 3 mjeseca za edukaciju medicinske sestre za rad na hemodijalizi</a:t>
            </a:r>
          </a:p>
        </p:txBody>
      </p:sp>
    </p:spTree>
    <p:extLst>
      <p:ext uri="{BB962C8B-B14F-4D97-AF65-F5344CB8AC3E}">
        <p14:creationId xmlns:p14="http://schemas.microsoft.com/office/powerpoint/2010/main" val="3940772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2854FD-C907-4892-95AC-10EA70D6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61" y="235364"/>
            <a:ext cx="7098090" cy="2548890"/>
          </a:xfrm>
        </p:spPr>
        <p:txBody>
          <a:bodyPr>
            <a:noAutofit/>
          </a:bodyPr>
          <a:lstStyle/>
          <a:p>
            <a:pPr algn="ctr"/>
            <a:r>
              <a:rPr lang="hr-BA" sz="2800" dirty="0">
                <a:latin typeface="+mn-lt"/>
              </a:rPr>
              <a:t>Iz svega navedenog možemo da vidimo da posebno na početku pandemije veliki izazov bila:</a:t>
            </a:r>
            <a:br>
              <a:rPr lang="hr-BA" sz="2800" dirty="0">
                <a:latin typeface="+mn-lt"/>
              </a:rPr>
            </a:br>
            <a:endParaRPr lang="hr-BA" sz="2800" dirty="0">
              <a:latin typeface="+mn-lt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BF9CAFB-6827-47AA-A63E-ECF8E1499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6691" y="3691158"/>
            <a:ext cx="4076720" cy="30603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00A526E-80A7-4242-85C6-CDC1E8CC1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4320" y="3046412"/>
            <a:ext cx="6149629" cy="3388678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r-BA" sz="2400" dirty="0" err="1"/>
              <a:t>Adekvatana</a:t>
            </a:r>
            <a:r>
              <a:rPr lang="hr-BA" sz="2400" dirty="0"/>
              <a:t> i pravovremena organizacija trijažnih punktova, prevencije infekcije i reorganizacija </a:t>
            </a:r>
            <a:r>
              <a:rPr lang="hr-BA" sz="2400" dirty="0" err="1"/>
              <a:t>hronicnog</a:t>
            </a:r>
            <a:r>
              <a:rPr lang="hr-BA" sz="2400" dirty="0"/>
              <a:t> programa hemodijalize u </a:t>
            </a:r>
            <a:r>
              <a:rPr lang="hr-BA" sz="2400" dirty="0" err="1"/>
              <a:t>dijaliznom</a:t>
            </a:r>
            <a:r>
              <a:rPr lang="hr-BA" sz="2400" dirty="0"/>
              <a:t> centru.</a:t>
            </a:r>
          </a:p>
          <a:p>
            <a:endParaRPr lang="hr-BA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AD9A720-B793-431F-8857-E288BE83C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851" y="340830"/>
            <a:ext cx="4117560" cy="30881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79514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21E1C8A-CE3C-4682-86FF-0E1C0D760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25575"/>
            <a:ext cx="566547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BA" dirty="0"/>
              <a:t>Tretman pacijenata sa </a:t>
            </a:r>
            <a:r>
              <a:rPr lang="hr-BA" dirty="0" err="1"/>
              <a:t>hronicnog</a:t>
            </a:r>
            <a:r>
              <a:rPr lang="hr-BA" dirty="0"/>
              <a:t> programa hemodijalize i CAPD-a u COVID bolnicama i Respiratornom centru (RC)</a:t>
            </a:r>
          </a:p>
          <a:p>
            <a:pPr>
              <a:buFont typeface="Wingdings" panose="05000000000000000000" pitchFamily="2" charset="2"/>
              <a:buChar char="Ø"/>
            </a:pPr>
            <a:endParaRPr lang="hr-BA" dirty="0"/>
          </a:p>
          <a:p>
            <a:pPr>
              <a:buFont typeface="Wingdings" panose="05000000000000000000" pitchFamily="2" charset="2"/>
              <a:buChar char="Ø"/>
            </a:pPr>
            <a:r>
              <a:rPr lang="hr-BA" dirty="0"/>
              <a:t>Tretman pacijenta koji su u toku infekcije sa COVID 19 razvili akutno bubrežno zatajenje</a:t>
            </a:r>
          </a:p>
          <a:p>
            <a:endParaRPr lang="hr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28B0739-234E-4B7B-AD56-FF2A4FB68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320" y="70551"/>
            <a:ext cx="3535418" cy="4713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DA77B3C-F7EB-4AF2-A933-780AF9A5C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582" y="2343150"/>
            <a:ext cx="3535418" cy="446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119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8524AC-59B0-4E7D-B646-A85823DF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BA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BD660C4-5D54-44CD-A206-72E342556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bs-Latn-BA" dirty="0"/>
              <a:t>S obzirom na navedene izazove problemi pred kojima smo se našli su bili: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bs-Latn-BA" dirty="0"/>
              <a:t> nedostatak medicinskog kadra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bs-Latn-BA" dirty="0"/>
              <a:t> nedostatak opreme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bs-Latn-BA" dirty="0"/>
              <a:t> često loša </a:t>
            </a:r>
            <a:r>
              <a:rPr lang="bs-Latn-BA" dirty="0" err="1"/>
              <a:t>komplijansa</a:t>
            </a:r>
            <a:r>
              <a:rPr lang="bs-Latn-BA" dirty="0"/>
              <a:t> sa bolesnicima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bs-Latn-BA" dirty="0"/>
              <a:t> tretman hospitaliziranih pacijenata u COVID bolnicama</a:t>
            </a:r>
            <a:endParaRPr lang="hr-BA" dirty="0"/>
          </a:p>
        </p:txBody>
      </p:sp>
    </p:spTree>
    <p:extLst>
      <p:ext uri="{BB962C8B-B14F-4D97-AF65-F5344CB8AC3E}">
        <p14:creationId xmlns:p14="http://schemas.microsoft.com/office/powerpoint/2010/main" val="198031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CB76D3-EEE9-4D91-9F43-349BFE31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DC Tuzla</a:t>
            </a:r>
            <a:endParaRPr lang="hr-BA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54406FF-F917-427A-B8F4-91435E337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bs-Latn-BA" dirty="0"/>
              <a:t>Od </a:t>
            </a:r>
            <a:r>
              <a:rPr lang="bs-Latn-BA" dirty="0" err="1"/>
              <a:t>početka</a:t>
            </a:r>
            <a:r>
              <a:rPr lang="bs-Latn-BA" dirty="0"/>
              <a:t> </a:t>
            </a:r>
            <a:r>
              <a:rPr lang="bs-Latn-BA" dirty="0" err="1"/>
              <a:t>pandemije</a:t>
            </a:r>
            <a:r>
              <a:rPr lang="bs-Latn-BA" dirty="0"/>
              <a:t> do juna 2020 godine nije bilo pacijenata zaraženih sa COVID -19 infekcijom iz našeg </a:t>
            </a:r>
            <a:r>
              <a:rPr lang="bs-Latn-BA" dirty="0" err="1"/>
              <a:t>dijaliznog</a:t>
            </a:r>
            <a:r>
              <a:rPr lang="bs-Latn-BA" dirty="0"/>
              <a:t> centra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s-Latn-BA" dirty="0"/>
              <a:t>Ukupan broj pacijenata zaraženih sa COVID 19 iz DC Tuzla  je 62.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s-Latn-BA" dirty="0"/>
              <a:t>Preminulih pacijenata tokom infekcije sa COVID 19 je bilo 18 a od post </a:t>
            </a:r>
            <a:r>
              <a:rPr lang="bs-Latn-BA" dirty="0" err="1"/>
              <a:t>Covid</a:t>
            </a:r>
            <a:r>
              <a:rPr lang="bs-Latn-BA" dirty="0"/>
              <a:t> komplikacija 9 pacijenata.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s-Latn-BA" dirty="0"/>
              <a:t>Za ove pacijente urađen je ukupno 319 </a:t>
            </a:r>
            <a:r>
              <a:rPr lang="bs-Latn-BA" dirty="0" err="1"/>
              <a:t>hemodijalizni</a:t>
            </a:r>
            <a:r>
              <a:rPr lang="bs-Latn-BA" dirty="0"/>
              <a:t> tretman u COVID bolnici</a:t>
            </a:r>
          </a:p>
        </p:txBody>
      </p:sp>
    </p:spTree>
    <p:extLst>
      <p:ext uri="{BB962C8B-B14F-4D97-AF65-F5344CB8AC3E}">
        <p14:creationId xmlns:p14="http://schemas.microsoft.com/office/powerpoint/2010/main" val="1511678712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772</Words>
  <Application>Microsoft Office PowerPoint</Application>
  <PresentationFormat>Široki ekran</PresentationFormat>
  <Paragraphs>95</Paragraphs>
  <Slides>21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8" baseType="lpstr">
      <vt:lpstr>Arial</vt:lpstr>
      <vt:lpstr>Avenir Next LT Pro</vt:lpstr>
      <vt:lpstr>AvenirNext LT Pro Medium</vt:lpstr>
      <vt:lpstr>Broadway</vt:lpstr>
      <vt:lpstr>Sagona Book</vt:lpstr>
      <vt:lpstr>Wingdings</vt:lpstr>
      <vt:lpstr>ExploreVTI</vt:lpstr>
      <vt:lpstr>Terapijski izazovi u Covid-19 pozitivnih dijaliznih pacijenata</vt:lpstr>
      <vt:lpstr>Uvod: karakteristike bolesnika na hroničnom programu hemodijalize</vt:lpstr>
      <vt:lpstr>Uvod: karakteristike bolesnika na hroničnom programu hemodijalize</vt:lpstr>
      <vt:lpstr>Uvod: karakteristike bolesnika na hronicnom programu hemodijalize</vt:lpstr>
      <vt:lpstr>Uvod: karakteristike bolesnika na hronicnom programu hemodijalize</vt:lpstr>
      <vt:lpstr>Iz svega navedenog možemo da vidimo da posebno na početku pandemije veliki izazov bila: </vt:lpstr>
      <vt:lpstr>PowerPoint prezentacija</vt:lpstr>
      <vt:lpstr>PowerPoint prezentacija</vt:lpstr>
      <vt:lpstr>DC Tuzla</vt:lpstr>
      <vt:lpstr>PowerPoint prezentacija</vt:lpstr>
      <vt:lpstr>PowerPoint prezentacija</vt:lpstr>
      <vt:lpstr>Izazovi u tretmanu</vt:lpstr>
      <vt:lpstr>Izazovi u tretmanu</vt:lpstr>
      <vt:lpstr>Izazovi u tretmanu pacijenata sa HHD i CAPD-a </vt:lpstr>
      <vt:lpstr>Izazovi u tretmanu pacijenata sa akutnim bubrežnim zatajenjem</vt:lpstr>
      <vt:lpstr>Izazovi u tretmanu</vt:lpstr>
      <vt:lpstr>Izazovi u tretmanu</vt:lpstr>
      <vt:lpstr>Izazovi u tretmanu</vt:lpstr>
      <vt:lpstr>Izazovi u tretmanu</vt:lpstr>
      <vt:lpstr>Zaključak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TERAPIJSKI IZAZOVI U Covid-19 pozitivnih dijaliznih pacijenata</dc:title>
  <dc:creator>Mahir Jasarevic</dc:creator>
  <cp:lastModifiedBy>Mahir Jasarevic</cp:lastModifiedBy>
  <cp:revision>4</cp:revision>
  <dcterms:created xsi:type="dcterms:W3CDTF">2021-09-24T03:56:25Z</dcterms:created>
  <dcterms:modified xsi:type="dcterms:W3CDTF">2021-09-25T07:24:41Z</dcterms:modified>
</cp:coreProperties>
</file>