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3" r:id="rId6"/>
    <p:sldId id="261" r:id="rId7"/>
    <p:sldId id="260" r:id="rId8"/>
    <p:sldId id="267" r:id="rId9"/>
    <p:sldId id="262" r:id="rId10"/>
    <p:sldId id="264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878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5C75A1-C317-4623-A937-B1ACC5A28C7E}" type="datetimeFigureOut">
              <a:rPr lang="bs-Latn-BA" smtClean="0"/>
              <a:t>23.9.2021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74ED7-AD9D-4C08-B77A-A9FE87C2308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281390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74ED7-AD9D-4C08-B77A-A9FE87C23082}" type="slidenum">
              <a:rPr lang="bs-Latn-BA" smtClean="0"/>
              <a:t>14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765958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9DCE-E5F3-4AF9-AC50-752A4454D6E9}" type="datetimeFigureOut">
              <a:rPr lang="bs-Latn-BA" smtClean="0"/>
              <a:pPr/>
              <a:t>23.9.2021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0A15-461A-4B5A-BE21-A5D3F3711694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9DCE-E5F3-4AF9-AC50-752A4454D6E9}" type="datetimeFigureOut">
              <a:rPr lang="bs-Latn-BA" smtClean="0"/>
              <a:pPr/>
              <a:t>23.9.2021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0A15-461A-4B5A-BE21-A5D3F3711694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9DCE-E5F3-4AF9-AC50-752A4454D6E9}" type="datetimeFigureOut">
              <a:rPr lang="bs-Latn-BA" smtClean="0"/>
              <a:pPr/>
              <a:t>23.9.2021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0A15-461A-4B5A-BE21-A5D3F3711694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9DCE-E5F3-4AF9-AC50-752A4454D6E9}" type="datetimeFigureOut">
              <a:rPr lang="bs-Latn-BA" smtClean="0"/>
              <a:pPr/>
              <a:t>23.9.2021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0A15-461A-4B5A-BE21-A5D3F3711694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9DCE-E5F3-4AF9-AC50-752A4454D6E9}" type="datetimeFigureOut">
              <a:rPr lang="bs-Latn-BA" smtClean="0"/>
              <a:pPr/>
              <a:t>23.9.2021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0A15-461A-4B5A-BE21-A5D3F3711694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9DCE-E5F3-4AF9-AC50-752A4454D6E9}" type="datetimeFigureOut">
              <a:rPr lang="bs-Latn-BA" smtClean="0"/>
              <a:pPr/>
              <a:t>23.9.2021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0A15-461A-4B5A-BE21-A5D3F3711694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9DCE-E5F3-4AF9-AC50-752A4454D6E9}" type="datetimeFigureOut">
              <a:rPr lang="bs-Latn-BA" smtClean="0"/>
              <a:pPr/>
              <a:t>23.9.2021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0A15-461A-4B5A-BE21-A5D3F3711694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9DCE-E5F3-4AF9-AC50-752A4454D6E9}" type="datetimeFigureOut">
              <a:rPr lang="bs-Latn-BA" smtClean="0"/>
              <a:pPr/>
              <a:t>23.9.2021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0A15-461A-4B5A-BE21-A5D3F3711694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9DCE-E5F3-4AF9-AC50-752A4454D6E9}" type="datetimeFigureOut">
              <a:rPr lang="bs-Latn-BA" smtClean="0"/>
              <a:pPr/>
              <a:t>23.9.2021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0A15-461A-4B5A-BE21-A5D3F3711694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9DCE-E5F3-4AF9-AC50-752A4454D6E9}" type="datetimeFigureOut">
              <a:rPr lang="bs-Latn-BA" smtClean="0"/>
              <a:pPr/>
              <a:t>23.9.2021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0A15-461A-4B5A-BE21-A5D3F3711694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9DCE-E5F3-4AF9-AC50-752A4454D6E9}" type="datetimeFigureOut">
              <a:rPr lang="bs-Latn-BA" smtClean="0"/>
              <a:pPr/>
              <a:t>23.9.2021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0A15-461A-4B5A-BE21-A5D3F3711694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1319DCE-E5F3-4AF9-AC50-752A4454D6E9}" type="datetimeFigureOut">
              <a:rPr lang="bs-Latn-BA" smtClean="0"/>
              <a:pPr/>
              <a:t>23.9.2021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2340A15-461A-4B5A-BE21-A5D3F3711694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3728" y="3429000"/>
            <a:ext cx="6172200" cy="685800"/>
          </a:xfrm>
        </p:spPr>
        <p:txBody>
          <a:bodyPr>
            <a:normAutofit fontScale="85000" lnSpcReduction="20000"/>
          </a:bodyPr>
          <a:lstStyle/>
          <a:p>
            <a:r>
              <a:rPr lang="bs-Latn-BA" dirty="0" smtClean="0"/>
              <a:t>Doc. dr Aida Hamzić-Mehmedbašić </a:t>
            </a:r>
          </a:p>
          <a:p>
            <a:r>
              <a:rPr lang="bs-Latn-BA" dirty="0" smtClean="0"/>
              <a:t>Klinika za nefrologiju, KCUS</a:t>
            </a:r>
            <a:endParaRPr lang="bs-Latn-B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7175351" cy="1793167"/>
          </a:xfrm>
        </p:spPr>
        <p:txBody>
          <a:bodyPr/>
          <a:lstStyle/>
          <a:p>
            <a:r>
              <a:rPr lang="bs-Latn-BA" sz="3200" dirty="0" smtClean="0"/>
              <a:t>Procedure</a:t>
            </a:r>
            <a:r>
              <a:rPr lang="bs-Latn-BA" sz="3200" dirty="0"/>
              <a:t>, </a:t>
            </a:r>
            <a:r>
              <a:rPr lang="bs-Latn-BA" sz="3200" dirty="0" smtClean="0"/>
              <a:t>rizici </a:t>
            </a:r>
            <a:r>
              <a:rPr lang="bs-Latn-BA" sz="3200" dirty="0"/>
              <a:t>i komplikacije nakon transplantacije bubrega ABO </a:t>
            </a:r>
            <a:r>
              <a:rPr lang="bs-Latn-BA" sz="3200" dirty="0" smtClean="0"/>
              <a:t>inkompatibilnog </a:t>
            </a:r>
            <a:r>
              <a:rPr lang="bs-Latn-BA" sz="3200" dirty="0"/>
              <a:t>donora</a:t>
            </a:r>
          </a:p>
        </p:txBody>
      </p:sp>
    </p:spTree>
    <p:extLst>
      <p:ext uri="{BB962C8B-B14F-4D97-AF65-F5344CB8AC3E}">
        <p14:creationId xmlns:p14="http://schemas.microsoft.com/office/powerpoint/2010/main" val="127951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9696" y="2492896"/>
            <a:ext cx="4590288" cy="3168352"/>
          </a:xfrm>
        </p:spPr>
        <p:txBody>
          <a:bodyPr/>
          <a:lstStyle/>
          <a:p>
            <a:pPr algn="l"/>
            <a:r>
              <a:rPr lang="bs-Latn-BA" sz="1600" dirty="0" smtClean="0"/>
              <a:t>ABOi Tx vs. ABOcTx</a:t>
            </a:r>
            <a:br>
              <a:rPr lang="bs-Latn-BA" sz="1600" dirty="0" smtClean="0"/>
            </a:br>
            <a:r>
              <a:rPr lang="bs-Latn-BA" sz="1600" dirty="0"/>
              <a:t/>
            </a:r>
            <a:br>
              <a:rPr lang="bs-Latn-BA" sz="1600" dirty="0"/>
            </a:br>
            <a:r>
              <a:rPr lang="bs-Latn-BA" sz="1600" dirty="0" smtClean="0"/>
              <a:t>Veća stopa mortaliteta nakon 1, 3 i 5 godina</a:t>
            </a:r>
            <a:br>
              <a:rPr lang="bs-Latn-BA" sz="1600" dirty="0" smtClean="0"/>
            </a:br>
            <a:r>
              <a:rPr lang="bs-Latn-BA" sz="1600" dirty="0" smtClean="0"/>
              <a:t/>
            </a:r>
            <a:br>
              <a:rPr lang="bs-Latn-BA" sz="1600" dirty="0" smtClean="0"/>
            </a:br>
            <a:r>
              <a:rPr lang="bs-Latn-BA" sz="1600" dirty="0" smtClean="0"/>
              <a:t>Izjednačenje gubitka grafta i mortaliteta nakon 8 godina </a:t>
            </a:r>
            <a:br>
              <a:rPr lang="bs-Latn-BA" sz="1600" dirty="0" smtClean="0"/>
            </a:br>
            <a:r>
              <a:rPr lang="bs-Latn-BA" sz="1400" dirty="0" smtClean="0"/>
              <a:t/>
            </a:r>
            <a:br>
              <a:rPr lang="bs-Latn-BA" sz="1400" dirty="0" smtClean="0"/>
            </a:br>
            <a:r>
              <a:rPr lang="bs-Latn-BA" sz="1200" dirty="0" smtClean="0"/>
              <a:t/>
            </a:r>
            <a:br>
              <a:rPr lang="bs-Latn-BA" sz="1200" dirty="0" smtClean="0"/>
            </a:br>
            <a:r>
              <a:rPr lang="bs-Latn-BA" sz="1200" dirty="0" smtClean="0"/>
              <a:t>Scurt </a:t>
            </a:r>
            <a:r>
              <a:rPr lang="bs-Latn-BA" sz="1200" dirty="0" smtClean="0"/>
              <a:t> </a:t>
            </a:r>
            <a:r>
              <a:rPr lang="bs-Latn-BA" sz="1200" dirty="0" smtClean="0"/>
              <a:t>et al. Lancet. 2019;393(10185):2059-2072</a:t>
            </a:r>
            <a:r>
              <a:rPr lang="bs-Latn-BA" sz="1100" dirty="0" smtClean="0"/>
              <a:t> </a:t>
            </a:r>
            <a:endParaRPr lang="bs-Latn-BA" sz="11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995936" y="404664"/>
            <a:ext cx="4932040" cy="57606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tabLst/>
              <a:defRPr/>
            </a:pPr>
            <a:r>
              <a:rPr kumimoji="0" lang="bs-Latn-BA" sz="2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Klinički ishodi nakon ABO inkompatibilne transplantacije bubrega </a:t>
            </a:r>
            <a:br>
              <a:rPr kumimoji="0" lang="bs-Latn-BA" sz="2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bs-Latn-BA" sz="2000" b="1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 descr="C:\Users\Korisnik-KCUS\Desktop\gr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7940"/>
            <a:ext cx="3870144" cy="64792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980728"/>
            <a:ext cx="8856984" cy="5877272"/>
          </a:xfrm>
        </p:spPr>
        <p:txBody>
          <a:bodyPr>
            <a:normAutofit fontScale="70000" lnSpcReduction="20000"/>
          </a:bodyPr>
          <a:lstStyle/>
          <a:p>
            <a:r>
              <a:rPr lang="bs-Latn-BA" sz="2800" dirty="0">
                <a:solidFill>
                  <a:srgbClr val="FF0000"/>
                </a:solidFill>
              </a:rPr>
              <a:t>Rejekcija (v.s </a:t>
            </a:r>
            <a:r>
              <a:rPr lang="bs-Latn-BA" sz="2800" dirty="0" smtClean="0">
                <a:solidFill>
                  <a:srgbClr val="FF0000"/>
                </a:solidFill>
              </a:rPr>
              <a:t> Akomodacija) </a:t>
            </a:r>
          </a:p>
          <a:p>
            <a:r>
              <a:rPr lang="bs-Latn-BA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AHO incidenca 10-30%</a:t>
            </a:r>
            <a:endParaRPr lang="bs-Latn-BA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bs-Latn-BA" sz="2800" dirty="0">
              <a:solidFill>
                <a:srgbClr val="FF0000"/>
              </a:solidFill>
            </a:endParaRPr>
          </a:p>
          <a:p>
            <a:r>
              <a:rPr lang="bs-Latn-BA" sz="2900" dirty="0" smtClean="0">
                <a:solidFill>
                  <a:srgbClr val="FF0000"/>
                </a:solidFill>
              </a:rPr>
              <a:t>Infekcije </a:t>
            </a:r>
            <a:endParaRPr lang="bs-Latn-BA" sz="2900" dirty="0">
              <a:solidFill>
                <a:srgbClr val="FF0000"/>
              </a:solidFill>
            </a:endParaRPr>
          </a:p>
          <a:p>
            <a:r>
              <a:rPr lang="bs-Latn-BA" sz="2400" dirty="0"/>
              <a:t>Virusne infekcije (CMV, HSV, VZV)</a:t>
            </a:r>
          </a:p>
          <a:p>
            <a:r>
              <a:rPr lang="bs-Latn-BA" sz="2400" dirty="0"/>
              <a:t>BK viremija i BK </a:t>
            </a:r>
            <a:r>
              <a:rPr lang="bs-Latn-BA" sz="2400" dirty="0" smtClean="0"/>
              <a:t>nefropatija (3x češća u odnosu na Tx sa anti-HLA antitijelima)</a:t>
            </a:r>
            <a:r>
              <a:rPr lang="en-US" sz="2400" dirty="0"/>
              <a:t> </a:t>
            </a:r>
            <a:endParaRPr lang="bs-Latn-BA" sz="2400" dirty="0" smtClean="0"/>
          </a:p>
          <a:p>
            <a:pPr marL="45720" indent="0" algn="r">
              <a:buNone/>
            </a:pPr>
            <a:r>
              <a:rPr lang="en-US" sz="2000" dirty="0" smtClean="0"/>
              <a:t>Sharif </a:t>
            </a:r>
            <a:r>
              <a:rPr lang="en-US" sz="2000" dirty="0"/>
              <a:t>et al. </a:t>
            </a:r>
            <a:r>
              <a:rPr lang="en-US" sz="2000" dirty="0" err="1"/>
              <a:t>Clin</a:t>
            </a:r>
            <a:r>
              <a:rPr lang="en-US" sz="2000" dirty="0"/>
              <a:t> J Am </a:t>
            </a:r>
            <a:r>
              <a:rPr lang="en-US" sz="2000" dirty="0" err="1"/>
              <a:t>Soc</a:t>
            </a:r>
            <a:r>
              <a:rPr lang="en-US" sz="2000" dirty="0"/>
              <a:t> </a:t>
            </a:r>
            <a:r>
              <a:rPr lang="en-US" sz="2000" dirty="0" err="1"/>
              <a:t>Nephrol</a:t>
            </a:r>
            <a:r>
              <a:rPr lang="en-US" sz="2000" dirty="0"/>
              <a:t>. </a:t>
            </a:r>
            <a:r>
              <a:rPr lang="en-US" sz="2000" dirty="0" smtClean="0"/>
              <a:t>2012;7(8</a:t>
            </a:r>
            <a:r>
              <a:rPr lang="en-US" sz="2000" dirty="0"/>
              <a:t>):1320-7</a:t>
            </a:r>
            <a:endParaRPr lang="bs-Latn-BA" sz="2000" dirty="0"/>
          </a:p>
          <a:p>
            <a:r>
              <a:rPr lang="bs-Latn-BA" sz="2400" dirty="0"/>
              <a:t>P. </a:t>
            </a:r>
            <a:r>
              <a:rPr lang="bs-Latn-BA" sz="2400" dirty="0" smtClean="0"/>
              <a:t>jirovecii </a:t>
            </a:r>
            <a:r>
              <a:rPr lang="bs-Latn-BA" sz="2400" dirty="0"/>
              <a:t>pnemonija </a:t>
            </a:r>
          </a:p>
          <a:p>
            <a:r>
              <a:rPr lang="bs-Latn-BA" sz="2400" dirty="0" smtClean="0"/>
              <a:t>Infekcije </a:t>
            </a:r>
            <a:r>
              <a:rPr lang="bs-Latn-BA" sz="2400" dirty="0"/>
              <a:t>rane</a:t>
            </a:r>
          </a:p>
          <a:p>
            <a:r>
              <a:rPr lang="bs-Latn-BA" sz="2400" dirty="0"/>
              <a:t>Teške infekcije  urinarnog </a:t>
            </a:r>
            <a:r>
              <a:rPr lang="bs-Latn-BA" sz="2400" dirty="0" smtClean="0"/>
              <a:t>trakta</a:t>
            </a:r>
          </a:p>
          <a:p>
            <a:r>
              <a:rPr lang="bs-Latn-BA" sz="2400" dirty="0" smtClean="0"/>
              <a:t>Infekcije </a:t>
            </a:r>
            <a:r>
              <a:rPr lang="bs-Latn-BA" sz="2400" dirty="0" smtClean="0">
                <a:latin typeface="Times New Roman"/>
                <a:cs typeface="Times New Roman"/>
              </a:rPr>
              <a:t>→ </a:t>
            </a:r>
            <a:r>
              <a:rPr lang="bs-Latn-BA" sz="2400" dirty="0" smtClean="0"/>
              <a:t>1 smrtni ishod na 100 recipijenata u prvoj postTx godini</a:t>
            </a:r>
            <a:endParaRPr lang="bs-Latn-BA" sz="2400" dirty="0"/>
          </a:p>
          <a:p>
            <a:endParaRPr lang="bs-Latn-BA" sz="2400" dirty="0"/>
          </a:p>
          <a:p>
            <a:r>
              <a:rPr lang="bs-Latn-BA" sz="2800" dirty="0" smtClean="0">
                <a:solidFill>
                  <a:srgbClr val="FF0000"/>
                </a:solidFill>
              </a:rPr>
              <a:t>Hemoragije</a:t>
            </a:r>
          </a:p>
          <a:p>
            <a:r>
              <a:rPr lang="bs-Latn-BA" sz="2300" dirty="0" smtClean="0"/>
              <a:t>2xčešća u ABOi Tx u odnosu na ABOc Tx</a:t>
            </a:r>
            <a:endParaRPr lang="bs-Latn-BA" sz="2300" dirty="0"/>
          </a:p>
          <a:p>
            <a:endParaRPr lang="bs-Latn-BA" sz="2800" dirty="0">
              <a:solidFill>
                <a:srgbClr val="FF0000"/>
              </a:solidFill>
            </a:endParaRPr>
          </a:p>
          <a:p>
            <a:r>
              <a:rPr lang="bs-Latn-BA" sz="2800" dirty="0">
                <a:solidFill>
                  <a:srgbClr val="FF0000"/>
                </a:solidFill>
              </a:rPr>
              <a:t>Hirurške komplikacije</a:t>
            </a:r>
          </a:p>
          <a:p>
            <a:r>
              <a:rPr lang="bs-Latn-BA" sz="2400" dirty="0"/>
              <a:t>Učestalija potreba za hiruškom revizijom </a:t>
            </a:r>
            <a:r>
              <a:rPr lang="bs-Latn-BA" sz="2400" dirty="0" smtClean="0"/>
              <a:t> (</a:t>
            </a:r>
            <a:r>
              <a:rPr lang="bs-Latn-BA" sz="2400" dirty="0"/>
              <a:t>38% vs. 24%)</a:t>
            </a:r>
          </a:p>
          <a:p>
            <a:r>
              <a:rPr lang="bs-Latn-BA" sz="2400" dirty="0"/>
              <a:t>Veća zastupljenost limfokele </a:t>
            </a:r>
            <a:r>
              <a:rPr lang="bs-Latn-BA" sz="2400" dirty="0" smtClean="0"/>
              <a:t>u ABOi Tx u odnosu na ABOc Tx (33</a:t>
            </a:r>
            <a:r>
              <a:rPr lang="bs-Latn-BA" sz="2400" dirty="0"/>
              <a:t>% vs. 15</a:t>
            </a:r>
            <a:r>
              <a:rPr lang="bs-Latn-BA" sz="2400" dirty="0" smtClean="0"/>
              <a:t>%)</a:t>
            </a:r>
          </a:p>
          <a:p>
            <a:pPr marL="45720" indent="0" algn="r">
              <a:buNone/>
            </a:pPr>
            <a:r>
              <a:rPr lang="bs-Latn-BA" sz="1700" b="1" dirty="0"/>
              <a:t>Zschiedrich </a:t>
            </a:r>
            <a:r>
              <a:rPr lang="bs-Latn-BA" sz="1700" b="1" dirty="0" smtClean="0"/>
              <a:t>et al. Nephrol </a:t>
            </a:r>
            <a:r>
              <a:rPr lang="bs-Latn-BA" sz="1700" b="1" dirty="0"/>
              <a:t>Dial Transplant. </a:t>
            </a:r>
            <a:r>
              <a:rPr lang="bs-Latn-BA" sz="1700" b="1" dirty="0" smtClean="0"/>
              <a:t>2016;31(4</a:t>
            </a:r>
            <a:r>
              <a:rPr lang="bs-Latn-BA" sz="1700" b="1" dirty="0"/>
              <a:t>):663-71</a:t>
            </a:r>
            <a:endParaRPr lang="bs-Latn-BA" sz="1700" dirty="0"/>
          </a:p>
          <a:p>
            <a:endParaRPr lang="bs-Latn-B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2052736" y="332656"/>
            <a:ext cx="8964488" cy="1143000"/>
          </a:xfrm>
        </p:spPr>
        <p:txBody>
          <a:bodyPr/>
          <a:lstStyle/>
          <a:p>
            <a:r>
              <a:rPr lang="bs-Latn-BA" sz="3600" dirty="0" smtClean="0"/>
              <a:t>Komplikacije nakon ABOi Tx</a:t>
            </a:r>
            <a:endParaRPr lang="bs-Latn-BA" sz="3600" dirty="0"/>
          </a:p>
        </p:txBody>
      </p:sp>
    </p:spTree>
    <p:extLst>
      <p:ext uri="{BB962C8B-B14F-4D97-AF65-F5344CB8AC3E}">
        <p14:creationId xmlns:p14="http://schemas.microsoft.com/office/powerpoint/2010/main" val="181432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9552" y="260648"/>
            <a:ext cx="8280920" cy="6435376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bs-Latn-BA" dirty="0" smtClean="0">
                <a:solidFill>
                  <a:srgbClr val="FF0000"/>
                </a:solidFill>
              </a:rPr>
              <a:t>Prikaz slučaja</a:t>
            </a:r>
          </a:p>
          <a:p>
            <a:r>
              <a:rPr lang="bs-Latn-BA" dirty="0" smtClean="0"/>
              <a:t>Recipijent „</a:t>
            </a:r>
            <a:r>
              <a:rPr lang="bs-Latn-BA" dirty="0"/>
              <a:t>0“ krvne grupe </a:t>
            </a:r>
            <a:r>
              <a:rPr lang="bs-Latn-BA" dirty="0" smtClean="0"/>
              <a:t>-  muškarac M.A. star 32 godina s dg. HBB V stadija, 5 godina na HD - Donor „AB“ krvne  grupe – supruga</a:t>
            </a:r>
          </a:p>
          <a:p>
            <a:pPr marL="45720" indent="0">
              <a:buNone/>
            </a:pPr>
            <a:endParaRPr lang="bs-Latn-BA" dirty="0" smtClean="0"/>
          </a:p>
          <a:p>
            <a:r>
              <a:rPr lang="bs-Latn-BA" dirty="0" smtClean="0"/>
              <a:t>Mart 2020. hospitalizacija u KB Merkur</a:t>
            </a:r>
          </a:p>
          <a:p>
            <a:pPr lvl="1"/>
            <a:r>
              <a:rPr lang="bs-Latn-BA" dirty="0" smtClean="0"/>
              <a:t>Nefrološki konzilij: ordiniran </a:t>
            </a:r>
            <a:r>
              <a:rPr lang="bs-Latn-BA" dirty="0">
                <a:solidFill>
                  <a:srgbClr val="FF0000"/>
                </a:solidFill>
              </a:rPr>
              <a:t>R</a:t>
            </a:r>
            <a:r>
              <a:rPr lang="bs-Latn-BA" dirty="0" smtClean="0">
                <a:solidFill>
                  <a:srgbClr val="FF0000"/>
                </a:solidFill>
              </a:rPr>
              <a:t>ituximab 1000 mg </a:t>
            </a:r>
            <a:r>
              <a:rPr lang="bs-Latn-BA" dirty="0" smtClean="0"/>
              <a:t>uz premedikaciju </a:t>
            </a:r>
          </a:p>
          <a:p>
            <a:r>
              <a:rPr lang="bs-Latn-BA" dirty="0" smtClean="0"/>
              <a:t>Odgađanje Tx - COVID-19 pandemija</a:t>
            </a:r>
          </a:p>
          <a:p>
            <a:pPr marL="45720" indent="0">
              <a:buNone/>
            </a:pPr>
            <a:endParaRPr lang="bs-Latn-BA" dirty="0" smtClean="0"/>
          </a:p>
          <a:p>
            <a:r>
              <a:rPr lang="bs-Latn-BA" dirty="0" smtClean="0"/>
              <a:t>27.9.2020. hospitalizacija u KB Merkur</a:t>
            </a:r>
          </a:p>
          <a:p>
            <a:pPr lvl="1"/>
            <a:r>
              <a:rPr lang="bs-Latn-BA" dirty="0" smtClean="0"/>
              <a:t>Uvedena terapija Prograf 6+0+6 mg, CellCept 1000+0+1000 ng, Prednison 20 mg uz antimikrobnu  i antivirusnu profilaksu (Diflucan i Valcyte)</a:t>
            </a:r>
          </a:p>
          <a:p>
            <a:r>
              <a:rPr lang="bs-Latn-BA" dirty="0" smtClean="0"/>
              <a:t>29.9.2020. crossmatch negativan, PRA razreda I i II negativan, DSA negativna</a:t>
            </a:r>
          </a:p>
          <a:p>
            <a:r>
              <a:rPr lang="bs-Latn-BA" dirty="0" smtClean="0"/>
              <a:t>5.10.2020. titar izohemaglutinina (anti-A antitijela IgM 1:1, IgG 1:2, Anti-B antitijela IgM i IgG negativni)</a:t>
            </a:r>
          </a:p>
          <a:p>
            <a:r>
              <a:rPr lang="bs-Latn-BA" dirty="0" smtClean="0"/>
              <a:t>Nefrološki konzilij: </a:t>
            </a:r>
            <a:r>
              <a:rPr lang="bs-Latn-BA" dirty="0" smtClean="0">
                <a:solidFill>
                  <a:srgbClr val="FF0000"/>
                </a:solidFill>
              </a:rPr>
              <a:t>Rituximab 250 mg </a:t>
            </a:r>
            <a:r>
              <a:rPr lang="bs-Latn-BA" dirty="0" smtClean="0"/>
              <a:t>uz premedikaciju (Solu-Medrol 80 mg i.v., Synopen amp. i.v., Paracetamol 1000 mg p.o.)</a:t>
            </a:r>
          </a:p>
          <a:p>
            <a:endParaRPr lang="bs-Latn-BA" dirty="0" smtClean="0"/>
          </a:p>
          <a:p>
            <a:endParaRPr lang="bs-Latn-BA" dirty="0" smtClean="0"/>
          </a:p>
        </p:txBody>
      </p:sp>
    </p:spTree>
    <p:extLst>
      <p:ext uri="{BB962C8B-B14F-4D97-AF65-F5344CB8AC3E}">
        <p14:creationId xmlns:p14="http://schemas.microsoft.com/office/powerpoint/2010/main" val="194111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692696"/>
            <a:ext cx="8568952" cy="5760640"/>
          </a:xfrm>
        </p:spPr>
        <p:txBody>
          <a:bodyPr>
            <a:normAutofit fontScale="92500" lnSpcReduction="10000"/>
          </a:bodyPr>
          <a:lstStyle/>
          <a:p>
            <a:r>
              <a:rPr lang="bs-Latn-BA" dirty="0">
                <a:solidFill>
                  <a:srgbClr val="FF0000"/>
                </a:solidFill>
              </a:rPr>
              <a:t>6.10.2020. ABOi Tx</a:t>
            </a:r>
          </a:p>
          <a:p>
            <a:r>
              <a:rPr lang="bs-Latn-BA" dirty="0"/>
              <a:t>Indukciona imunosupresija (Simulect-baziliksimab 20 g 0. i 4. dan, kortikosteroidi 500...250...125...80...40 mg)</a:t>
            </a:r>
          </a:p>
          <a:p>
            <a:r>
              <a:rPr lang="bs-Latn-BA" dirty="0"/>
              <a:t>Nakon transplantacije bubrega </a:t>
            </a:r>
            <a:r>
              <a:rPr lang="bs-Latn-BA" dirty="0">
                <a:latin typeface="Times New Roman"/>
                <a:cs typeface="Times New Roman"/>
              </a:rPr>
              <a:t>→ </a:t>
            </a:r>
            <a:r>
              <a:rPr lang="bs-Latn-BA" dirty="0"/>
              <a:t>akutno celularno odbacivanje gr. IB (Banf i2,t3, ostalo 0) </a:t>
            </a:r>
            <a:r>
              <a:rPr lang="bs-Latn-BA" dirty="0">
                <a:latin typeface="Times New Roman"/>
                <a:cs typeface="Times New Roman"/>
              </a:rPr>
              <a:t>→</a:t>
            </a:r>
            <a:r>
              <a:rPr lang="bs-Latn-BA" dirty="0"/>
              <a:t> bolusi kortikosteroida</a:t>
            </a:r>
          </a:p>
          <a:p>
            <a:r>
              <a:rPr lang="bs-Latn-BA" dirty="0"/>
              <a:t>Urosepsa s E.cloacae</a:t>
            </a:r>
          </a:p>
          <a:p>
            <a:r>
              <a:rPr lang="bs-Latn-BA" dirty="0"/>
              <a:t>27.10.2020. na otpustu kreatinin 215 </a:t>
            </a:r>
            <a:r>
              <a:rPr lang="el-GR" dirty="0"/>
              <a:t>μ</a:t>
            </a:r>
            <a:r>
              <a:rPr lang="bs-Latn-BA" dirty="0" smtClean="0"/>
              <a:t>mol/L</a:t>
            </a:r>
          </a:p>
          <a:p>
            <a:endParaRPr lang="bs-Latn-BA" dirty="0"/>
          </a:p>
          <a:p>
            <a:r>
              <a:rPr lang="bs-Latn-BA" dirty="0" smtClean="0"/>
              <a:t>8.11.-12.11. 2020.hospitalizacija na Klinici za nefrologiju – KCUS</a:t>
            </a:r>
          </a:p>
          <a:p>
            <a:pPr lvl="1"/>
            <a:r>
              <a:rPr lang="bs-Latn-BA" dirty="0" smtClean="0"/>
              <a:t>Tax 39,6 </a:t>
            </a:r>
            <a:r>
              <a:rPr lang="bs-Latn-BA" dirty="0" smtClean="0">
                <a:latin typeface="Times New Roman"/>
                <a:cs typeface="Times New Roman"/>
              </a:rPr>
              <a:t>º</a:t>
            </a:r>
            <a:r>
              <a:rPr lang="bs-Latn-BA" dirty="0" smtClean="0"/>
              <a:t>C, PCR SARS CoV-2 neg., RTG pluća uredan</a:t>
            </a:r>
          </a:p>
          <a:p>
            <a:pPr lvl="1"/>
            <a:r>
              <a:rPr lang="bs-Latn-BA" dirty="0" smtClean="0">
                <a:solidFill>
                  <a:srgbClr val="FF0000"/>
                </a:solidFill>
              </a:rPr>
              <a:t>Le 0,32 x10e9/L (</a:t>
            </a:r>
            <a:r>
              <a:rPr lang="bs-Latn-BA" dirty="0">
                <a:solidFill>
                  <a:srgbClr val="FF0000"/>
                </a:solidFill>
              </a:rPr>
              <a:t>Neu </a:t>
            </a:r>
            <a:r>
              <a:rPr lang="bs-Latn-BA" dirty="0" smtClean="0">
                <a:solidFill>
                  <a:srgbClr val="FF0000"/>
                </a:solidFill>
              </a:rPr>
              <a:t>0,72 x10e9/L</a:t>
            </a:r>
            <a:r>
              <a:rPr lang="bs-Latn-BA" dirty="0"/>
              <a:t>, </a:t>
            </a:r>
            <a:r>
              <a:rPr lang="bs-Latn-BA" dirty="0" smtClean="0"/>
              <a:t>Lym 0,13</a:t>
            </a:r>
            <a:r>
              <a:rPr lang="bs-Latn-BA" dirty="0"/>
              <a:t> x10e9/L</a:t>
            </a:r>
            <a:r>
              <a:rPr lang="bs-Latn-BA" dirty="0" smtClean="0"/>
              <a:t>), CRP 55,8/169,2 mg/L, kreatinin  270 </a:t>
            </a:r>
            <a:r>
              <a:rPr lang="bs-Latn-BA" dirty="0" smtClean="0">
                <a:cs typeface="Times New Roman"/>
              </a:rPr>
              <a:t>µmol/L</a:t>
            </a:r>
          </a:p>
          <a:p>
            <a:pPr lvl="1"/>
            <a:r>
              <a:rPr lang="bs-Latn-BA" dirty="0" smtClean="0">
                <a:cs typeface="Times New Roman"/>
              </a:rPr>
              <a:t>Terapija</a:t>
            </a:r>
          </a:p>
          <a:p>
            <a:pPr lvl="2"/>
            <a:r>
              <a:rPr lang="bs-Latn-BA" dirty="0" smtClean="0">
                <a:cs typeface="Times New Roman"/>
              </a:rPr>
              <a:t>Faktor stimulacije granulocitne loze (G-CSF), methylprednisolon 100 mg i.v, antibiotici, doza Prografa (14 mg+0+14 mg) prema vrijednostima tacrolimusa, Myfotic privremeno ex!</a:t>
            </a:r>
          </a:p>
          <a:p>
            <a:pPr lvl="1"/>
            <a:r>
              <a:rPr lang="bs-Latn-BA" dirty="0" smtClean="0">
                <a:cs typeface="Times New Roman"/>
              </a:rPr>
              <a:t>Na otpustu Le 1,12 x10e9/L, kreatinin 256 µmol/L</a:t>
            </a:r>
          </a:p>
          <a:p>
            <a:endParaRPr lang="bs-Latn-BA" dirty="0" smtClean="0">
              <a:cs typeface="Times New Roman"/>
            </a:endParaRPr>
          </a:p>
          <a:p>
            <a:pPr lvl="1"/>
            <a:endParaRPr lang="bs-Latn-BA" dirty="0" smtClean="0">
              <a:cs typeface="Times New Roman"/>
            </a:endParaRPr>
          </a:p>
          <a:p>
            <a:pPr lvl="1"/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54236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731520"/>
            <a:ext cx="8280920" cy="5289768"/>
          </a:xfrm>
        </p:spPr>
        <p:txBody>
          <a:bodyPr>
            <a:normAutofit lnSpcReduction="10000"/>
          </a:bodyPr>
          <a:lstStyle/>
          <a:p>
            <a:r>
              <a:rPr lang="bs-Latn-BA" sz="2000" dirty="0">
                <a:cs typeface="Times New Roman"/>
              </a:rPr>
              <a:t>13.11.-18.12.2020. hospitalizacija u KB Merkur </a:t>
            </a:r>
            <a:r>
              <a:rPr lang="bs-Latn-BA" sz="2000" dirty="0">
                <a:latin typeface="Times New Roman"/>
                <a:cs typeface="Times New Roman"/>
              </a:rPr>
              <a:t>→</a:t>
            </a:r>
            <a:r>
              <a:rPr lang="bs-Latn-BA" sz="2000" dirty="0">
                <a:cs typeface="Times New Roman"/>
              </a:rPr>
              <a:t> G-CSF, piperacilin/tazobactam i ciprofloksacin</a:t>
            </a:r>
          </a:p>
          <a:p>
            <a:pPr lvl="1"/>
            <a:r>
              <a:rPr lang="bs-Latn-BA" dirty="0">
                <a:cs typeface="Times New Roman"/>
              </a:rPr>
              <a:t>Na otpustu Le 3,37 x10e9/L (Neu 1,87, Lym 1,14), CRP 1,3 mg/L, kreatinin 167  </a:t>
            </a:r>
            <a:r>
              <a:rPr lang="bs-Latn-BA" dirty="0" smtClean="0">
                <a:cs typeface="Times New Roman"/>
              </a:rPr>
              <a:t>µmol/L</a:t>
            </a:r>
          </a:p>
          <a:p>
            <a:pPr lvl="1"/>
            <a:endParaRPr lang="bs-Latn-BA" dirty="0" smtClean="0">
              <a:cs typeface="Times New Roman"/>
            </a:endParaRPr>
          </a:p>
          <a:p>
            <a:pPr lvl="1"/>
            <a:endParaRPr lang="bs-Latn-BA" dirty="0">
              <a:cs typeface="Times New Roman"/>
            </a:endParaRPr>
          </a:p>
          <a:p>
            <a:r>
              <a:rPr lang="bs-Latn-BA" sz="2000" dirty="0">
                <a:cs typeface="Times New Roman"/>
              </a:rPr>
              <a:t>Decembar 2020. </a:t>
            </a:r>
            <a:r>
              <a:rPr lang="bs-Latn-BA" sz="2000" dirty="0">
                <a:solidFill>
                  <a:srgbClr val="FF0000"/>
                </a:solidFill>
                <a:cs typeface="Times New Roman"/>
              </a:rPr>
              <a:t>Le 5,0 x10e9/L</a:t>
            </a:r>
            <a:r>
              <a:rPr lang="bs-Latn-BA" sz="2000" dirty="0">
                <a:cs typeface="Times New Roman"/>
              </a:rPr>
              <a:t>, kreatinin 147 µmol/L, BK virurija (doza prednizona smanjena na 7,5 mg, Prograf </a:t>
            </a:r>
            <a:r>
              <a:rPr lang="bs-Latn-BA" sz="2000" dirty="0">
                <a:latin typeface="Times New Roman"/>
                <a:cs typeface="Times New Roman"/>
              </a:rPr>
              <a:t>→ </a:t>
            </a:r>
            <a:r>
              <a:rPr lang="bs-Latn-BA" sz="2000" dirty="0">
                <a:cs typeface="Times New Roman"/>
              </a:rPr>
              <a:t>Advagraf</a:t>
            </a:r>
            <a:r>
              <a:rPr lang="bs-Latn-BA" sz="2000" dirty="0" smtClean="0">
                <a:cs typeface="Times New Roman"/>
              </a:rPr>
              <a:t>)</a:t>
            </a:r>
          </a:p>
          <a:p>
            <a:endParaRPr lang="bs-Latn-BA" sz="2000" dirty="0" smtClean="0">
              <a:cs typeface="Times New Roman"/>
            </a:endParaRPr>
          </a:p>
          <a:p>
            <a:endParaRPr lang="bs-Latn-BA" sz="2000" dirty="0">
              <a:cs typeface="Times New Roman"/>
            </a:endParaRPr>
          </a:p>
          <a:p>
            <a:r>
              <a:rPr lang="bs-Latn-BA" sz="2000" dirty="0">
                <a:cs typeface="Times New Roman"/>
              </a:rPr>
              <a:t>Mart 2021. BK viremija </a:t>
            </a:r>
            <a:r>
              <a:rPr lang="bs-Latn-BA" sz="2000" dirty="0">
                <a:latin typeface="Times New Roman"/>
                <a:cs typeface="Times New Roman"/>
              </a:rPr>
              <a:t>→ </a:t>
            </a:r>
            <a:r>
              <a:rPr lang="bs-Latn-BA" sz="2000" dirty="0">
                <a:cs typeface="Times New Roman"/>
              </a:rPr>
              <a:t>smanjena doza Avagrafa (18..15...13 mg</a:t>
            </a:r>
            <a:r>
              <a:rPr lang="bs-Latn-BA" sz="2000" dirty="0" smtClean="0">
                <a:cs typeface="Times New Roman"/>
              </a:rPr>
              <a:t>)</a:t>
            </a:r>
          </a:p>
          <a:p>
            <a:endParaRPr lang="bs-Latn-BA" sz="2000" dirty="0" smtClean="0">
              <a:cs typeface="Times New Roman"/>
            </a:endParaRPr>
          </a:p>
          <a:p>
            <a:endParaRPr lang="bs-Latn-BA" sz="2000" dirty="0">
              <a:cs typeface="Times New Roman"/>
            </a:endParaRPr>
          </a:p>
          <a:p>
            <a:r>
              <a:rPr lang="bs-Latn-BA" sz="2000" dirty="0">
                <a:cs typeface="Times New Roman"/>
              </a:rPr>
              <a:t>Septembar 2021. </a:t>
            </a:r>
            <a:r>
              <a:rPr lang="bs-Latn-BA" sz="2000" dirty="0">
                <a:solidFill>
                  <a:srgbClr val="FF0000"/>
                </a:solidFill>
                <a:cs typeface="Times New Roman"/>
              </a:rPr>
              <a:t>kreatinin 139</a:t>
            </a:r>
            <a:r>
              <a:rPr lang="bs-Latn-BA" sz="2000" dirty="0">
                <a:cs typeface="Times New Roman"/>
              </a:rPr>
              <a:t> </a:t>
            </a:r>
            <a:r>
              <a:rPr lang="el-GR" sz="2000" dirty="0">
                <a:solidFill>
                  <a:srgbClr val="FF0000"/>
                </a:solidFill>
                <a:latin typeface="Calibri"/>
                <a:cs typeface="Times New Roman"/>
              </a:rPr>
              <a:t>μ</a:t>
            </a:r>
            <a:r>
              <a:rPr lang="bs-Latn-BA" sz="2000" dirty="0">
                <a:solidFill>
                  <a:srgbClr val="FF0000"/>
                </a:solidFill>
                <a:cs typeface="Times New Roman"/>
              </a:rPr>
              <a:t>mol/l, </a:t>
            </a:r>
            <a:r>
              <a:rPr lang="bs-Latn-BA" sz="2000" dirty="0">
                <a:cs typeface="Times New Roman"/>
              </a:rPr>
              <a:t>planira se protokolarna biopsija Tx bubrega</a:t>
            </a:r>
          </a:p>
        </p:txBody>
      </p:sp>
    </p:spTree>
    <p:extLst>
      <p:ext uri="{BB962C8B-B14F-4D97-AF65-F5344CB8AC3E}">
        <p14:creationId xmlns:p14="http://schemas.microsoft.com/office/powerpoint/2010/main" val="425102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6264696" cy="1143000"/>
          </a:xfrm>
        </p:spPr>
        <p:txBody>
          <a:bodyPr/>
          <a:lstStyle/>
          <a:p>
            <a:r>
              <a:rPr lang="bs-Latn-BA" sz="2400" dirty="0" smtClean="0"/>
              <a:t>Komplikacije terapijom rituksimabom </a:t>
            </a:r>
            <a:endParaRPr lang="bs-Latn-B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052736"/>
            <a:ext cx="8892480" cy="5616624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bs-Latn-BA" dirty="0">
                <a:solidFill>
                  <a:srgbClr val="FF0000"/>
                </a:solidFill>
              </a:rPr>
              <a:t>Rituximabom inducirana neutropenija (tzv. RAN) </a:t>
            </a:r>
            <a:endParaRPr lang="bs-Latn-BA" dirty="0" smtClean="0">
              <a:solidFill>
                <a:srgbClr val="FF0000"/>
              </a:solidFill>
            </a:endParaRPr>
          </a:p>
          <a:p>
            <a:pPr lvl="1"/>
            <a:r>
              <a:rPr lang="bs-Latn-BA" dirty="0" smtClean="0"/>
              <a:t>Incidenca 002%-6</a:t>
            </a:r>
            <a:r>
              <a:rPr lang="bs-Latn-BA" dirty="0"/>
              <a:t>% </a:t>
            </a:r>
            <a:r>
              <a:rPr lang="bs-Latn-BA" dirty="0" smtClean="0"/>
              <a:t>odnosno 25%</a:t>
            </a:r>
          </a:p>
          <a:p>
            <a:pPr lvl="1"/>
            <a:r>
              <a:rPr lang="bs-Latn-BA" dirty="0" smtClean="0"/>
              <a:t>28-204 </a:t>
            </a:r>
            <a:r>
              <a:rPr lang="bs-Latn-BA" dirty="0"/>
              <a:t>dana nakon </a:t>
            </a:r>
            <a:r>
              <a:rPr lang="bs-Latn-BA" dirty="0" smtClean="0"/>
              <a:t>terapije</a:t>
            </a:r>
          </a:p>
          <a:p>
            <a:pPr lvl="1"/>
            <a:r>
              <a:rPr lang="bs-Latn-BA" dirty="0"/>
              <a:t>T</a:t>
            </a:r>
            <a:r>
              <a:rPr lang="bs-Latn-BA" dirty="0" smtClean="0"/>
              <a:t>rajanje </a:t>
            </a:r>
            <a:r>
              <a:rPr lang="bs-Latn-BA" dirty="0" smtClean="0"/>
              <a:t>između 4 </a:t>
            </a:r>
            <a:r>
              <a:rPr lang="bs-Latn-BA" dirty="0"/>
              <a:t>dana i godine </a:t>
            </a:r>
            <a:r>
              <a:rPr lang="bs-Latn-BA" dirty="0" smtClean="0"/>
              <a:t>dana</a:t>
            </a:r>
          </a:p>
          <a:p>
            <a:pPr marL="365760" lvl="1" indent="0">
              <a:buNone/>
            </a:pPr>
            <a:endParaRPr lang="bs-Latn-BA" dirty="0"/>
          </a:p>
          <a:p>
            <a:pPr marL="365760" lvl="1" indent="0" algn="ctr">
              <a:buNone/>
            </a:pPr>
            <a:r>
              <a:rPr lang="bs-Latn-BA" dirty="0" smtClean="0">
                <a:solidFill>
                  <a:srgbClr val="FF0000"/>
                </a:solidFill>
              </a:rPr>
              <a:t>Standardna vs. Reducirana doza</a:t>
            </a:r>
          </a:p>
          <a:p>
            <a:pPr lvl="1"/>
            <a:endParaRPr lang="bs-Latn-BA" dirty="0" smtClean="0"/>
          </a:p>
          <a:p>
            <a:r>
              <a:rPr lang="bs-Latn-BA" dirty="0" smtClean="0"/>
              <a:t>Značajno manja </a:t>
            </a:r>
            <a:r>
              <a:rPr lang="bs-Latn-BA" dirty="0"/>
              <a:t>učestalost infekcija kada se koristi reducirana doza rituksimaba (200 mg) u odnosu na standardnu dozu rituksimaba 375 </a:t>
            </a:r>
            <a:r>
              <a:rPr lang="bs-Latn-BA" dirty="0" smtClean="0"/>
              <a:t>mg</a:t>
            </a:r>
            <a:r>
              <a:rPr lang="bs-Latn-BA" dirty="0" smtClean="0">
                <a:latin typeface="Times New Roman"/>
                <a:cs typeface="Times New Roman"/>
              </a:rPr>
              <a:t>∕</a:t>
            </a:r>
            <a:r>
              <a:rPr lang="bs-Latn-BA" dirty="0" smtClean="0"/>
              <a:t>m2 </a:t>
            </a:r>
            <a:r>
              <a:rPr lang="bs-Latn-BA" dirty="0"/>
              <a:t>(26,3% vs. 38,2%) bez razlike u učestalosti rejekcije, preživljenja grafta i preživljenja </a:t>
            </a:r>
            <a:r>
              <a:rPr lang="bs-Latn-BA" dirty="0" smtClean="0"/>
              <a:t>pacijenata</a:t>
            </a:r>
          </a:p>
          <a:p>
            <a:endParaRPr lang="bs-Latn-BA" dirty="0" smtClean="0"/>
          </a:p>
          <a:p>
            <a:r>
              <a:rPr lang="bs-Latn-BA" dirty="0" smtClean="0"/>
              <a:t>Reaktivacija </a:t>
            </a:r>
            <a:r>
              <a:rPr lang="bs-Latn-BA" dirty="0"/>
              <a:t>hepatitis B virusa i P.jirovecii </a:t>
            </a:r>
            <a:r>
              <a:rPr lang="bs-Latn-BA" dirty="0" smtClean="0"/>
              <a:t>pneumunija (učestalost </a:t>
            </a:r>
            <a:r>
              <a:rPr lang="bs-Latn-BA" dirty="0"/>
              <a:t>od </a:t>
            </a:r>
            <a:r>
              <a:rPr lang="bs-Latn-BA" dirty="0" smtClean="0"/>
              <a:t>3,9%) u </a:t>
            </a:r>
            <a:r>
              <a:rPr lang="bs-Latn-BA" dirty="0"/>
              <a:t>grupi recipijenata koji su primili standardnu dozu </a:t>
            </a:r>
            <a:r>
              <a:rPr lang="bs-Latn-BA" dirty="0" smtClean="0"/>
              <a:t>rituximaba</a:t>
            </a:r>
            <a:r>
              <a:rPr lang="bs-Latn-BA" b="1" dirty="0" smtClean="0"/>
              <a:t> </a:t>
            </a:r>
          </a:p>
          <a:p>
            <a:pPr marL="45720" indent="0" algn="r">
              <a:buNone/>
            </a:pPr>
            <a:r>
              <a:rPr lang="bs-Latn-BA" sz="1500" dirty="0" smtClean="0"/>
              <a:t>Lee, et al. </a:t>
            </a:r>
            <a:r>
              <a:rPr lang="bs-Latn-BA" sz="1500" dirty="0"/>
              <a:t>Nephrol Dial Transplant. </a:t>
            </a:r>
            <a:r>
              <a:rPr lang="bs-Latn-BA" sz="1500" dirty="0" smtClean="0"/>
              <a:t>2016;31(6</a:t>
            </a:r>
            <a:r>
              <a:rPr lang="bs-Latn-BA" sz="1500" dirty="0"/>
              <a:t>):</a:t>
            </a:r>
            <a:r>
              <a:rPr lang="bs-Latn-BA" sz="1500" dirty="0" smtClean="0"/>
              <a:t>1013-21 </a:t>
            </a:r>
          </a:p>
          <a:p>
            <a:r>
              <a:rPr lang="bs-Latn-BA" dirty="0"/>
              <a:t>N</a:t>
            </a:r>
            <a:r>
              <a:rPr lang="bs-Latn-BA" dirty="0" smtClean="0"/>
              <a:t>iža </a:t>
            </a:r>
            <a:r>
              <a:rPr lang="bs-Latn-BA" dirty="0"/>
              <a:t>doza rituksimaba (200 mg) </a:t>
            </a:r>
            <a:r>
              <a:rPr lang="bs-Latn-BA" dirty="0" smtClean="0"/>
              <a:t>efikasna je </a:t>
            </a:r>
            <a:r>
              <a:rPr lang="bs-Latn-BA" dirty="0"/>
              <a:t>kod </a:t>
            </a:r>
            <a:r>
              <a:rPr lang="bs-Latn-BA" dirty="0" smtClean="0"/>
              <a:t>recipijenata </a:t>
            </a:r>
            <a:r>
              <a:rPr lang="bs-Latn-BA" dirty="0"/>
              <a:t>ABOi </a:t>
            </a:r>
            <a:r>
              <a:rPr lang="bs-Latn-BA" dirty="0" smtClean="0"/>
              <a:t>bubrega, kod recipijenata sa </a:t>
            </a:r>
            <a:r>
              <a:rPr lang="bs-Latn-BA" dirty="0"/>
              <a:t>pozitivnim </a:t>
            </a:r>
            <a:r>
              <a:rPr lang="bs-Latn-BA" dirty="0" smtClean="0"/>
              <a:t>DS i anti-HLA </a:t>
            </a:r>
            <a:r>
              <a:rPr lang="bs-Latn-BA" dirty="0"/>
              <a:t>antitijelima, te </a:t>
            </a:r>
            <a:r>
              <a:rPr lang="bs-Latn-BA" dirty="0" smtClean="0"/>
              <a:t>recipijenata sa </a:t>
            </a:r>
            <a:r>
              <a:rPr lang="bs-Latn-BA" dirty="0"/>
              <a:t>fokalnosegmentalnom </a:t>
            </a:r>
            <a:r>
              <a:rPr lang="bs-Latn-BA" dirty="0" smtClean="0"/>
              <a:t>GS </a:t>
            </a:r>
            <a:r>
              <a:rPr lang="bs-Latn-BA" dirty="0"/>
              <a:t>bez povećanja rizika za CMV infekciju, čak i u odsutstvu profilakse valganciklovirom. </a:t>
            </a:r>
            <a:endParaRPr lang="bs-Latn-BA" dirty="0" smtClean="0"/>
          </a:p>
          <a:p>
            <a:pPr marL="45720" indent="0" algn="r">
              <a:buNone/>
            </a:pPr>
            <a:r>
              <a:rPr lang="bs-Latn-BA" sz="1500" dirty="0" smtClean="0"/>
              <a:t>Yoshinaga ,et al. Int </a:t>
            </a:r>
            <a:r>
              <a:rPr lang="bs-Latn-BA" sz="1500" dirty="0"/>
              <a:t>J Urol. </a:t>
            </a:r>
            <a:r>
              <a:rPr lang="bs-Latn-BA" sz="1500" dirty="0" smtClean="0"/>
              <a:t>2020;27(12</a:t>
            </a:r>
            <a:r>
              <a:rPr lang="bs-Latn-BA" sz="1500" dirty="0"/>
              <a:t>):</a:t>
            </a:r>
            <a:r>
              <a:rPr lang="bs-Latn-BA" sz="1500" dirty="0" smtClean="0"/>
              <a:t>1136-1142</a:t>
            </a: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50325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052736" y="260648"/>
            <a:ext cx="11268744" cy="1143000"/>
          </a:xfrm>
        </p:spPr>
        <p:txBody>
          <a:bodyPr/>
          <a:lstStyle/>
          <a:p>
            <a:r>
              <a:rPr lang="bs-Latn-BA" sz="2800" dirty="0"/>
              <a:t>Unakrsna transplantacija (KPD) vs. Desenzibilizacija</a:t>
            </a:r>
            <a:br>
              <a:rPr lang="bs-Latn-BA" sz="2800" dirty="0"/>
            </a:br>
            <a:endParaRPr lang="bs-Latn-B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1196752"/>
            <a:ext cx="9217024" cy="593784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bs-Latn-BA" dirty="0" smtClean="0">
                <a:solidFill>
                  <a:srgbClr val="FF0000"/>
                </a:solidFill>
              </a:rPr>
              <a:t>Unakrsna </a:t>
            </a:r>
            <a:r>
              <a:rPr lang="bs-Latn-BA" dirty="0">
                <a:solidFill>
                  <a:srgbClr val="FF0000"/>
                </a:solidFill>
              </a:rPr>
              <a:t>transplantacija </a:t>
            </a:r>
            <a:endParaRPr lang="bs-Latn-BA" dirty="0" smtClean="0">
              <a:solidFill>
                <a:srgbClr val="FF0000"/>
              </a:solidFill>
            </a:endParaRPr>
          </a:p>
          <a:p>
            <a:r>
              <a:rPr lang="bs-Latn-BA" dirty="0" smtClean="0"/>
              <a:t>Zaobilazi ABO krvnu barijeru</a:t>
            </a:r>
          </a:p>
          <a:p>
            <a:r>
              <a:rPr lang="bs-Latn-BA" dirty="0" smtClean="0"/>
              <a:t>Jeftinija</a:t>
            </a:r>
          </a:p>
          <a:p>
            <a:r>
              <a:rPr lang="bs-Latn-BA" dirty="0" smtClean="0"/>
              <a:t>Strategija jedne bolnice, nacionalna ili internacionalna strategija</a:t>
            </a:r>
          </a:p>
          <a:p>
            <a:r>
              <a:rPr lang="bs-Latn-BA" dirty="0" smtClean="0"/>
              <a:t>31% parova razmjene bubreg</a:t>
            </a:r>
          </a:p>
          <a:p>
            <a:pPr marL="45720" indent="0">
              <a:buNone/>
            </a:pPr>
            <a:endParaRPr lang="bs-Latn-BA" dirty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bs-Latn-BA" dirty="0" smtClean="0">
                <a:solidFill>
                  <a:srgbClr val="FF0000"/>
                </a:solidFill>
              </a:rPr>
              <a:t>ABOi </a:t>
            </a:r>
            <a:r>
              <a:rPr lang="bs-Latn-BA" dirty="0">
                <a:solidFill>
                  <a:srgbClr val="FF0000"/>
                </a:solidFill>
              </a:rPr>
              <a:t>Tx sa prethodnom </a:t>
            </a:r>
            <a:r>
              <a:rPr lang="bs-Latn-BA" dirty="0" smtClean="0">
                <a:solidFill>
                  <a:srgbClr val="FF0000"/>
                </a:solidFill>
              </a:rPr>
              <a:t>desenzibilizacijom</a:t>
            </a:r>
          </a:p>
          <a:p>
            <a:r>
              <a:rPr lang="bs-Latn-BA" dirty="0" smtClean="0"/>
              <a:t>Tehnika afereze?</a:t>
            </a:r>
          </a:p>
          <a:p>
            <a:r>
              <a:rPr lang="bs-Latn-BA" dirty="0" smtClean="0"/>
              <a:t>Rituksimab?</a:t>
            </a:r>
          </a:p>
          <a:p>
            <a:r>
              <a:rPr lang="bs-Latn-BA" dirty="0" smtClean="0"/>
              <a:t>C4d depoziti?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59822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2536" y="188640"/>
            <a:ext cx="8856984" cy="1143000"/>
          </a:xfrm>
        </p:spPr>
        <p:txBody>
          <a:bodyPr/>
          <a:lstStyle/>
          <a:p>
            <a:r>
              <a:rPr lang="bs-Latn-BA" dirty="0" smtClean="0"/>
              <a:t>Opservacije i perspektive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1916832"/>
            <a:ext cx="8496944" cy="3474720"/>
          </a:xfrm>
        </p:spPr>
        <p:txBody>
          <a:bodyPr>
            <a:normAutofit/>
          </a:bodyPr>
          <a:lstStyle/>
          <a:p>
            <a:r>
              <a:rPr lang="bs-Latn-BA" dirty="0" smtClean="0"/>
              <a:t>Povećanje broja recipijenata </a:t>
            </a:r>
            <a:r>
              <a:rPr lang="bs-Latn-BA" dirty="0"/>
              <a:t>sa „0“ krvnom grupom </a:t>
            </a:r>
            <a:r>
              <a:rPr lang="bs-Latn-BA" dirty="0" smtClean="0"/>
              <a:t>na listi čekanja</a:t>
            </a:r>
            <a:endParaRPr lang="bs-Latn-BA" dirty="0"/>
          </a:p>
          <a:p>
            <a:endParaRPr lang="bs-Latn-BA" dirty="0" smtClean="0"/>
          </a:p>
          <a:p>
            <a:r>
              <a:rPr lang="bs-Latn-BA" dirty="0" smtClean="0"/>
              <a:t>Potencijalno povećanje broja </a:t>
            </a:r>
            <a:r>
              <a:rPr lang="bs-Latn-BA" dirty="0"/>
              <a:t>transplantacija bubrega od živog donora </a:t>
            </a:r>
            <a:r>
              <a:rPr lang="bs-Latn-BA" dirty="0" smtClean="0"/>
              <a:t>preko </a:t>
            </a:r>
            <a:r>
              <a:rPr lang="bs-Latn-BA" dirty="0"/>
              <a:t>30</a:t>
            </a:r>
            <a:r>
              <a:rPr lang="bs-Latn-BA" dirty="0" smtClean="0"/>
              <a:t>%</a:t>
            </a:r>
          </a:p>
          <a:p>
            <a:endParaRPr lang="bs-Latn-BA" dirty="0" smtClean="0"/>
          </a:p>
          <a:p>
            <a:r>
              <a:rPr lang="bs-Latn-BA" dirty="0" smtClean="0"/>
              <a:t>Rizici od </a:t>
            </a:r>
            <a:r>
              <a:rPr lang="bs-Latn-BA" dirty="0"/>
              <a:t>ranog odbacivanja, infekcije i povećanog </a:t>
            </a:r>
            <a:r>
              <a:rPr lang="bs-Latn-BA" dirty="0" smtClean="0"/>
              <a:t>mortaliteta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18273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3568" y="2204864"/>
            <a:ext cx="7749480" cy="3474720"/>
          </a:xfrm>
        </p:spPr>
        <p:txBody>
          <a:bodyPr>
            <a:normAutofit/>
          </a:bodyPr>
          <a:lstStyle/>
          <a:p>
            <a:r>
              <a:rPr lang="bs-Latn-BA" sz="7200" dirty="0" smtClean="0"/>
              <a:t>Hvala na pažnji</a:t>
            </a:r>
            <a:endParaRPr lang="bs-Latn-BA" sz="7200" dirty="0"/>
          </a:p>
        </p:txBody>
      </p:sp>
    </p:spTree>
    <p:extLst>
      <p:ext uri="{BB962C8B-B14F-4D97-AF65-F5344CB8AC3E}">
        <p14:creationId xmlns:p14="http://schemas.microsoft.com/office/powerpoint/2010/main" val="159812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548680"/>
            <a:ext cx="9396536" cy="1872208"/>
          </a:xfrm>
        </p:spPr>
        <p:txBody>
          <a:bodyPr>
            <a:normAutofit/>
          </a:bodyPr>
          <a:lstStyle/>
          <a:p>
            <a:pPr algn="l"/>
            <a:r>
              <a:rPr lang="bs-Latn-BA" sz="2800" dirty="0">
                <a:effectLst/>
              </a:rPr>
              <a:t>ABO </a:t>
            </a:r>
            <a:r>
              <a:rPr lang="bs-Latn-BA" sz="2800" dirty="0" smtClean="0">
                <a:effectLst/>
              </a:rPr>
              <a:t>inkompatibilna transplantacija bubrega 	</a:t>
            </a:r>
            <a:br>
              <a:rPr lang="bs-Latn-BA" sz="2800" dirty="0" smtClean="0">
                <a:effectLst/>
              </a:rPr>
            </a:br>
            <a:r>
              <a:rPr lang="bs-Latn-BA" sz="2800" dirty="0" smtClean="0">
                <a:effectLst/>
              </a:rPr>
              <a:t>			(ABOi </a:t>
            </a:r>
            <a:r>
              <a:rPr lang="bs-Latn-BA" sz="2800" dirty="0">
                <a:effectLst/>
              </a:rPr>
              <a:t>Tx</a:t>
            </a:r>
            <a:r>
              <a:rPr lang="bs-Latn-BA" sz="2800" dirty="0" smtClean="0">
                <a:effectLst/>
              </a:rPr>
              <a:t>)</a:t>
            </a:r>
            <a:endParaRPr lang="bs-Latn-BA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827584" y="1988840"/>
            <a:ext cx="6480720" cy="5112568"/>
          </a:xfrm>
        </p:spPr>
        <p:txBody>
          <a:bodyPr/>
          <a:lstStyle/>
          <a:p>
            <a:r>
              <a:rPr lang="bs-Latn-BA" dirty="0" smtClean="0"/>
              <a:t>Razvoj strategija i procedura za ABOi Tx u posljednjih 30-ak godina:</a:t>
            </a:r>
          </a:p>
          <a:p>
            <a:pPr lvl="1"/>
            <a:r>
              <a:rPr lang="bs-Latn-BA" dirty="0" smtClean="0"/>
              <a:t>Japan</a:t>
            </a:r>
          </a:p>
          <a:p>
            <a:pPr lvl="1"/>
            <a:r>
              <a:rPr lang="bs-Latn-BA" dirty="0" smtClean="0"/>
              <a:t>USA</a:t>
            </a:r>
          </a:p>
          <a:p>
            <a:pPr lvl="1"/>
            <a:r>
              <a:rPr lang="bs-Latn-BA" dirty="0" smtClean="0"/>
              <a:t>Evropa</a:t>
            </a:r>
          </a:p>
          <a:p>
            <a:pPr marL="384048" lvl="1" indent="0">
              <a:buNone/>
            </a:pPr>
            <a:endParaRPr lang="bs-Latn-BA" dirty="0" smtClean="0"/>
          </a:p>
          <a:p>
            <a:r>
              <a:rPr lang="bs-Latn-BA" dirty="0" smtClean="0"/>
              <a:t>Benefiti</a:t>
            </a:r>
          </a:p>
          <a:p>
            <a:pPr lvl="1"/>
            <a:r>
              <a:rPr lang="bs-Latn-BA" dirty="0" smtClean="0"/>
              <a:t>Potencijalno povećanje broja živih Tx </a:t>
            </a:r>
          </a:p>
          <a:p>
            <a:pPr lvl="1"/>
            <a:r>
              <a:rPr lang="bs-Latn-BA" dirty="0" smtClean="0"/>
              <a:t>Skraćenje vremena čekanja na kadaveričnu Tx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83144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2628800" y="476672"/>
            <a:ext cx="11268744" cy="720080"/>
          </a:xfrm>
        </p:spPr>
        <p:txBody>
          <a:bodyPr/>
          <a:lstStyle/>
          <a:p>
            <a:r>
              <a:rPr lang="bs-Latn-BA" sz="2800" dirty="0"/>
              <a:t> </a:t>
            </a:r>
            <a:r>
              <a:rPr lang="bs-Latn-BA" sz="2800" dirty="0" smtClean="0"/>
              <a:t>Zajednički principi protokola desenzibilizacije </a:t>
            </a:r>
            <a:endParaRPr lang="bs-Latn-BA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11560" y="1484784"/>
            <a:ext cx="7992888" cy="4161655"/>
          </a:xfrm>
        </p:spPr>
        <p:txBody>
          <a:bodyPr>
            <a:normAutofit/>
          </a:bodyPr>
          <a:lstStyle/>
          <a:p>
            <a:pPr lvl="0"/>
            <a:r>
              <a:rPr lang="bs-Latn-BA" dirty="0" smtClean="0">
                <a:effectLst/>
              </a:rPr>
              <a:t>Deplecija </a:t>
            </a:r>
            <a:r>
              <a:rPr lang="bs-Latn-BA" dirty="0">
                <a:effectLst/>
              </a:rPr>
              <a:t>anti-A/B antitijela za vrijeme transplantacije postupkom plazmafereze </a:t>
            </a:r>
            <a:r>
              <a:rPr lang="bs-Latn-BA" dirty="0" smtClean="0"/>
              <a:t>odnosno </a:t>
            </a:r>
            <a:r>
              <a:rPr lang="bs-Latn-BA" dirty="0" smtClean="0">
                <a:effectLst/>
              </a:rPr>
              <a:t>imnoadsorpcije</a:t>
            </a:r>
            <a:endParaRPr lang="bs-Latn-BA" dirty="0" smtClean="0">
              <a:effectLst/>
            </a:endParaRPr>
          </a:p>
          <a:p>
            <a:pPr lvl="0"/>
            <a:endParaRPr lang="bs-Latn-BA" dirty="0" smtClean="0">
              <a:effectLst/>
            </a:endParaRPr>
          </a:p>
          <a:p>
            <a:pPr lvl="0"/>
            <a:endParaRPr lang="bs-Latn-BA" dirty="0">
              <a:effectLst/>
            </a:endParaRPr>
          </a:p>
          <a:p>
            <a:pPr lvl="0"/>
            <a:r>
              <a:rPr lang="bs-Latn-BA" dirty="0" smtClean="0">
                <a:effectLst/>
              </a:rPr>
              <a:t>Modulacija </a:t>
            </a:r>
            <a:r>
              <a:rPr lang="bs-Latn-BA" dirty="0">
                <a:effectLst/>
              </a:rPr>
              <a:t>imunog sistema </a:t>
            </a:r>
            <a:r>
              <a:rPr lang="bs-Latn-BA" dirty="0" smtClean="0">
                <a:effectLst/>
              </a:rPr>
              <a:t>pomoću intravenskih </a:t>
            </a:r>
            <a:r>
              <a:rPr lang="bs-Latn-BA" dirty="0">
                <a:effectLst/>
              </a:rPr>
              <a:t>imunoglobulina (IVIg</a:t>
            </a:r>
            <a:r>
              <a:rPr lang="bs-Latn-BA" dirty="0" smtClean="0">
                <a:effectLst/>
              </a:rPr>
              <a:t>)</a:t>
            </a:r>
          </a:p>
          <a:p>
            <a:pPr lvl="0"/>
            <a:endParaRPr lang="bs-Latn-BA" dirty="0" smtClean="0">
              <a:effectLst/>
            </a:endParaRPr>
          </a:p>
          <a:p>
            <a:pPr marL="18288" lvl="0" indent="0">
              <a:buNone/>
            </a:pPr>
            <a:endParaRPr lang="bs-Latn-BA" dirty="0">
              <a:effectLst/>
            </a:endParaRPr>
          </a:p>
          <a:p>
            <a:pPr lvl="0"/>
            <a:r>
              <a:rPr lang="bs-Latn-BA" dirty="0" smtClean="0">
                <a:effectLst/>
              </a:rPr>
              <a:t>Redukcija </a:t>
            </a:r>
            <a:r>
              <a:rPr lang="bs-Latn-BA" dirty="0">
                <a:effectLst/>
              </a:rPr>
              <a:t>B limfocita pomoću anti-CD 20 antitijela </a:t>
            </a:r>
            <a:r>
              <a:rPr lang="bs-Latn-BA" dirty="0" smtClean="0">
                <a:effectLst/>
              </a:rPr>
              <a:t>rituksimaba (ranije splenektomija)</a:t>
            </a:r>
          </a:p>
          <a:p>
            <a:pPr lvl="0"/>
            <a:endParaRPr lang="bs-Latn-BA" dirty="0">
              <a:effectLst/>
            </a:endParaRP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97857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396552" y="908720"/>
            <a:ext cx="8280920" cy="1152128"/>
          </a:xfrm>
        </p:spPr>
        <p:txBody>
          <a:bodyPr/>
          <a:lstStyle/>
          <a:p>
            <a:r>
              <a:rPr lang="bs-Latn-BA" sz="3200" dirty="0" smtClean="0"/>
              <a:t>Razvoj protokola desenzibilizacije</a:t>
            </a:r>
            <a:endParaRPr lang="bs-Latn-BA" sz="3200" dirty="0"/>
          </a:p>
        </p:txBody>
      </p:sp>
      <p:pic>
        <p:nvPicPr>
          <p:cNvPr id="1026" name="Picture 2" descr="An external file that holds a picture, illustration, etc.&#10;Object name is WJT-10-191-g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73306"/>
            <a:ext cx="638175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2"/>
          <p:cNvSpPr>
            <a:spLocks noGrp="1"/>
          </p:cNvSpPr>
          <p:nvPr>
            <p:ph sz="quarter" idx="13"/>
          </p:nvPr>
        </p:nvSpPr>
        <p:spPr>
          <a:xfrm>
            <a:off x="2483768" y="4725144"/>
            <a:ext cx="5896744" cy="1602512"/>
          </a:xfrm>
        </p:spPr>
        <p:txBody>
          <a:bodyPr>
            <a:normAutofit/>
          </a:bodyPr>
          <a:lstStyle/>
          <a:p>
            <a:pPr algn="r"/>
            <a:r>
              <a:rPr lang="bs-Latn-BA" sz="1400" b="1" dirty="0" smtClean="0"/>
              <a:t>Salvadori </a:t>
            </a:r>
            <a:r>
              <a:rPr lang="bs-Latn-BA" sz="1400" b="1" dirty="0" smtClean="0"/>
              <a:t>et </a:t>
            </a:r>
            <a:r>
              <a:rPr lang="bs-Latn-BA" sz="1400" b="1" dirty="0" smtClean="0"/>
              <a:t>al. World J Transplant. 2020;10(7):</a:t>
            </a:r>
            <a:r>
              <a:rPr lang="bs-Latn-BA" sz="1400" b="1" dirty="0" smtClean="0"/>
              <a:t>191-205 </a:t>
            </a:r>
            <a:endParaRPr lang="bs-Latn-BA" sz="1400" dirty="0" smtClean="0"/>
          </a:p>
        </p:txBody>
      </p:sp>
    </p:spTree>
    <p:extLst>
      <p:ext uri="{BB962C8B-B14F-4D97-AF65-F5344CB8AC3E}">
        <p14:creationId xmlns:p14="http://schemas.microsoft.com/office/powerpoint/2010/main" val="106062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 descr="ABO-incompatible Kidney Transplantation | IntechOpe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s-Latn-BA"/>
          </a:p>
        </p:txBody>
      </p:sp>
      <p:sp>
        <p:nvSpPr>
          <p:cNvPr id="20484" name="AutoShape 4" descr="https://www.intechopen.com/media/chapter/19053/media/image2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s-Latn-BA"/>
          </a:p>
        </p:txBody>
      </p:sp>
      <p:sp>
        <p:nvSpPr>
          <p:cNvPr id="20486" name="AutoShape 6" descr="ABO incompatible kidney transplantation revie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s-Latn-BA"/>
          </a:p>
        </p:txBody>
      </p:sp>
      <p:pic>
        <p:nvPicPr>
          <p:cNvPr id="20487" name="Picture 7" descr="C:\Users\Korisnik-KCUS\Desktop\image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375" y="68973"/>
            <a:ext cx="7936992" cy="4011168"/>
          </a:xfrm>
          <a:prstGeom prst="rect">
            <a:avLst/>
          </a:prstGeom>
          <a:noFill/>
        </p:spPr>
      </p:pic>
      <p:sp>
        <p:nvSpPr>
          <p:cNvPr id="8" name="Content Placeholder 2"/>
          <p:cNvSpPr>
            <a:spLocks noGrp="1"/>
          </p:cNvSpPr>
          <p:nvPr>
            <p:ph sz="quarter" idx="13"/>
          </p:nvPr>
        </p:nvSpPr>
        <p:spPr>
          <a:xfrm>
            <a:off x="307975" y="4080141"/>
            <a:ext cx="8836025" cy="2877251"/>
          </a:xfrm>
        </p:spPr>
        <p:txBody>
          <a:bodyPr>
            <a:normAutofit/>
          </a:bodyPr>
          <a:lstStyle/>
          <a:p>
            <a:pPr algn="r"/>
            <a:r>
              <a:rPr lang="bs-Latn-BA" sz="1200" dirty="0" smtClean="0"/>
              <a:t>Hur </a:t>
            </a:r>
            <a:r>
              <a:rPr lang="bs-Latn-BA" sz="1200" dirty="0" smtClean="0"/>
              <a:t>et al. In: Ortiz J, Andre J, editors. InTech; 2011. pp. 332–348</a:t>
            </a:r>
          </a:p>
          <a:p>
            <a:pPr marL="45720" indent="0" algn="r">
              <a:buNone/>
            </a:pPr>
            <a:r>
              <a:rPr lang="bs-Latn-BA" sz="1600" dirty="0" smtClean="0"/>
              <a:t> </a:t>
            </a:r>
          </a:p>
          <a:p>
            <a:r>
              <a:rPr lang="bs-Latn-BA" sz="1600" dirty="0" smtClean="0"/>
              <a:t>Pacijenti u Melbournu su imali ABOi Tx nakon plazmafereze, a BEZ primjene rituksimaba sa odličnim ishodom – 100% preživljenjem grafta i pacijenta nakon 26 </a:t>
            </a:r>
            <a:r>
              <a:rPr lang="bs-Latn-BA" sz="1600" dirty="0" smtClean="0"/>
              <a:t>mjeseci.</a:t>
            </a:r>
            <a:endParaRPr lang="bs-Latn-BA" sz="1600" dirty="0" smtClean="0"/>
          </a:p>
          <a:p>
            <a:pPr marL="45720" indent="0" algn="r">
              <a:buNone/>
            </a:pPr>
            <a:r>
              <a:rPr lang="bs-Latn-BA" sz="1200" b="1" dirty="0" smtClean="0"/>
              <a:t>Staley et al. Am </a:t>
            </a:r>
            <a:r>
              <a:rPr lang="bs-Latn-BA" sz="1200" b="1" dirty="0"/>
              <a:t>J Transplant. </a:t>
            </a:r>
            <a:r>
              <a:rPr lang="bs-Latn-BA" sz="1200" b="1" dirty="0" smtClean="0"/>
              <a:t>2016;16(8</a:t>
            </a:r>
            <a:r>
              <a:rPr lang="bs-Latn-BA" sz="1200" b="1" dirty="0"/>
              <a:t>):</a:t>
            </a:r>
            <a:r>
              <a:rPr lang="bs-Latn-BA" sz="1200" b="1" dirty="0" smtClean="0"/>
              <a:t>2483-6 </a:t>
            </a:r>
            <a:endParaRPr lang="bs-Latn-BA" sz="1200" dirty="0" smtClean="0"/>
          </a:p>
          <a:p>
            <a:endParaRPr lang="bs-Latn-BA" sz="1600" dirty="0"/>
          </a:p>
          <a:p>
            <a:r>
              <a:rPr lang="bs-Latn-BA" sz="1600" dirty="0" smtClean="0"/>
              <a:t>U CTS studiji ABOi TX BEZ primjene rituksimaba rezultirale su gubitkom grafta.</a:t>
            </a:r>
            <a:r>
              <a:rPr lang="bs-Latn-BA" sz="1600" b="1" dirty="0"/>
              <a:t> </a:t>
            </a:r>
            <a:endParaRPr lang="bs-Latn-BA" sz="1600" b="1" dirty="0" smtClean="0"/>
          </a:p>
          <a:p>
            <a:pPr marL="45720" indent="0" algn="r">
              <a:buNone/>
            </a:pPr>
            <a:r>
              <a:rPr lang="bs-Latn-BA" sz="1200" b="1" dirty="0" smtClean="0"/>
              <a:t>Opelz et al. </a:t>
            </a:r>
            <a:r>
              <a:rPr lang="bs-Latn-BA" sz="1200" b="1" dirty="0"/>
              <a:t>Transplantation. 2015 </a:t>
            </a:r>
            <a:r>
              <a:rPr lang="bs-Latn-BA" sz="1200" b="1" dirty="0" smtClean="0"/>
              <a:t>;99(2</a:t>
            </a:r>
            <a:r>
              <a:rPr lang="bs-Latn-BA" sz="1200" b="1" dirty="0"/>
              <a:t>):400-4</a:t>
            </a:r>
            <a:endParaRPr lang="bs-Latn-BA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2536" y="113532"/>
            <a:ext cx="8240703" cy="1143000"/>
          </a:xfrm>
        </p:spPr>
        <p:txBody>
          <a:bodyPr/>
          <a:lstStyle/>
          <a:p>
            <a:r>
              <a:rPr lang="bs-Latn-BA" sz="3200" dirty="0" smtClean="0"/>
              <a:t>Prilagođeni protokol desenzibilizacije</a:t>
            </a:r>
            <a:endParaRPr lang="bs-Latn-B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75856" y="5445224"/>
            <a:ext cx="5104656" cy="1602512"/>
          </a:xfrm>
        </p:spPr>
        <p:txBody>
          <a:bodyPr>
            <a:normAutofit/>
          </a:bodyPr>
          <a:lstStyle/>
          <a:p>
            <a:r>
              <a:rPr lang="bs-Latn-BA" sz="1600" dirty="0" smtClean="0"/>
              <a:t>Barnett </a:t>
            </a:r>
            <a:r>
              <a:rPr lang="bs-Latn-BA" sz="1600" dirty="0" smtClean="0"/>
              <a:t>et al. Transpl </a:t>
            </a:r>
            <a:r>
              <a:rPr lang="bs-Latn-BA" sz="1600" dirty="0"/>
              <a:t>Int. </a:t>
            </a:r>
            <a:r>
              <a:rPr lang="bs-Latn-BA" sz="1600" dirty="0" smtClean="0"/>
              <a:t>2014;27(2</a:t>
            </a:r>
            <a:r>
              <a:rPr lang="bs-Latn-BA" sz="1600" dirty="0"/>
              <a:t>):187-96.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052736"/>
            <a:ext cx="6076950" cy="428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832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2536" y="476672"/>
            <a:ext cx="7992888" cy="792088"/>
          </a:xfrm>
        </p:spPr>
        <p:txBody>
          <a:bodyPr/>
          <a:lstStyle/>
          <a:p>
            <a:r>
              <a:rPr lang="bs-Latn-BA" sz="3200" dirty="0" smtClean="0"/>
              <a:t>Shema protokola desenzibilizacije</a:t>
            </a:r>
            <a:endParaRPr lang="bs-Latn-BA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99308"/>
            <a:ext cx="6535737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2"/>
          <p:cNvSpPr>
            <a:spLocks noGrp="1"/>
          </p:cNvSpPr>
          <p:nvPr>
            <p:ph sz="quarter" idx="13"/>
          </p:nvPr>
        </p:nvSpPr>
        <p:spPr>
          <a:xfrm>
            <a:off x="2627784" y="5517232"/>
            <a:ext cx="5968752" cy="1602512"/>
          </a:xfrm>
        </p:spPr>
        <p:txBody>
          <a:bodyPr>
            <a:normAutofit/>
          </a:bodyPr>
          <a:lstStyle/>
          <a:p>
            <a:r>
              <a:rPr lang="bs-Latn-BA" sz="1200" b="1" dirty="0"/>
              <a:t>Klein CL, Brennan DC. UptoDate 2020. Johns Hopkins Medical Centre</a:t>
            </a:r>
            <a:endParaRPr lang="bs-Latn-BA" sz="1200" dirty="0"/>
          </a:p>
        </p:txBody>
      </p:sp>
    </p:spTree>
    <p:extLst>
      <p:ext uri="{BB962C8B-B14F-4D97-AF65-F5344CB8AC3E}">
        <p14:creationId xmlns:p14="http://schemas.microsoft.com/office/powerpoint/2010/main" val="131852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9552" y="476672"/>
            <a:ext cx="7848872" cy="626469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bs-Latn-BA" dirty="0" smtClean="0">
                <a:solidFill>
                  <a:srgbClr val="FF0000"/>
                </a:solidFill>
              </a:rPr>
              <a:t>Indukciona terapija</a:t>
            </a:r>
          </a:p>
          <a:p>
            <a:r>
              <a:rPr lang="bs-Latn-BA" dirty="0"/>
              <a:t> </a:t>
            </a:r>
            <a:r>
              <a:rPr lang="bs-Latn-BA" dirty="0" smtClean="0"/>
              <a:t>ATG?</a:t>
            </a:r>
          </a:p>
          <a:p>
            <a:endParaRPr lang="bs-Latn-BA" dirty="0" smtClean="0"/>
          </a:p>
          <a:p>
            <a:pPr marL="45720" indent="0">
              <a:buNone/>
            </a:pPr>
            <a:r>
              <a:rPr lang="bs-Latn-BA" dirty="0" smtClean="0">
                <a:solidFill>
                  <a:srgbClr val="FF0000"/>
                </a:solidFill>
              </a:rPr>
              <a:t>Terapija održavanja </a:t>
            </a:r>
          </a:p>
          <a:p>
            <a:r>
              <a:rPr lang="bs-Latn-BA" dirty="0" smtClean="0"/>
              <a:t>CNI (tacrolimus 8-12 ng/mL, kasnije 5-10 ng/mL), antimetabolit (MMF </a:t>
            </a:r>
            <a:r>
              <a:rPr lang="bs-Latn-BA" dirty="0" smtClean="0"/>
              <a:t>ili </a:t>
            </a:r>
            <a:r>
              <a:rPr lang="bs-Latn-BA" dirty="0" smtClean="0"/>
              <a:t>MPS), kortikosteroidi</a:t>
            </a:r>
          </a:p>
          <a:p>
            <a:pPr marL="45720" indent="0">
              <a:buNone/>
            </a:pPr>
            <a:endParaRPr lang="bs-Latn-BA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bs-Latn-BA" dirty="0" smtClean="0">
                <a:solidFill>
                  <a:srgbClr val="FF0000"/>
                </a:solidFill>
              </a:rPr>
              <a:t>Monitoriranje nakon Tx</a:t>
            </a:r>
          </a:p>
          <a:p>
            <a:r>
              <a:rPr lang="bs-Latn-BA" dirty="0" smtClean="0"/>
              <a:t>Titar izohemaglutinina</a:t>
            </a:r>
          </a:p>
          <a:p>
            <a:pPr marL="365760" lvl="1" indent="0">
              <a:buNone/>
            </a:pPr>
            <a:r>
              <a:rPr lang="bs-Latn-BA" dirty="0" smtClean="0"/>
              <a:t>(preko 1:16 </a:t>
            </a:r>
            <a:r>
              <a:rPr lang="bs-Latn-BA" dirty="0" smtClean="0">
                <a:latin typeface="Times New Roman"/>
                <a:cs typeface="Times New Roman"/>
              </a:rPr>
              <a:t>→ </a:t>
            </a:r>
            <a:r>
              <a:rPr lang="bs-Latn-BA" dirty="0" smtClean="0"/>
              <a:t>plazmafereza i biopsija bubrega)</a:t>
            </a:r>
          </a:p>
          <a:p>
            <a:r>
              <a:rPr lang="bs-Latn-BA" dirty="0" smtClean="0"/>
              <a:t>Protokolarne biopsije bubrega (14 dana i godinu dana ili 3 mjeseca i godinu dana)</a:t>
            </a:r>
          </a:p>
          <a:p>
            <a:endParaRPr lang="bs-Latn-BA" dirty="0" smtClean="0"/>
          </a:p>
          <a:p>
            <a:endParaRPr lang="bs-Latn-BA" dirty="0" smtClean="0">
              <a:solidFill>
                <a:srgbClr val="FF0000"/>
              </a:solidFill>
            </a:endParaRP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98662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748464" cy="1143000"/>
          </a:xfrm>
        </p:spPr>
        <p:txBody>
          <a:bodyPr/>
          <a:lstStyle/>
          <a:p>
            <a:r>
              <a:rPr lang="bs-Latn-BA" sz="2000" dirty="0" smtClean="0"/>
              <a:t>Klinički ishodi nakon ABO inkompatibilne transplantacije bubrega </a:t>
            </a:r>
            <a:br>
              <a:rPr lang="bs-Latn-BA" sz="2000" dirty="0" smtClean="0"/>
            </a:br>
            <a:endParaRPr lang="bs-Latn-BA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9512" y="980727"/>
          <a:ext cx="3923930" cy="4920919"/>
        </p:xfrm>
        <a:graphic>
          <a:graphicData uri="http://schemas.openxmlformats.org/drawingml/2006/table">
            <a:tbl>
              <a:tblPr/>
              <a:tblGrid>
                <a:gridCol w="784786"/>
                <a:gridCol w="784786"/>
                <a:gridCol w="784786"/>
                <a:gridCol w="784786"/>
                <a:gridCol w="784786"/>
              </a:tblGrid>
              <a:tr h="908358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0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META-ANALYSIS OF 4810 ABO INCOMPATIBILITY KIDNEY TRANSPLANTS: CLINICAL CHARACTERISTICS AND OUTCOMES OF RECIPIENTS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Total </a:t>
                      </a:r>
                      <a:r>
                        <a:rPr lang="bs-Latn-BA" sz="1000" b="1" dirty="0">
                          <a:latin typeface="Times New Roman"/>
                          <a:ea typeface="Times New Roman"/>
                          <a:cs typeface="Times New Roman"/>
                        </a:rPr>
                        <a:t>number of living ABOi kidney transplants, </a:t>
                      </a:r>
                      <a:r>
                        <a:rPr lang="bs-Latn-BA" sz="1000" b="1" i="1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bs-Latn-BA" sz="1000" b="1" dirty="0">
                          <a:latin typeface="Times New Roman"/>
                          <a:ea typeface="Times New Roman"/>
                          <a:cs typeface="Times New Roman"/>
                        </a:rPr>
                        <a:t> = 4810</a:t>
                      </a:r>
                      <a:endParaRPr lang="bs-Latn-BA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</a:tr>
              <a:tr h="698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000" b="1">
                          <a:latin typeface="Times New Roman"/>
                          <a:ea typeface="Times New Roman"/>
                          <a:cs typeface="Times New Roman"/>
                        </a:rPr>
                        <a:t>Outcome</a:t>
                      </a:r>
                      <a:endParaRPr lang="bs-Latn-B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000" b="1" dirty="0">
                          <a:latin typeface="Times New Roman"/>
                          <a:ea typeface="Times New Roman"/>
                          <a:cs typeface="Times New Roman"/>
                        </a:rPr>
                        <a:t>Case report and series, </a:t>
                      </a:r>
                      <a:r>
                        <a:rPr lang="bs-Latn-BA" sz="1000" b="1" i="1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bs-Latn-BA" sz="1000" b="1" dirty="0">
                          <a:latin typeface="Times New Roman"/>
                          <a:ea typeface="Times New Roman"/>
                          <a:cs typeface="Times New Roman"/>
                        </a:rPr>
                        <a:t> = 54</a:t>
                      </a:r>
                      <a:endParaRPr lang="bs-Latn-BA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000" b="1" dirty="0">
                          <a:latin typeface="Times New Roman"/>
                          <a:ea typeface="Times New Roman"/>
                          <a:cs typeface="Times New Roman"/>
                        </a:rPr>
                        <a:t>Cohort studies, </a:t>
                      </a:r>
                      <a:r>
                        <a:rPr lang="bs-Latn-BA" sz="1000" b="1" i="1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bs-Latn-BA" sz="1000" b="1" dirty="0">
                          <a:latin typeface="Times New Roman"/>
                          <a:ea typeface="Times New Roman"/>
                          <a:cs typeface="Times New Roman"/>
                        </a:rPr>
                        <a:t> = 25</a:t>
                      </a:r>
                      <a:endParaRPr lang="bs-Latn-BA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000" b="1">
                          <a:latin typeface="Times New Roman"/>
                          <a:ea typeface="Times New Roman"/>
                          <a:cs typeface="Times New Roman"/>
                        </a:rPr>
                        <a:t>Case controls, </a:t>
                      </a:r>
                      <a:r>
                        <a:rPr lang="bs-Latn-BA" sz="1000" b="1" i="1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bs-Latn-BA" sz="1000" b="1">
                          <a:latin typeface="Times New Roman"/>
                          <a:ea typeface="Times New Roman"/>
                          <a:cs typeface="Times New Roman"/>
                        </a:rPr>
                        <a:t> = 2</a:t>
                      </a:r>
                      <a:endParaRPr lang="bs-Latn-B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000" b="1">
                          <a:latin typeface="Times New Roman"/>
                          <a:ea typeface="Times New Roman"/>
                          <a:cs typeface="Times New Roman"/>
                        </a:rPr>
                        <a:t>Registry studies, </a:t>
                      </a:r>
                      <a:r>
                        <a:rPr lang="bs-Latn-BA" sz="1000" b="1" i="1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bs-Latn-BA" sz="1000" b="1">
                          <a:latin typeface="Times New Roman"/>
                          <a:ea typeface="Times New Roman"/>
                          <a:cs typeface="Times New Roman"/>
                        </a:rPr>
                        <a:t> = 2</a:t>
                      </a:r>
                      <a:endParaRPr lang="bs-Latn-B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000" dirty="0">
                          <a:latin typeface="Times New Roman"/>
                          <a:ea typeface="Times New Roman"/>
                          <a:cs typeface="Times New Roman"/>
                        </a:rPr>
                        <a:t>N° patients</a:t>
                      </a:r>
                      <a:endParaRPr lang="bs-Latn-BA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000">
                          <a:latin typeface="Times New Roman"/>
                          <a:ea typeface="Times New Roman"/>
                          <a:cs typeface="Times New Roman"/>
                        </a:rPr>
                        <a:t>849</a:t>
                      </a:r>
                      <a:endParaRPr lang="bs-Latn-B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000">
                          <a:latin typeface="Times New Roman"/>
                          <a:ea typeface="Times New Roman"/>
                          <a:cs typeface="Times New Roman"/>
                        </a:rPr>
                        <a:t>1874</a:t>
                      </a:r>
                      <a:endParaRPr lang="bs-Latn-B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000">
                          <a:latin typeface="Times New Roman"/>
                          <a:ea typeface="Times New Roman"/>
                          <a:cs typeface="Times New Roman"/>
                        </a:rPr>
                        <a:t>103</a:t>
                      </a:r>
                      <a:endParaRPr lang="bs-Latn-B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000">
                          <a:latin typeface="Times New Roman"/>
                          <a:ea typeface="Times New Roman"/>
                          <a:cs typeface="Times New Roman"/>
                        </a:rPr>
                        <a:t>1984</a:t>
                      </a:r>
                      <a:endParaRPr lang="bs-Latn-B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3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000">
                          <a:latin typeface="Times New Roman"/>
                          <a:ea typeface="Times New Roman"/>
                          <a:cs typeface="Times New Roman"/>
                        </a:rPr>
                        <a:t>Follow-up, mean ± SD</a:t>
                      </a:r>
                      <a:endParaRPr lang="bs-Latn-B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000">
                          <a:latin typeface="Times New Roman"/>
                          <a:ea typeface="Times New Roman"/>
                          <a:cs typeface="Times New Roman"/>
                        </a:rPr>
                        <a:t>21.3 ± 25.2</a:t>
                      </a:r>
                      <a:endParaRPr lang="bs-Latn-B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000">
                          <a:latin typeface="Times New Roman"/>
                          <a:ea typeface="Times New Roman"/>
                          <a:cs typeface="Times New Roman"/>
                        </a:rPr>
                        <a:t>43.7 ± 22.6</a:t>
                      </a:r>
                      <a:endParaRPr lang="bs-Latn-B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000">
                          <a:latin typeface="Times New Roman"/>
                          <a:ea typeface="Times New Roman"/>
                          <a:cs typeface="Times New Roman"/>
                        </a:rPr>
                        <a:t>66 ± 26</a:t>
                      </a:r>
                      <a:endParaRPr lang="bs-Latn-B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000">
                          <a:latin typeface="Times New Roman"/>
                          <a:ea typeface="Times New Roman"/>
                          <a:cs typeface="Times New Roman"/>
                        </a:rPr>
                        <a:t>---</a:t>
                      </a:r>
                      <a:endParaRPr lang="bs-Latn-B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3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000">
                          <a:latin typeface="Times New Roman"/>
                          <a:ea typeface="Times New Roman"/>
                          <a:cs typeface="Times New Roman"/>
                        </a:rPr>
                        <a:t>Patient survival, %</a:t>
                      </a:r>
                      <a:endParaRPr lang="bs-Latn-B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000" dirty="0">
                          <a:latin typeface="Times New Roman"/>
                          <a:ea typeface="Times New Roman"/>
                          <a:cs typeface="Times New Roman"/>
                        </a:rPr>
                        <a:t>98.1</a:t>
                      </a:r>
                      <a:endParaRPr lang="bs-Latn-BA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000">
                          <a:latin typeface="Times New Roman"/>
                          <a:ea typeface="Times New Roman"/>
                          <a:cs typeface="Times New Roman"/>
                        </a:rPr>
                        <a:t>93</a:t>
                      </a:r>
                      <a:endParaRPr lang="bs-Latn-B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000">
                          <a:latin typeface="Times New Roman"/>
                          <a:ea typeface="Times New Roman"/>
                          <a:cs typeface="Times New Roman"/>
                        </a:rPr>
                        <a:t>97.8</a:t>
                      </a:r>
                      <a:endParaRPr lang="bs-Latn-B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000">
                          <a:latin typeface="Times New Roman"/>
                          <a:ea typeface="Times New Roman"/>
                          <a:cs typeface="Times New Roman"/>
                        </a:rPr>
                        <a:t>88.3</a:t>
                      </a:r>
                      <a:endParaRPr lang="bs-Latn-B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3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000">
                          <a:latin typeface="Times New Roman"/>
                          <a:ea typeface="Times New Roman"/>
                          <a:cs typeface="Times New Roman"/>
                        </a:rPr>
                        <a:t>Graft survival, %</a:t>
                      </a:r>
                      <a:endParaRPr lang="bs-Latn-B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000" dirty="0">
                          <a:latin typeface="Times New Roman"/>
                          <a:ea typeface="Times New Roman"/>
                          <a:cs typeface="Times New Roman"/>
                        </a:rPr>
                        <a:t>93.2</a:t>
                      </a:r>
                      <a:endParaRPr lang="bs-Latn-BA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000">
                          <a:latin typeface="Times New Roman"/>
                          <a:ea typeface="Times New Roman"/>
                          <a:cs typeface="Times New Roman"/>
                        </a:rPr>
                        <a:t>84.4</a:t>
                      </a:r>
                      <a:endParaRPr lang="bs-Latn-B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00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bs-Latn-B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000">
                          <a:latin typeface="Times New Roman"/>
                          <a:ea typeface="Times New Roman"/>
                          <a:cs typeface="Times New Roman"/>
                        </a:rPr>
                        <a:t>71.5</a:t>
                      </a:r>
                      <a:endParaRPr lang="bs-Latn-B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8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000">
                          <a:latin typeface="Times New Roman"/>
                          <a:ea typeface="Times New Roman"/>
                          <a:cs typeface="Times New Roman"/>
                        </a:rPr>
                        <a:t>Acute rejection, </a:t>
                      </a:r>
                      <a:r>
                        <a:rPr lang="bs-Latn-BA" sz="1000" i="1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bs-Latn-BA" sz="1000">
                          <a:latin typeface="Times New Roman"/>
                          <a:ea typeface="Times New Roman"/>
                          <a:cs typeface="Times New Roman"/>
                        </a:rPr>
                        <a:t> (%)</a:t>
                      </a:r>
                      <a:endParaRPr lang="bs-Latn-B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000" dirty="0">
                          <a:latin typeface="Times New Roman"/>
                          <a:ea typeface="Times New Roman"/>
                          <a:cs typeface="Times New Roman"/>
                        </a:rPr>
                        <a:t>153 (18)</a:t>
                      </a:r>
                      <a:endParaRPr lang="bs-Latn-BA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000" dirty="0">
                          <a:latin typeface="Times New Roman"/>
                          <a:ea typeface="Times New Roman"/>
                          <a:cs typeface="Times New Roman"/>
                        </a:rPr>
                        <a:t>462 (52.3)</a:t>
                      </a:r>
                      <a:endParaRPr lang="bs-Latn-BA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000">
                          <a:latin typeface="Times New Roman"/>
                          <a:ea typeface="Times New Roman"/>
                          <a:cs typeface="Times New Roman"/>
                        </a:rPr>
                        <a:t>26 (2.9)</a:t>
                      </a:r>
                      <a:endParaRPr lang="bs-Latn-B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000">
                          <a:latin typeface="Times New Roman"/>
                          <a:ea typeface="Times New Roman"/>
                          <a:cs typeface="Times New Roman"/>
                        </a:rPr>
                        <a:t>237 (26.8)</a:t>
                      </a:r>
                      <a:endParaRPr lang="bs-Latn-B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3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000" dirty="0">
                          <a:latin typeface="Times New Roman"/>
                          <a:ea typeface="Times New Roman"/>
                          <a:cs typeface="Times New Roman"/>
                        </a:rPr>
                        <a:t>Peak baseline ab titer</a:t>
                      </a:r>
                      <a:endParaRPr lang="bs-Latn-BA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000">
                          <a:latin typeface="Times New Roman"/>
                          <a:ea typeface="Times New Roman"/>
                          <a:cs typeface="Times New Roman"/>
                        </a:rPr>
                        <a:t>1:128 (1:32-1:256)</a:t>
                      </a:r>
                      <a:endParaRPr lang="bs-Latn-B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000" dirty="0">
                          <a:latin typeface="Times New Roman"/>
                          <a:ea typeface="Times New Roman"/>
                          <a:cs typeface="Times New Roman"/>
                        </a:rPr>
                        <a:t>1:64 (1:8-1:1024)</a:t>
                      </a:r>
                      <a:endParaRPr lang="bs-Latn-BA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000">
                          <a:latin typeface="Times New Roman"/>
                          <a:ea typeface="Times New Roman"/>
                          <a:cs typeface="Times New Roman"/>
                        </a:rPr>
                        <a:t>1:128 (1:32-1:512)</a:t>
                      </a:r>
                      <a:endParaRPr lang="bs-Latn-B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000">
                          <a:latin typeface="Times New Roman"/>
                          <a:ea typeface="Times New Roman"/>
                          <a:cs typeface="Times New Roman"/>
                        </a:rPr>
                        <a:t>---</a:t>
                      </a:r>
                      <a:endParaRPr lang="bs-Latn-B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3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000">
                          <a:latin typeface="Times New Roman"/>
                          <a:ea typeface="Times New Roman"/>
                          <a:cs typeface="Times New Roman"/>
                        </a:rPr>
                        <a:t>Pre-transplant ab titer</a:t>
                      </a:r>
                      <a:endParaRPr lang="bs-Latn-B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000" dirty="0">
                          <a:latin typeface="Times New Roman"/>
                          <a:ea typeface="Times New Roman"/>
                          <a:cs typeface="Times New Roman"/>
                        </a:rPr>
                        <a:t>1:4 (1:2-1:8)</a:t>
                      </a:r>
                      <a:endParaRPr lang="bs-Latn-BA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000">
                          <a:latin typeface="Times New Roman"/>
                          <a:ea typeface="Times New Roman"/>
                          <a:cs typeface="Times New Roman"/>
                        </a:rPr>
                        <a:t>1:16 (1:1-1:32)</a:t>
                      </a:r>
                      <a:endParaRPr lang="bs-Latn-B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000">
                          <a:latin typeface="Times New Roman"/>
                          <a:ea typeface="Times New Roman"/>
                          <a:cs typeface="Times New Roman"/>
                        </a:rPr>
                        <a:t>1:16 (1:2-1:32)</a:t>
                      </a:r>
                      <a:endParaRPr lang="bs-Latn-B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000" dirty="0">
                          <a:latin typeface="Times New Roman"/>
                          <a:ea typeface="Times New Roman"/>
                          <a:cs typeface="Times New Roman"/>
                        </a:rPr>
                        <a:t>---</a:t>
                      </a:r>
                      <a:endParaRPr lang="bs-Latn-BA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211960" y="1628800"/>
          <a:ext cx="4932040" cy="3989992"/>
        </p:xfrm>
        <a:graphic>
          <a:graphicData uri="http://schemas.openxmlformats.org/drawingml/2006/table">
            <a:tbl>
              <a:tblPr/>
              <a:tblGrid>
                <a:gridCol w="616505"/>
                <a:gridCol w="616505"/>
                <a:gridCol w="616505"/>
                <a:gridCol w="616505"/>
                <a:gridCol w="616505"/>
                <a:gridCol w="616505"/>
                <a:gridCol w="616505"/>
                <a:gridCol w="616505"/>
              </a:tblGrid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bs-Latn-BA" sz="900" dirty="0">
                        <a:latin typeface="Calibri"/>
                        <a:cs typeface="Times New Roman"/>
                      </a:endParaRPr>
                    </a:p>
                  </a:txBody>
                  <a:tcPr marL="6958" marR="6958" marT="6958" marB="69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900" b="1" dirty="0">
                          <a:latin typeface="Times New Roman"/>
                          <a:ea typeface="Times New Roman"/>
                          <a:cs typeface="Times New Roman"/>
                        </a:rPr>
                        <a:t>Risk of bias/quality of evidence</a:t>
                      </a:r>
                      <a:endParaRPr lang="bs-Latn-BA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58" marR="6958" marT="6958" marB="69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900" b="1" dirty="0">
                          <a:latin typeface="Times New Roman"/>
                          <a:ea typeface="Times New Roman"/>
                          <a:cs typeface="Times New Roman"/>
                        </a:rPr>
                        <a:t>Consistency</a:t>
                      </a:r>
                      <a:endParaRPr lang="bs-Latn-BA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58" marR="6958" marT="6958" marB="69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900" b="1">
                          <a:latin typeface="Times New Roman"/>
                          <a:ea typeface="Times New Roman"/>
                          <a:cs typeface="Times New Roman"/>
                        </a:rPr>
                        <a:t>Directness</a:t>
                      </a:r>
                      <a:endParaRPr lang="bs-Latn-BA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58" marR="6958" marT="6958" marB="69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900" b="1">
                          <a:latin typeface="Times New Roman"/>
                          <a:ea typeface="Times New Roman"/>
                          <a:cs typeface="Times New Roman"/>
                        </a:rPr>
                        <a:t>Precision</a:t>
                      </a:r>
                      <a:endParaRPr lang="bs-Latn-BA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58" marR="6958" marT="6958" marB="69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900" b="1">
                          <a:latin typeface="Times New Roman"/>
                          <a:ea typeface="Times New Roman"/>
                          <a:cs typeface="Times New Roman"/>
                        </a:rPr>
                        <a:t>Publication bias</a:t>
                      </a:r>
                      <a:endParaRPr lang="bs-Latn-BA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58" marR="6958" marT="6958" marB="69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900" b="1">
                          <a:latin typeface="Times New Roman"/>
                          <a:ea typeface="Times New Roman"/>
                          <a:cs typeface="Times New Roman"/>
                        </a:rPr>
                        <a:t>Overall survival probability</a:t>
                      </a:r>
                      <a:endParaRPr lang="bs-Latn-BA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58" marR="6958" marT="6958" marB="69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900" b="1">
                          <a:latin typeface="Times New Roman"/>
                          <a:ea typeface="Times New Roman"/>
                          <a:cs typeface="Times New Roman"/>
                        </a:rPr>
                        <a:t>Quality of evidence</a:t>
                      </a:r>
                      <a:endParaRPr lang="bs-Latn-BA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58" marR="6958" marT="6958" marB="69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66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900" dirty="0">
                          <a:latin typeface="Times New Roman"/>
                          <a:ea typeface="Times New Roman"/>
                          <a:cs typeface="Times New Roman"/>
                        </a:rPr>
                        <a:t>Apheresis: 21 (12 cohort studies; 1 case-control; 8 case series)</a:t>
                      </a:r>
                      <a:endParaRPr lang="bs-Latn-BA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58" marR="6958" marT="6958" marB="69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900" dirty="0">
                          <a:latin typeface="Times New Roman"/>
                          <a:ea typeface="Times New Roman"/>
                          <a:cs typeface="Times New Roman"/>
                        </a:rPr>
                        <a:t>No serious risk of bias; lack RCTs</a:t>
                      </a:r>
                      <a:endParaRPr lang="bs-Latn-BA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58" marR="6958" marT="6958" marB="69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900">
                          <a:latin typeface="Times New Roman"/>
                          <a:ea typeface="Times New Roman"/>
                          <a:cs typeface="Times New Roman"/>
                        </a:rPr>
                        <a:t>Some inconsistency</a:t>
                      </a:r>
                      <a:endParaRPr lang="bs-Latn-BA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58" marR="6958" marT="6958" marB="69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900">
                          <a:latin typeface="Times New Roman"/>
                          <a:ea typeface="Times New Roman"/>
                          <a:cs typeface="Times New Roman"/>
                        </a:rPr>
                        <a:t>Direct</a:t>
                      </a:r>
                      <a:endParaRPr lang="bs-Latn-BA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58" marR="6958" marT="6958" marB="69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900">
                          <a:latin typeface="Times New Roman"/>
                          <a:ea typeface="Times New Roman"/>
                          <a:cs typeface="Times New Roman"/>
                        </a:rPr>
                        <a:t>No serious imprecision</a:t>
                      </a:r>
                      <a:endParaRPr lang="bs-Latn-BA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58" marR="6958" marT="6958" marB="69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900">
                          <a:latin typeface="Times New Roman"/>
                          <a:ea typeface="Times New Roman"/>
                          <a:cs typeface="Times New Roman"/>
                        </a:rPr>
                        <a:t>Suspected publication bias</a:t>
                      </a:r>
                      <a:endParaRPr lang="bs-Latn-BA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58" marR="6958" marT="6958" marB="69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900">
                          <a:latin typeface="Times New Roman"/>
                          <a:ea typeface="Times New Roman"/>
                          <a:cs typeface="Times New Roman"/>
                        </a:rPr>
                        <a:t>Patient survival 93.5%</a:t>
                      </a:r>
                      <a:endParaRPr lang="bs-Latn-BA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58" marR="6958" marT="6958" marB="69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900">
                          <a:latin typeface="Times New Roman"/>
                          <a:ea typeface="Times New Roman"/>
                          <a:cs typeface="Times New Roman"/>
                        </a:rPr>
                        <a:t>Very low</a:t>
                      </a:r>
                      <a:endParaRPr lang="bs-Latn-BA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58" marR="6958" marT="6958" marB="69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7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900">
                          <a:latin typeface="Times New Roman"/>
                          <a:ea typeface="Times New Roman"/>
                          <a:cs typeface="Times New Roman"/>
                        </a:rPr>
                        <a:t>Immunoadsorption: 4 (3 cohort studies; 1 case series)</a:t>
                      </a:r>
                      <a:endParaRPr lang="bs-Latn-BA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58" marR="6958" marT="6958" marB="69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900" dirty="0">
                          <a:latin typeface="Times New Roman"/>
                          <a:ea typeface="Times New Roman"/>
                          <a:cs typeface="Times New Roman"/>
                        </a:rPr>
                        <a:t>No serious risk of bias; Lack of RCTs</a:t>
                      </a:r>
                      <a:endParaRPr lang="bs-Latn-BA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58" marR="6958" marT="6958" marB="69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900" dirty="0">
                          <a:latin typeface="Times New Roman"/>
                          <a:ea typeface="Times New Roman"/>
                          <a:cs typeface="Times New Roman"/>
                        </a:rPr>
                        <a:t>No inconsistency</a:t>
                      </a:r>
                      <a:endParaRPr lang="bs-Latn-BA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58" marR="6958" marT="6958" marB="69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900" dirty="0">
                          <a:latin typeface="Times New Roman"/>
                          <a:ea typeface="Times New Roman"/>
                          <a:cs typeface="Times New Roman"/>
                        </a:rPr>
                        <a:t>-1</a:t>
                      </a:r>
                      <a:endParaRPr lang="bs-Latn-BA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58" marR="6958" marT="6958" marB="69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900" dirty="0">
                          <a:latin typeface="Times New Roman"/>
                          <a:ea typeface="Times New Roman"/>
                          <a:cs typeface="Times New Roman"/>
                        </a:rPr>
                        <a:t>No serious imprecision</a:t>
                      </a:r>
                      <a:endParaRPr lang="bs-Latn-BA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58" marR="6958" marT="6958" marB="69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900">
                          <a:latin typeface="Times New Roman"/>
                          <a:ea typeface="Times New Roman"/>
                          <a:cs typeface="Times New Roman"/>
                        </a:rPr>
                        <a:t>No important publication bias</a:t>
                      </a:r>
                      <a:endParaRPr lang="bs-Latn-BA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58" marR="6958" marT="6958" marB="69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900">
                          <a:latin typeface="Times New Roman"/>
                          <a:ea typeface="Times New Roman"/>
                          <a:cs typeface="Times New Roman"/>
                        </a:rPr>
                        <a:t>Patient survival 96.4%</a:t>
                      </a:r>
                      <a:endParaRPr lang="bs-Latn-BA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58" marR="6958" marT="6958" marB="69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900">
                          <a:latin typeface="Times New Roman"/>
                          <a:ea typeface="Times New Roman"/>
                          <a:cs typeface="Times New Roman"/>
                        </a:rPr>
                        <a:t>Very low</a:t>
                      </a:r>
                      <a:endParaRPr lang="bs-Latn-BA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58" marR="6958" marT="6958" marB="69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7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900" dirty="0">
                          <a:latin typeface="Times New Roman"/>
                          <a:ea typeface="Times New Roman"/>
                          <a:cs typeface="Times New Roman"/>
                        </a:rPr>
                        <a:t>Splenectomy: 12 (9 cohort studies; 3 case series)</a:t>
                      </a:r>
                      <a:endParaRPr lang="bs-Latn-BA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58" marR="6958" marT="6958" marB="69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900">
                          <a:latin typeface="Times New Roman"/>
                          <a:ea typeface="Times New Roman"/>
                          <a:cs typeface="Times New Roman"/>
                        </a:rPr>
                        <a:t>No serious risk of bias; Lack of RCTs</a:t>
                      </a:r>
                      <a:endParaRPr lang="bs-Latn-BA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58" marR="6958" marT="6958" marB="69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900" dirty="0">
                          <a:latin typeface="Times New Roman"/>
                          <a:ea typeface="Times New Roman"/>
                          <a:cs typeface="Times New Roman"/>
                        </a:rPr>
                        <a:t>Some inconsistency</a:t>
                      </a:r>
                      <a:endParaRPr lang="bs-Latn-BA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58" marR="6958" marT="6958" marB="69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900">
                          <a:latin typeface="Times New Roman"/>
                          <a:ea typeface="Times New Roman"/>
                          <a:cs typeface="Times New Roman"/>
                        </a:rPr>
                        <a:t>Direct</a:t>
                      </a:r>
                      <a:endParaRPr lang="bs-Latn-BA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58" marR="6958" marT="6958" marB="69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900">
                          <a:latin typeface="Times New Roman"/>
                          <a:ea typeface="Times New Roman"/>
                          <a:cs typeface="Times New Roman"/>
                        </a:rPr>
                        <a:t>No serious imprecision</a:t>
                      </a:r>
                      <a:endParaRPr lang="bs-Latn-BA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58" marR="6958" marT="6958" marB="69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900">
                          <a:latin typeface="Times New Roman"/>
                          <a:ea typeface="Times New Roman"/>
                          <a:cs typeface="Times New Roman"/>
                        </a:rPr>
                        <a:t>Suspected publication bias</a:t>
                      </a:r>
                      <a:endParaRPr lang="bs-Latn-BA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58" marR="6958" marT="6958" marB="69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900">
                          <a:latin typeface="Times New Roman"/>
                          <a:ea typeface="Times New Roman"/>
                          <a:cs typeface="Times New Roman"/>
                        </a:rPr>
                        <a:t>Patient survival 91%</a:t>
                      </a:r>
                      <a:endParaRPr lang="bs-Latn-BA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58" marR="6958" marT="6958" marB="69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900">
                          <a:latin typeface="Times New Roman"/>
                          <a:ea typeface="Times New Roman"/>
                          <a:cs typeface="Times New Roman"/>
                        </a:rPr>
                        <a:t>Very low</a:t>
                      </a:r>
                      <a:endParaRPr lang="bs-Latn-BA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58" marR="6958" marT="6958" marB="69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4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900">
                          <a:latin typeface="Times New Roman"/>
                          <a:ea typeface="Times New Roman"/>
                          <a:cs typeface="Times New Roman"/>
                        </a:rPr>
                        <a:t>Rituximab: 17 (11 cohort studies; 6 case series)</a:t>
                      </a:r>
                      <a:endParaRPr lang="bs-Latn-BA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58" marR="6958" marT="6958" marB="69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900" dirty="0">
                          <a:latin typeface="Times New Roman"/>
                          <a:ea typeface="Times New Roman"/>
                          <a:cs typeface="Times New Roman"/>
                        </a:rPr>
                        <a:t>No serious risk of bias; Lack of RCTs</a:t>
                      </a:r>
                      <a:endParaRPr lang="bs-Latn-BA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58" marR="6958" marT="6958" marB="69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900" dirty="0">
                          <a:latin typeface="Times New Roman"/>
                          <a:ea typeface="Times New Roman"/>
                          <a:cs typeface="Times New Roman"/>
                        </a:rPr>
                        <a:t>No inconsistency</a:t>
                      </a:r>
                      <a:endParaRPr lang="bs-Latn-BA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58" marR="6958" marT="6958" marB="69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900" dirty="0">
                          <a:latin typeface="Times New Roman"/>
                          <a:ea typeface="Times New Roman"/>
                          <a:cs typeface="Times New Roman"/>
                        </a:rPr>
                        <a:t>Direct</a:t>
                      </a:r>
                      <a:endParaRPr lang="bs-Latn-BA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58" marR="6958" marT="6958" marB="69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900" dirty="0">
                          <a:latin typeface="Times New Roman"/>
                          <a:ea typeface="Times New Roman"/>
                          <a:cs typeface="Times New Roman"/>
                        </a:rPr>
                        <a:t>No serious imprecision</a:t>
                      </a:r>
                      <a:endParaRPr lang="bs-Latn-BA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58" marR="6958" marT="6958" marB="69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900">
                          <a:latin typeface="Times New Roman"/>
                          <a:ea typeface="Times New Roman"/>
                          <a:cs typeface="Times New Roman"/>
                        </a:rPr>
                        <a:t>Suspected publication bias</a:t>
                      </a:r>
                      <a:endParaRPr lang="bs-Latn-BA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58" marR="6958" marT="6958" marB="69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900">
                          <a:latin typeface="Times New Roman"/>
                          <a:ea typeface="Times New Roman"/>
                          <a:cs typeface="Times New Roman"/>
                        </a:rPr>
                        <a:t>Patient survival 96.2%</a:t>
                      </a:r>
                      <a:endParaRPr lang="bs-Latn-BA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58" marR="6958" marT="6958" marB="69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900" dirty="0">
                          <a:latin typeface="Times New Roman"/>
                          <a:ea typeface="Times New Roman"/>
                          <a:cs typeface="Times New Roman"/>
                        </a:rPr>
                        <a:t>Very low</a:t>
                      </a:r>
                      <a:endParaRPr lang="bs-Latn-BA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58" marR="6958" marT="6958" marB="69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339752" y="5949280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pPr marL="320040" marR="0" lvl="0" indent="-32004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tabLst/>
              <a:defRPr/>
            </a:pPr>
            <a:r>
              <a:rPr lang="bs-Latn-BA" sz="16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Bolji ishodi nakon primjene rituximaba i  imunoadsorpcije</a:t>
            </a:r>
          </a:p>
          <a:p>
            <a:pPr marR="0" lvl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tabLst/>
              <a:defRPr/>
            </a:pPr>
            <a:r>
              <a:rPr kumimoji="0" lang="bs-Latn-BA" sz="11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 </a:t>
            </a:r>
            <a:r>
              <a:rPr kumimoji="0" lang="bs-Latn-BA" sz="11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et </a:t>
            </a:r>
            <a:r>
              <a:rPr kumimoji="0" lang="bs-Latn-BA" sz="11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al. Transplantation. 2016;100(4):933-42 </a:t>
            </a:r>
            <a:endParaRPr kumimoji="0" lang="bs-Latn-BA" sz="1100" b="1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4130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2166</TotalTime>
  <Words>1287</Words>
  <Application>Microsoft Office PowerPoint</Application>
  <PresentationFormat>On-screen Show (4:3)</PresentationFormat>
  <Paragraphs>219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Slipstream</vt:lpstr>
      <vt:lpstr>Procedure, rizici i komplikacije nakon transplantacije bubrega ABO inkompatibilnog donora</vt:lpstr>
      <vt:lpstr>ABO inkompatibilna transplantacija bubrega      (ABOi Tx)</vt:lpstr>
      <vt:lpstr> Zajednički principi protokola desenzibilizacije </vt:lpstr>
      <vt:lpstr>Razvoj protokola desenzibilizacije</vt:lpstr>
      <vt:lpstr>PowerPoint Presentation</vt:lpstr>
      <vt:lpstr>Prilagođeni protokol desenzibilizacije</vt:lpstr>
      <vt:lpstr>Shema protokola desenzibilizacije</vt:lpstr>
      <vt:lpstr>PowerPoint Presentation</vt:lpstr>
      <vt:lpstr>Klinički ishodi nakon ABO inkompatibilne transplantacije bubrega  </vt:lpstr>
      <vt:lpstr>ABOi Tx vs. ABOcTx  Veća stopa mortaliteta nakon 1, 3 i 5 godina  Izjednačenje gubitka grafta i mortaliteta nakon 8 godina    Scurt  et al. Lancet. 2019;393(10185):2059-2072 </vt:lpstr>
      <vt:lpstr>Komplikacije nakon ABOi Tx</vt:lpstr>
      <vt:lpstr>PowerPoint Presentation</vt:lpstr>
      <vt:lpstr>PowerPoint Presentation</vt:lpstr>
      <vt:lpstr>PowerPoint Presentation</vt:lpstr>
      <vt:lpstr>Komplikacije terapijom rituksimabom </vt:lpstr>
      <vt:lpstr>Unakrsna transplantacija (KPD) vs. Desenzibilizacija </vt:lpstr>
      <vt:lpstr>Opservacije i perspektive</vt:lpstr>
      <vt:lpstr>PowerPoint Presentation</vt:lpstr>
    </vt:vector>
  </TitlesOfParts>
  <Company>Deftones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ZAM</dc:creator>
  <cp:lastModifiedBy>ZAM</cp:lastModifiedBy>
  <cp:revision>98</cp:revision>
  <dcterms:created xsi:type="dcterms:W3CDTF">2021-09-12T21:22:44Z</dcterms:created>
  <dcterms:modified xsi:type="dcterms:W3CDTF">2021-09-23T22:16:25Z</dcterms:modified>
</cp:coreProperties>
</file>