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61" r:id="rId5"/>
    <p:sldId id="264" r:id="rId6"/>
    <p:sldId id="262" r:id="rId7"/>
    <p:sldId id="293" r:id="rId8"/>
    <p:sldId id="266" r:id="rId9"/>
    <p:sldId id="263" r:id="rId10"/>
    <p:sldId id="267" r:id="rId11"/>
    <p:sldId id="265" r:id="rId12"/>
    <p:sldId id="270" r:id="rId13"/>
    <p:sldId id="271" r:id="rId14"/>
    <p:sldId id="273" r:id="rId15"/>
    <p:sldId id="274" r:id="rId16"/>
    <p:sldId id="294" r:id="rId17"/>
    <p:sldId id="269" r:id="rId18"/>
    <p:sldId id="259" r:id="rId19"/>
    <p:sldId id="275" r:id="rId20"/>
    <p:sldId id="276" r:id="rId21"/>
    <p:sldId id="277" r:id="rId22"/>
    <p:sldId id="291" r:id="rId23"/>
    <p:sldId id="280" r:id="rId24"/>
    <p:sldId id="292" r:id="rId25"/>
    <p:sldId id="281" r:id="rId26"/>
    <p:sldId id="282" r:id="rId27"/>
    <p:sldId id="283" r:id="rId28"/>
    <p:sldId id="279" r:id="rId29"/>
    <p:sldId id="290" r:id="rId30"/>
    <p:sldId id="284" r:id="rId31"/>
    <p:sldId id="285" r:id="rId32"/>
    <p:sldId id="286" r:id="rId33"/>
    <p:sldId id="287" r:id="rId34"/>
    <p:sldId id="295" r:id="rId35"/>
    <p:sldId id="288" r:id="rId36"/>
    <p:sldId id="289" r:id="rId37"/>
    <p:sldId id="296" r:id="rId38"/>
    <p:sldId id="260" r:id="rId39"/>
    <p:sldId id="268" r:id="rId4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6" autoAdjust="0"/>
  </p:normalViewPr>
  <p:slideViewPr>
    <p:cSldViewPr>
      <p:cViewPr varScale="1">
        <p:scale>
          <a:sx n="63" d="100"/>
          <a:sy n="63" d="100"/>
        </p:scale>
        <p:origin x="-15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15B74-5EE2-4CA4-B456-5DDE5CB973DD}" type="datetimeFigureOut">
              <a:rPr lang="hr-HR" smtClean="0"/>
              <a:pPr/>
              <a:t>23.9.2021.</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BCB47-8D06-4ABC-99F5-699C06D9F4AF}"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CKJ</a:t>
            </a:r>
            <a:r>
              <a:rPr lang="hr-HR" baseline="0" dirty="0"/>
              <a:t> rad (</a:t>
            </a:r>
            <a:r>
              <a:rPr lang="hr-HR" sz="1200" kern="1200" dirty="0">
                <a:solidFill>
                  <a:schemeClr val="tx1"/>
                </a:solidFill>
                <a:latin typeface="+mn-lt"/>
                <a:ea typeface="+mn-ea"/>
                <a:cs typeface="+mn-cs"/>
              </a:rPr>
              <a:t>Toapanta et al. Kidney transplantation and COVID-19 renal and patient prognosis. Clinical Kidney Journal, 2021, vol. 14, Suppl 1, i21–i29) </a:t>
            </a:r>
          </a:p>
          <a:p>
            <a:r>
              <a:rPr lang="hr-HR" sz="1200" kern="1200" dirty="0">
                <a:solidFill>
                  <a:schemeClr val="tx1"/>
                </a:solidFill>
                <a:latin typeface="+mn-lt"/>
                <a:ea typeface="+mn-ea"/>
                <a:cs typeface="+mn-cs"/>
              </a:rPr>
              <a:t> </a:t>
            </a:r>
          </a:p>
          <a:p>
            <a:endParaRPr lang="hr-HR" dirty="0"/>
          </a:p>
        </p:txBody>
      </p:sp>
      <p:sp>
        <p:nvSpPr>
          <p:cNvPr id="4" name="Slide Number Placeholder 3"/>
          <p:cNvSpPr>
            <a:spLocks noGrp="1"/>
          </p:cNvSpPr>
          <p:nvPr>
            <p:ph type="sldNum" sz="quarter" idx="10"/>
          </p:nvPr>
        </p:nvSpPr>
        <p:spPr/>
        <p:txBody>
          <a:bodyPr/>
          <a:lstStyle/>
          <a:p>
            <a:fld id="{6D3BCB47-8D06-4ABC-99F5-699C06D9F4AF}" type="slidenum">
              <a:rPr lang="hr-HR" smtClean="0"/>
              <a:pPr/>
              <a:t>2</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CKJ </a:t>
            </a:r>
            <a:r>
              <a:rPr lang="hr-HR" dirty="0" smtClean="0"/>
              <a:t>Toapanta et al., CKJ 2021</a:t>
            </a:r>
          </a:p>
          <a:p>
            <a:endParaRPr lang="hr-HR" sz="1200" kern="1200" dirty="0" smtClean="0">
              <a:solidFill>
                <a:schemeClr val="tx1"/>
              </a:solidFill>
              <a:effectLst/>
              <a:latin typeface="+mn-lt"/>
              <a:ea typeface="+mn-ea"/>
              <a:cs typeface="+mn-cs"/>
            </a:endParaRPr>
          </a:p>
          <a:p>
            <a:r>
              <a:rPr lang="hr-HR" sz="1200" b="1" kern="1200" dirty="0" smtClean="0">
                <a:solidFill>
                  <a:schemeClr val="tx1"/>
                </a:solidFill>
                <a:effectLst/>
                <a:latin typeface="+mn-lt"/>
                <a:ea typeface="+mn-ea"/>
                <a:cs typeface="+mn-cs"/>
              </a:rPr>
              <a:t>Despite </a:t>
            </a:r>
            <a:r>
              <a:rPr lang="hr-HR" sz="1200" b="1" kern="1200" dirty="0">
                <a:solidFill>
                  <a:schemeClr val="tx1"/>
                </a:solidFill>
                <a:effectLst/>
                <a:latin typeface="+mn-lt"/>
                <a:ea typeface="+mn-ea"/>
                <a:cs typeface="+mn-cs"/>
              </a:rPr>
              <a:t>the high incidence of ARDS in the transplanted </a:t>
            </a:r>
            <a:r>
              <a:rPr lang="hr-HR" sz="1200" kern="1200" dirty="0">
                <a:solidFill>
                  <a:schemeClr val="tx1"/>
                </a:solidFill>
                <a:effectLst/>
                <a:latin typeface="+mn-lt"/>
                <a:ea typeface="+mn-ea"/>
                <a:cs typeface="+mn-cs"/>
              </a:rPr>
              <a:t>population and its deleterious consequences, </a:t>
            </a:r>
            <a:r>
              <a:rPr lang="hr-HR" sz="1200" b="1" kern="1200" dirty="0">
                <a:solidFill>
                  <a:schemeClr val="tx1"/>
                </a:solidFill>
                <a:effectLst/>
                <a:latin typeface="+mn-lt"/>
                <a:ea typeface="+mn-ea"/>
                <a:cs typeface="+mn-cs"/>
              </a:rPr>
              <a:t>more detailed studies are neeeded to support that organ transplant recipients receiving chronic immunosuppression are more pron</a:t>
            </a:r>
            <a:r>
              <a:rPr lang="hr-HR" sz="1200" kern="1200" dirty="0">
                <a:solidFill>
                  <a:schemeClr val="tx1"/>
                </a:solidFill>
                <a:effectLst/>
                <a:latin typeface="+mn-lt"/>
                <a:ea typeface="+mn-ea"/>
                <a:cs typeface="+mn-cs"/>
              </a:rPr>
              <a:t>e to develop ARDS than the general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Legenda</a:t>
            </a:r>
            <a:r>
              <a:rPr lang="hr-HR" sz="1200" kern="1200" baseline="0" dirty="0">
                <a:solidFill>
                  <a:schemeClr val="tx1"/>
                </a:solidFill>
                <a:effectLst/>
                <a:latin typeface="+mn-lt"/>
                <a:ea typeface="+mn-ea"/>
                <a:cs typeface="+mn-cs"/>
              </a:rPr>
              <a:t> </a:t>
            </a:r>
            <a:r>
              <a:rPr lang="hr-HR" sz="1200" dirty="0">
                <a:latin typeface="AdvOTbf7bbdaa"/>
                <a:ea typeface="Calibri" panose="020F0502020204030204" pitchFamily="34" charset="0"/>
                <a:cs typeface="AdvOTbf7bbdaa"/>
              </a:rPr>
              <a:t>Incidence of ARDS in studies including </a:t>
            </a:r>
            <a:r>
              <a:rPr lang="hr-HR" sz="1200" dirty="0">
                <a:latin typeface="AdvP4C4E51"/>
                <a:ea typeface="Calibri" panose="020F0502020204030204" pitchFamily="34" charset="0"/>
                <a:cs typeface="AdvP4C4E51"/>
              </a:rPr>
              <a:t>&gt;</a:t>
            </a:r>
            <a:r>
              <a:rPr lang="hr-HR" sz="1200" dirty="0">
                <a:latin typeface="AdvOTbf7bbdaa"/>
                <a:ea typeface="Calibri" panose="020F0502020204030204" pitchFamily="34" charset="0"/>
                <a:cs typeface="AdvOTbf7bbdaa"/>
              </a:rPr>
              <a:t>1000 patients from the general population and studies including </a:t>
            </a:r>
            <a:r>
              <a:rPr lang="hr-HR" sz="1200" dirty="0">
                <a:latin typeface="AdvP4C4E51"/>
                <a:ea typeface="Calibri" panose="020F0502020204030204" pitchFamily="34" charset="0"/>
                <a:cs typeface="AdvP4C4E51"/>
              </a:rPr>
              <a:t>&gt;</a:t>
            </a:r>
            <a:r>
              <a:rPr lang="hr-HR" sz="1200" dirty="0">
                <a:latin typeface="AdvOTbf7bbdaa"/>
                <a:ea typeface="Calibri" panose="020F0502020204030204" pitchFamily="34" charset="0"/>
                <a:cs typeface="AdvOTbf7bbdaa"/>
              </a:rPr>
              <a:t>30 kidney transplant patients. The incidence of ARDS and its severity was summarized as the weighted average.</a:t>
            </a:r>
            <a:endParaRPr lang="hr-HR" sz="5400" dirty="0">
              <a:effectLst/>
              <a:latin typeface="Calibri" panose="020F0502020204030204" pitchFamily="34" charset="0"/>
              <a:ea typeface="Calibri" panose="020F0502020204030204" pitchFamily="34" charset="0"/>
              <a:cs typeface="Calibri" panose="020F0502020204030204" pitchFamily="34" charset="0"/>
            </a:endParaRPr>
          </a:p>
          <a:p>
            <a:endParaRPr lang="hr-HR" sz="1200" kern="1200" dirty="0">
              <a:solidFill>
                <a:schemeClr val="tx1"/>
              </a:solidFill>
              <a:effectLst/>
              <a:latin typeface="+mn-lt"/>
              <a:ea typeface="+mn-ea"/>
              <a:cs typeface="+mn-cs"/>
            </a:endParaRP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15</a:t>
            </a:fld>
            <a:endParaRPr lang="hr-HR"/>
          </a:p>
        </p:txBody>
      </p:sp>
    </p:spTree>
    <p:extLst>
      <p:ext uri="{BB962C8B-B14F-4D97-AF65-F5344CB8AC3E}">
        <p14:creationId xmlns="" xmlns:p14="http://schemas.microsoft.com/office/powerpoint/2010/main" val="415334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kern="1200" dirty="0">
                <a:solidFill>
                  <a:schemeClr val="tx1"/>
                </a:solidFill>
                <a:latin typeface="+mn-lt"/>
                <a:ea typeface="+mn-ea"/>
                <a:cs typeface="+mn-cs"/>
              </a:rPr>
              <a:t>CKJ</a:t>
            </a:r>
          </a:p>
          <a:p>
            <a:r>
              <a:rPr lang="hr-HR" sz="1200" kern="1200" dirty="0">
                <a:solidFill>
                  <a:schemeClr val="tx1"/>
                </a:solidFill>
                <a:latin typeface="+mn-lt"/>
                <a:ea typeface="+mn-ea"/>
                <a:cs typeface="+mn-cs"/>
              </a:rPr>
              <a:t>Moreover...</a:t>
            </a:r>
            <a:r>
              <a:rPr lang="hr-HR" sz="1200" kern="1200" baseline="0" dirty="0">
                <a:solidFill>
                  <a:schemeClr val="tx1"/>
                </a:solidFill>
                <a:latin typeface="+mn-lt"/>
                <a:ea typeface="+mn-ea"/>
                <a:cs typeface="+mn-cs"/>
              </a:rPr>
              <a:t> </a:t>
            </a:r>
            <a:r>
              <a:rPr lang="hr-HR" sz="1200" kern="1200" dirty="0">
                <a:solidFill>
                  <a:schemeClr val="tx1"/>
                </a:solidFill>
                <a:latin typeface="+mn-lt"/>
                <a:ea typeface="+mn-ea"/>
                <a:cs typeface="+mn-cs"/>
              </a:rPr>
              <a:t>highlighting the need to... in the setting of an ongoing pandemic [6].</a:t>
            </a:r>
          </a:p>
          <a:p>
            <a:r>
              <a:rPr lang="hr-HR" sz="1200" kern="1200" dirty="0">
                <a:solidFill>
                  <a:schemeClr val="tx1"/>
                </a:solidFill>
                <a:latin typeface="+mn-lt"/>
                <a:ea typeface="+mn-ea"/>
                <a:cs typeface="+mn-cs"/>
              </a:rPr>
              <a:t>...</a:t>
            </a:r>
            <a:r>
              <a:rPr lang="hr-HR" dirty="0"/>
              <a:t> such as less use of lymphocyte-depleting agents for new transplants or anti-metabolite withdrawal and calcineurin inhibitor reduction for transplant patients with COVID-19 </a:t>
            </a:r>
            <a:endParaRPr lang="hr-HR" sz="1200" kern="1200" dirty="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6D3BCB47-8D06-4ABC-99F5-699C06D9F4AF}" type="slidenum">
              <a:rPr lang="hr-HR" smtClean="0"/>
              <a:pPr/>
              <a:t>18</a:t>
            </a:fld>
            <a:endParaRPr lang="hr-HR"/>
          </a:p>
        </p:txBody>
      </p:sp>
    </p:spTree>
    <p:extLst>
      <p:ext uri="{BB962C8B-B14F-4D97-AF65-F5344CB8AC3E}">
        <p14:creationId xmlns="" xmlns:p14="http://schemas.microsoft.com/office/powerpoint/2010/main" val="17690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p:txBody>
      </p:sp>
      <p:sp>
        <p:nvSpPr>
          <p:cNvPr id="4" name="Slide Number Placeholder 3"/>
          <p:cNvSpPr>
            <a:spLocks noGrp="1"/>
          </p:cNvSpPr>
          <p:nvPr>
            <p:ph type="sldNum" sz="quarter" idx="5"/>
          </p:nvPr>
        </p:nvSpPr>
        <p:spPr/>
        <p:txBody>
          <a:bodyPr/>
          <a:lstStyle/>
          <a:p>
            <a:fld id="{6D3BCB47-8D06-4ABC-99F5-699C06D9F4AF}" type="slidenum">
              <a:rPr lang="hr-HR" smtClean="0"/>
              <a:pPr/>
              <a:t>19</a:t>
            </a:fld>
            <a:endParaRPr lang="hr-HR"/>
          </a:p>
        </p:txBody>
      </p:sp>
    </p:spTree>
    <p:extLst>
      <p:ext uri="{BB962C8B-B14F-4D97-AF65-F5344CB8AC3E}">
        <p14:creationId xmlns="" xmlns:p14="http://schemas.microsoft.com/office/powerpoint/2010/main" val="67436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a:t>
            </a:r>
          </a:p>
          <a:p>
            <a:r>
              <a:rPr lang="hr-HR" dirty="0"/>
              <a:t>... and large reviews exist on the potential role, efficacy and safety of these agents in the management of severe COVID-19 [71, 72]. Ref 71 I 72 </a:t>
            </a:r>
            <a:r>
              <a:rPr lang="hr-HR" sz="1200" b="0" i="0" u="none" strike="noStrike" kern="1200" baseline="0" dirty="0">
                <a:solidFill>
                  <a:schemeClr val="tx1"/>
                </a:solidFill>
                <a:latin typeface="+mn-lt"/>
                <a:ea typeface="+mn-ea"/>
                <a:cs typeface="+mn-cs"/>
              </a:rPr>
              <a:t>Rizk JG, Kalantar-Zadeh K, Mehra MR et al. Pharmaco-</a:t>
            </a:r>
          </a:p>
          <a:p>
            <a:r>
              <a:rPr lang="en-US" sz="1200" b="0" i="0" u="none" strike="noStrike" kern="1200" baseline="0" dirty="0">
                <a:solidFill>
                  <a:schemeClr val="tx1"/>
                </a:solidFill>
                <a:latin typeface="+mn-lt"/>
                <a:ea typeface="+mn-ea"/>
                <a:cs typeface="+mn-cs"/>
              </a:rPr>
              <a:t>Immunomodulatory therapy in COVID-19. Drugs 2020; 80:</a:t>
            </a:r>
          </a:p>
          <a:p>
            <a:r>
              <a:rPr lang="hr-HR" sz="1200" b="0" i="0" u="none" strike="noStrike" kern="1200" baseline="0" dirty="0">
                <a:solidFill>
                  <a:schemeClr val="tx1"/>
                </a:solidFill>
                <a:latin typeface="+mn-lt"/>
                <a:ea typeface="+mn-ea"/>
                <a:cs typeface="+mn-cs"/>
              </a:rPr>
              <a:t>1267–1292</a:t>
            </a:r>
          </a:p>
          <a:p>
            <a:r>
              <a:rPr lang="en-US" sz="1200" b="0" i="0" u="none" strike="noStrike" kern="1200" baseline="0" dirty="0">
                <a:solidFill>
                  <a:schemeClr val="tx1"/>
                </a:solidFill>
                <a:latin typeface="+mn-lt"/>
                <a:ea typeface="+mn-ea"/>
                <a:cs typeface="+mn-cs"/>
              </a:rPr>
              <a:t>72. Kim MS, An MH, Kim WJ et al. Comparative efficacy and</a:t>
            </a:r>
          </a:p>
          <a:p>
            <a:r>
              <a:rPr lang="en-US" sz="1200" b="0" i="0" u="none" strike="noStrike" kern="1200" baseline="0" dirty="0">
                <a:solidFill>
                  <a:schemeClr val="tx1"/>
                </a:solidFill>
                <a:latin typeface="+mn-lt"/>
                <a:ea typeface="+mn-ea"/>
                <a:cs typeface="+mn-cs"/>
              </a:rPr>
              <a:t>safety of pharmacological interventions for the treatment</a:t>
            </a:r>
          </a:p>
          <a:p>
            <a:r>
              <a:rPr lang="en-US" sz="1200" b="0" i="0" u="none" strike="noStrike" kern="1200" baseline="0" dirty="0">
                <a:solidFill>
                  <a:schemeClr val="tx1"/>
                </a:solidFill>
                <a:latin typeface="+mn-lt"/>
                <a:ea typeface="+mn-ea"/>
                <a:cs typeface="+mn-cs"/>
              </a:rPr>
              <a:t>of COVID-19: a systematic review and network meta-analysis.</a:t>
            </a:r>
          </a:p>
          <a:p>
            <a:r>
              <a:rPr lang="pt-BR" sz="1200" b="0" i="0" u="none" strike="noStrike" kern="1200" baseline="0" dirty="0">
                <a:solidFill>
                  <a:schemeClr val="tx1"/>
                </a:solidFill>
                <a:latin typeface="+mn-lt"/>
                <a:ea typeface="+mn-ea"/>
                <a:cs typeface="+mn-cs"/>
              </a:rPr>
              <a:t>PLoS Med 2020; 17: e1003501</a:t>
            </a:r>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20</a:t>
            </a:fld>
            <a:endParaRPr lang="hr-HR"/>
          </a:p>
        </p:txBody>
      </p:sp>
    </p:spTree>
    <p:extLst>
      <p:ext uri="{BB962C8B-B14F-4D97-AF65-F5344CB8AC3E}">
        <p14:creationId xmlns="" xmlns:p14="http://schemas.microsoft.com/office/powerpoint/2010/main" val="224221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hr-HR" dirty="0"/>
              <a:t>CKJ</a:t>
            </a:r>
          </a:p>
          <a:p>
            <a:r>
              <a:rPr lang="hr-HR" dirty="0"/>
              <a:t>-However, prospective randomized studies in hospitalized patients with COVID-19 pneumonia showed that although....</a:t>
            </a:r>
          </a:p>
          <a:p>
            <a:r>
              <a:rPr lang="hr-HR" dirty="0"/>
              <a:t>-Lareg RECOVERY trial....</a:t>
            </a:r>
          </a:p>
          <a:p>
            <a:pPr marL="0" marR="0" indent="0" algn="l" defTabSz="914400" rtl="0" eaLnBrk="1" fontAlgn="auto" latinLnBrk="0" hangingPunct="1">
              <a:lnSpc>
                <a:spcPct val="100000"/>
              </a:lnSpc>
              <a:spcBef>
                <a:spcPts val="0"/>
              </a:spcBef>
              <a:spcAft>
                <a:spcPts val="0"/>
              </a:spcAft>
              <a:buClrTx/>
              <a:buSzTx/>
              <a:buFontTx/>
              <a:buNone/>
              <a:tabLst/>
              <a:defRPr/>
            </a:pPr>
            <a:r>
              <a:rPr lang="hr-HR" dirty="0"/>
              <a:t>-However, for the </a:t>
            </a:r>
            <a:r>
              <a:rPr lang="en-US" dirty="0"/>
              <a:t>treatment of a </a:t>
            </a:r>
            <a:r>
              <a:rPr lang="en-US" dirty="0" err="1"/>
              <a:t>hyperinflammatory</a:t>
            </a:r>
            <a:r>
              <a:rPr lang="en-US" dirty="0"/>
              <a:t> state causing abrupt respiratory</a:t>
            </a:r>
            <a:r>
              <a:rPr lang="hr-HR" dirty="0"/>
              <a:t> </a:t>
            </a:r>
            <a:r>
              <a:rPr lang="en-US" dirty="0"/>
              <a:t>compromise, and in the absence of viable alternatives, their</a:t>
            </a:r>
            <a:r>
              <a:rPr lang="hr-HR" dirty="0"/>
              <a:t> </a:t>
            </a:r>
            <a:r>
              <a:rPr lang="en-US" dirty="0"/>
              <a:t>use may be considered on a case-by-case basis [33–35], even in</a:t>
            </a:r>
            <a:r>
              <a:rPr lang="hr-HR" dirty="0"/>
              <a:t> KTRs (iz DESCARDES 2020 NDT)</a:t>
            </a:r>
          </a:p>
          <a:p>
            <a:r>
              <a:rPr lang="hr-HR" dirty="0"/>
              <a:t>-Thus research efforts should focus not only on the most relevant immunomodulatory strategies, but also the ...</a:t>
            </a:r>
          </a:p>
          <a:p>
            <a:endParaRPr lang="hr-HR" dirty="0"/>
          </a:p>
          <a:p>
            <a:r>
              <a:rPr lang="hr-HR" dirty="0" smtClean="0"/>
              <a:t>REF </a:t>
            </a:r>
            <a:r>
              <a:rPr lang="hr-HR" dirty="0"/>
              <a:t>Descardes 33 do 35 </a:t>
            </a:r>
            <a:r>
              <a:rPr lang="hr-HR" sz="1200" b="0" i="0" u="none" strike="noStrike" kern="1200" baseline="0" dirty="0">
                <a:solidFill>
                  <a:schemeClr val="tx1"/>
                </a:solidFill>
                <a:latin typeface="+mn-lt"/>
                <a:ea typeface="+mn-ea"/>
                <a:cs typeface="+mn-cs"/>
              </a:rPr>
              <a:t>Mehta P, McAuley DF, BrownMet al. COVID-19: consider cytokine storm</a:t>
            </a:r>
          </a:p>
          <a:p>
            <a:r>
              <a:rPr lang="fr-FR" sz="1200" b="0" i="0" u="none" strike="noStrike" kern="1200" baseline="0" dirty="0">
                <a:solidFill>
                  <a:schemeClr val="tx1"/>
                </a:solidFill>
                <a:latin typeface="+mn-lt"/>
                <a:ea typeface="+mn-ea"/>
                <a:cs typeface="+mn-cs"/>
              </a:rPr>
              <a:t>syndromes and immunosuppression. Lancet 2020; 395: 1033–1034</a:t>
            </a:r>
          </a:p>
          <a:p>
            <a:r>
              <a:rPr lang="en-US" sz="1200" b="0" i="0" u="none" strike="noStrike" kern="1200" baseline="0" dirty="0">
                <a:solidFill>
                  <a:schemeClr val="tx1"/>
                </a:solidFill>
                <a:latin typeface="+mn-lt"/>
                <a:ea typeface="+mn-ea"/>
                <a:cs typeface="+mn-cs"/>
              </a:rPr>
              <a:t>34. Shang L, Zhao J, Hu Y et al. On the use of corticosteroids for 2019-nCoV</a:t>
            </a:r>
          </a:p>
          <a:p>
            <a:r>
              <a:rPr lang="it-IT" sz="1200" b="0" i="0" u="none" strike="noStrike" kern="1200" baseline="0" dirty="0">
                <a:solidFill>
                  <a:schemeClr val="tx1"/>
                </a:solidFill>
                <a:latin typeface="+mn-lt"/>
                <a:ea typeface="+mn-ea"/>
                <a:cs typeface="+mn-cs"/>
              </a:rPr>
              <a:t>pneumonia. Lancet 2020; 395: 683–684</a:t>
            </a:r>
          </a:p>
          <a:p>
            <a:r>
              <a:rPr lang="en-US" sz="1200" b="0" i="0" u="none" strike="noStrike" kern="1200" baseline="0" dirty="0">
                <a:solidFill>
                  <a:schemeClr val="tx1"/>
                </a:solidFill>
                <a:latin typeface="+mn-lt"/>
                <a:ea typeface="+mn-ea"/>
                <a:cs typeface="+mn-cs"/>
              </a:rPr>
              <a:t>35. Wu C, Chen X, Cai Y et al. Risk factors associated with acute respiratory</a:t>
            </a:r>
          </a:p>
          <a:p>
            <a:r>
              <a:rPr lang="en-US" sz="1200" b="0" i="0" u="none" strike="noStrike" kern="1200" baseline="0" dirty="0">
                <a:solidFill>
                  <a:schemeClr val="tx1"/>
                </a:solidFill>
                <a:latin typeface="+mn-lt"/>
                <a:ea typeface="+mn-ea"/>
                <a:cs typeface="+mn-cs"/>
              </a:rPr>
              <a:t>distress syndrome and death in patients with coronavirus disease 2019</a:t>
            </a:r>
          </a:p>
          <a:p>
            <a:r>
              <a:rPr lang="hr-HR" sz="1200" b="0" i="0" u="none" strike="noStrike" kern="1200" baseline="0" dirty="0">
                <a:solidFill>
                  <a:schemeClr val="tx1"/>
                </a:solidFill>
                <a:latin typeface="+mn-lt"/>
                <a:ea typeface="+mn-ea"/>
                <a:cs typeface="+mn-cs"/>
              </a:rPr>
              <a:t>pneumonia in Wuhan, China. JAMA Intern Med 2020; doi:</a:t>
            </a:r>
          </a:p>
          <a:p>
            <a:r>
              <a:rPr lang="hr-HR" sz="1200" b="0" i="0" u="none" strike="noStrike" kern="1200" baseline="0" dirty="0">
                <a:solidFill>
                  <a:schemeClr val="tx1"/>
                </a:solidFill>
                <a:latin typeface="+mn-lt"/>
                <a:ea typeface="+mn-ea"/>
                <a:cs typeface="+mn-cs"/>
              </a:rPr>
              <a:t>10.1001/jamainternmed.2020.0994</a:t>
            </a:r>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21</a:t>
            </a:fld>
            <a:endParaRPr lang="hr-HR"/>
          </a:p>
        </p:txBody>
      </p:sp>
    </p:spTree>
    <p:extLst>
      <p:ext uri="{BB962C8B-B14F-4D97-AF65-F5344CB8AC3E}">
        <p14:creationId xmlns="" xmlns:p14="http://schemas.microsoft.com/office/powerpoint/2010/main" val="386729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DESCARDES 2021 NDT </a:t>
            </a:r>
            <a:r>
              <a:rPr lang="hr-HR" dirty="0" smtClean="0"/>
              <a:t>rad-</a:t>
            </a:r>
            <a:r>
              <a:rPr lang="hr-HR" baseline="0" dirty="0" smtClean="0"/>
              <a:t> </a:t>
            </a:r>
            <a:r>
              <a:rPr lang="hr-HR" sz="1200" kern="1200" dirty="0" smtClean="0">
                <a:solidFill>
                  <a:schemeClr val="tx1"/>
                </a:solidFill>
                <a:latin typeface="+mn-lt"/>
                <a:ea typeface="+mn-ea"/>
                <a:cs typeface="+mn-cs"/>
              </a:rPr>
              <a:t>Maggiore et DESCARTES Working Group.NDT 2020 </a:t>
            </a:r>
            <a:endParaRPr lang="hr-HR" dirty="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latin typeface="+mn-lt"/>
                <a:ea typeface="+mn-ea"/>
                <a:cs typeface="+mn-cs"/>
              </a:rPr>
              <a:t>Maggiore et DESCARTES Working Group. How should I manage immunosuppression in a kidney transplant patient with COVID-19? An ERA-EDTA DESCARTES expert opinion. NDT (2020) 35: 899–904</a:t>
            </a:r>
          </a:p>
          <a:p>
            <a:pPr marL="0" marR="0" indent="0" algn="l" defTabSz="914400" rtl="0" eaLnBrk="1" fontAlgn="auto" latinLnBrk="0" hangingPunct="1">
              <a:lnSpc>
                <a:spcPct val="100000"/>
              </a:lnSpc>
              <a:spcBef>
                <a:spcPts val="0"/>
              </a:spcBef>
              <a:spcAft>
                <a:spcPts val="0"/>
              </a:spcAft>
              <a:buClrTx/>
              <a:buSzTx/>
              <a:buFontTx/>
              <a:buNone/>
              <a:tabLst/>
              <a:defRPr/>
            </a:pPr>
            <a:r>
              <a:rPr lang="hr-HR" dirty="0"/>
              <a:t>Ali za sve ovo ongoing trials i prevazilazi okvire ove teme </a:t>
            </a: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22</a:t>
            </a:fld>
            <a:endParaRPr lang="hr-HR"/>
          </a:p>
        </p:txBody>
      </p:sp>
    </p:spTree>
    <p:extLst>
      <p:ext uri="{BB962C8B-B14F-4D97-AF65-F5344CB8AC3E}">
        <p14:creationId xmlns="" xmlns:p14="http://schemas.microsoft.com/office/powerpoint/2010/main" val="1617451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a:p>
            <a:r>
              <a:rPr lang="hr-HR" dirty="0"/>
              <a:t>inhibitors of the mammaliantarget of rapamycin</a:t>
            </a:r>
          </a:p>
          <a:p>
            <a:r>
              <a:rPr lang="hr-HR" dirty="0"/>
              <a:t>... (mycophenolate withdrawal and calcineurin inhibitor reduction) </a:t>
            </a:r>
          </a:p>
        </p:txBody>
      </p:sp>
      <p:sp>
        <p:nvSpPr>
          <p:cNvPr id="4" name="Slide Number Placeholder 3"/>
          <p:cNvSpPr>
            <a:spLocks noGrp="1"/>
          </p:cNvSpPr>
          <p:nvPr>
            <p:ph type="sldNum" sz="quarter" idx="5"/>
          </p:nvPr>
        </p:nvSpPr>
        <p:spPr/>
        <p:txBody>
          <a:bodyPr/>
          <a:lstStyle/>
          <a:p>
            <a:fld id="{6D3BCB47-8D06-4ABC-99F5-699C06D9F4AF}" type="slidenum">
              <a:rPr lang="hr-HR" smtClean="0"/>
              <a:pPr/>
              <a:t>23</a:t>
            </a:fld>
            <a:endParaRPr lang="hr-HR"/>
          </a:p>
        </p:txBody>
      </p:sp>
    </p:spTree>
    <p:extLst>
      <p:ext uri="{BB962C8B-B14F-4D97-AF65-F5344CB8AC3E}">
        <p14:creationId xmlns="" xmlns:p14="http://schemas.microsoft.com/office/powerpoint/2010/main" val="320786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DESCARDES 2021 NDT </a:t>
            </a:r>
            <a:r>
              <a:rPr lang="hr-HR" dirty="0" smtClean="0"/>
              <a:t>rad   </a:t>
            </a:r>
            <a:r>
              <a:rPr lang="hr-HR" sz="1200" b="1" kern="1200" dirty="0" smtClean="0">
                <a:solidFill>
                  <a:schemeClr val="tx1"/>
                </a:solidFill>
                <a:latin typeface="+mn-lt"/>
                <a:ea typeface="+mn-ea"/>
                <a:cs typeface="+mn-cs"/>
              </a:rPr>
              <a:t>Maggiore et DESCARTES Working Group.NDT 2020</a:t>
            </a:r>
            <a:endParaRPr lang="hr-HR" b="1" dirty="0"/>
          </a:p>
          <a:p>
            <a:r>
              <a:rPr lang="hr-HR" dirty="0"/>
              <a:t>Legenda: </a:t>
            </a:r>
            <a:r>
              <a:rPr lang="en-US" sz="1200" b="0" i="0" u="none" strike="noStrike" kern="1200" baseline="0" dirty="0">
                <a:solidFill>
                  <a:schemeClr val="tx1"/>
                </a:solidFill>
                <a:latin typeface="+mn-lt"/>
                <a:ea typeface="+mn-ea"/>
                <a:cs typeface="+mn-cs"/>
              </a:rPr>
              <a:t>When available, risk stratification may additionally benefit from the results of lab parameters indicating severe inflammatory disease at risk of rapid progression, such as a high level of</a:t>
            </a:r>
          </a:p>
          <a:p>
            <a:r>
              <a:rPr lang="hr-HR" sz="1200" b="0" i="0" u="none" strike="noStrike" kern="1200" baseline="0" dirty="0">
                <a:solidFill>
                  <a:schemeClr val="tx1"/>
                </a:solidFill>
                <a:latin typeface="+mn-lt"/>
                <a:ea typeface="+mn-ea"/>
                <a:cs typeface="+mn-cs"/>
              </a:rPr>
              <a:t>C-reactive protein, IL-6, ferritin and D-dimer.</a:t>
            </a:r>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24</a:t>
            </a:fld>
            <a:endParaRPr lang="hr-HR"/>
          </a:p>
        </p:txBody>
      </p:sp>
    </p:spTree>
    <p:extLst>
      <p:ext uri="{BB962C8B-B14F-4D97-AF65-F5344CB8AC3E}">
        <p14:creationId xmlns="" xmlns:p14="http://schemas.microsoft.com/office/powerpoint/2010/main" val="1374315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p:txBody>
      </p:sp>
      <p:sp>
        <p:nvSpPr>
          <p:cNvPr id="4" name="Slide Number Placeholder 3"/>
          <p:cNvSpPr>
            <a:spLocks noGrp="1"/>
          </p:cNvSpPr>
          <p:nvPr>
            <p:ph type="sldNum" sz="quarter" idx="5"/>
          </p:nvPr>
        </p:nvSpPr>
        <p:spPr/>
        <p:txBody>
          <a:bodyPr/>
          <a:lstStyle/>
          <a:p>
            <a:fld id="{6D3BCB47-8D06-4ABC-99F5-699C06D9F4AF}" type="slidenum">
              <a:rPr lang="hr-HR" smtClean="0"/>
              <a:pPr/>
              <a:t>25</a:t>
            </a:fld>
            <a:endParaRPr lang="hr-HR"/>
          </a:p>
        </p:txBody>
      </p:sp>
    </p:spTree>
    <p:extLst>
      <p:ext uri="{BB962C8B-B14F-4D97-AF65-F5344CB8AC3E}">
        <p14:creationId xmlns="" xmlns:p14="http://schemas.microsoft.com/office/powerpoint/2010/main" val="1387476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a:p>
            <a:r>
              <a:rPr lang="hr-HR" dirty="0"/>
              <a:t>...implying that...</a:t>
            </a: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26</a:t>
            </a:fld>
            <a:endParaRPr lang="hr-HR"/>
          </a:p>
        </p:txBody>
      </p:sp>
    </p:spTree>
    <p:extLst>
      <p:ext uri="{BB962C8B-B14F-4D97-AF65-F5344CB8AC3E}">
        <p14:creationId xmlns="" xmlns:p14="http://schemas.microsoft.com/office/powerpoint/2010/main" val="218042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CKJ </a:t>
            </a:r>
            <a:r>
              <a:rPr lang="hr-HR" dirty="0" smtClean="0"/>
              <a:t>rad (</a:t>
            </a:r>
            <a:r>
              <a:rPr lang="hr-HR" sz="1200" kern="1200" dirty="0" smtClean="0">
                <a:solidFill>
                  <a:schemeClr val="tx1"/>
                </a:solidFill>
                <a:latin typeface="+mn-lt"/>
                <a:ea typeface="+mn-ea"/>
                <a:cs typeface="+mn-cs"/>
              </a:rPr>
              <a:t>Toapanta et al.,</a:t>
            </a:r>
            <a:r>
              <a:rPr lang="hr-HR" sz="1200" kern="1200" baseline="0" dirty="0" smtClean="0">
                <a:solidFill>
                  <a:schemeClr val="tx1"/>
                </a:solidFill>
                <a:latin typeface="+mn-lt"/>
                <a:ea typeface="+mn-ea"/>
                <a:cs typeface="+mn-cs"/>
              </a:rPr>
              <a:t> CKJ, </a:t>
            </a:r>
            <a:r>
              <a:rPr lang="hr-HR" sz="1200" kern="1200" dirty="0" smtClean="0">
                <a:solidFill>
                  <a:schemeClr val="tx1"/>
                </a:solidFill>
                <a:latin typeface="+mn-lt"/>
                <a:ea typeface="+mn-ea"/>
                <a:cs typeface="+mn-cs"/>
              </a:rPr>
              <a:t>2021) </a:t>
            </a:r>
            <a:endParaRPr lang="hr-HR" dirty="0"/>
          </a:p>
          <a:p>
            <a:r>
              <a:rPr lang="hr-HR" dirty="0"/>
              <a:t>-Renal transplant patients have been one of the populations most vulnerable to COVID-19 and many reports have been published.</a:t>
            </a:r>
          </a:p>
          <a:p>
            <a:pPr marL="0" marR="0" indent="0" algn="l" defTabSz="914400" rtl="0" eaLnBrk="1" fontAlgn="auto" latinLnBrk="0" hangingPunct="1">
              <a:lnSpc>
                <a:spcPct val="100000"/>
              </a:lnSpc>
              <a:spcBef>
                <a:spcPts val="0"/>
              </a:spcBef>
              <a:spcAft>
                <a:spcPts val="0"/>
              </a:spcAft>
              <a:buClrTx/>
              <a:buSzTx/>
              <a:buFontTx/>
              <a:buNone/>
              <a:tabLst/>
              <a:defRPr/>
            </a:pPr>
            <a:r>
              <a:rPr lang="hr-HR" dirty="0"/>
              <a:t>-...with a high comorbidity burden, but further studies are needed to support that organ transplant recipients receiving chronic immunosuppression are more prone to develop these complications than the general population. </a:t>
            </a:r>
          </a:p>
          <a:p>
            <a:endParaRPr lang="hr-HR" dirty="0"/>
          </a:p>
          <a:p>
            <a:endParaRPr lang="hr-HR" dirty="0"/>
          </a:p>
        </p:txBody>
      </p:sp>
      <p:sp>
        <p:nvSpPr>
          <p:cNvPr id="4" name="Slide Number Placeholder 3"/>
          <p:cNvSpPr>
            <a:spLocks noGrp="1"/>
          </p:cNvSpPr>
          <p:nvPr>
            <p:ph type="sldNum" sz="quarter" idx="10"/>
          </p:nvPr>
        </p:nvSpPr>
        <p:spPr/>
        <p:txBody>
          <a:bodyPr/>
          <a:lstStyle/>
          <a:p>
            <a:fld id="{6D3BCB47-8D06-4ABC-99F5-699C06D9F4AF}" type="slidenum">
              <a:rPr lang="hr-HR" smtClean="0"/>
              <a:pPr/>
              <a:t>3</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p:txBody>
      </p:sp>
      <p:sp>
        <p:nvSpPr>
          <p:cNvPr id="4" name="Slide Number Placeholder 3"/>
          <p:cNvSpPr>
            <a:spLocks noGrp="1"/>
          </p:cNvSpPr>
          <p:nvPr>
            <p:ph type="sldNum" sz="quarter" idx="5"/>
          </p:nvPr>
        </p:nvSpPr>
        <p:spPr/>
        <p:txBody>
          <a:bodyPr/>
          <a:lstStyle/>
          <a:p>
            <a:fld id="{6D3BCB47-8D06-4ABC-99F5-699C06D9F4AF}" type="slidenum">
              <a:rPr lang="hr-HR" smtClean="0"/>
              <a:pPr/>
              <a:t>27</a:t>
            </a:fld>
            <a:endParaRPr lang="hr-HR"/>
          </a:p>
        </p:txBody>
      </p:sp>
    </p:spTree>
    <p:extLst>
      <p:ext uri="{BB962C8B-B14F-4D97-AF65-F5344CB8AC3E}">
        <p14:creationId xmlns="" xmlns:p14="http://schemas.microsoft.com/office/powerpoint/2010/main" val="118673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BMC Nephrology 2021.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b="0" i="0" u="none" strike="noStrike" kern="1200" baseline="0" dirty="0" smtClean="0">
              <a:solidFill>
                <a:schemeClr val="tx1"/>
              </a:solidFill>
              <a:latin typeface="+mn-lt"/>
              <a:ea typeface="+mn-ea"/>
              <a:cs typeface="+mn-cs"/>
            </a:endParaRPr>
          </a:p>
          <a:p>
            <a:endParaRPr lang="hr-HR" sz="1200" b="0" i="0" u="none" strike="noStrike" kern="1200" baseline="0" dirty="0">
              <a:solidFill>
                <a:schemeClr val="tx1"/>
              </a:solidFill>
              <a:latin typeface="+mn-lt"/>
              <a:ea typeface="+mn-ea"/>
              <a:cs typeface="+mn-cs"/>
            </a:endParaRP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29</a:t>
            </a:fld>
            <a:endParaRPr lang="hr-HR"/>
          </a:p>
        </p:txBody>
      </p:sp>
    </p:spTree>
    <p:extLst>
      <p:ext uri="{BB962C8B-B14F-4D97-AF65-F5344CB8AC3E}">
        <p14:creationId xmlns="" xmlns:p14="http://schemas.microsoft.com/office/powerpoint/2010/main" val="3156187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a:p>
            <a:endParaRPr lang="hr-HR" sz="1200" b="0" i="0" u="none" strike="noStrike" kern="1200" baseline="0" dirty="0" smtClean="0">
              <a:solidFill>
                <a:schemeClr val="tx1"/>
              </a:solidFill>
              <a:latin typeface="+mn-lt"/>
              <a:ea typeface="+mn-ea"/>
              <a:cs typeface="+mn-cs"/>
            </a:endParaRPr>
          </a:p>
          <a:p>
            <a:r>
              <a:rPr lang="hr-HR" dirty="0" smtClean="0"/>
              <a:t> </a:t>
            </a:r>
            <a:endParaRPr lang="hr-HR" dirty="0"/>
          </a:p>
          <a:p>
            <a:endParaRPr lang="hr-HR" sz="1200" b="0" i="0" u="none" strike="noStrike" kern="1200" baseline="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30</a:t>
            </a:fld>
            <a:endParaRPr lang="hr-HR"/>
          </a:p>
        </p:txBody>
      </p:sp>
    </p:spTree>
    <p:extLst>
      <p:ext uri="{BB962C8B-B14F-4D97-AF65-F5344CB8AC3E}">
        <p14:creationId xmlns="" xmlns:p14="http://schemas.microsoft.com/office/powerpoint/2010/main" val="2607447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p:txBody>
      </p:sp>
      <p:sp>
        <p:nvSpPr>
          <p:cNvPr id="4" name="Slide Number Placeholder 3"/>
          <p:cNvSpPr>
            <a:spLocks noGrp="1"/>
          </p:cNvSpPr>
          <p:nvPr>
            <p:ph type="sldNum" sz="quarter" idx="5"/>
          </p:nvPr>
        </p:nvSpPr>
        <p:spPr/>
        <p:txBody>
          <a:bodyPr/>
          <a:lstStyle/>
          <a:p>
            <a:fld id="{6D3BCB47-8D06-4ABC-99F5-699C06D9F4AF}" type="slidenum">
              <a:rPr lang="hr-HR" smtClean="0"/>
              <a:pPr/>
              <a:t>31</a:t>
            </a:fld>
            <a:endParaRPr lang="hr-HR"/>
          </a:p>
        </p:txBody>
      </p:sp>
    </p:spTree>
    <p:extLst>
      <p:ext uri="{BB962C8B-B14F-4D97-AF65-F5344CB8AC3E}">
        <p14:creationId xmlns="" xmlns:p14="http://schemas.microsoft.com/office/powerpoint/2010/main" val="898722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32</a:t>
            </a:fld>
            <a:endParaRPr lang="hr-HR"/>
          </a:p>
        </p:txBody>
      </p:sp>
    </p:spTree>
    <p:extLst>
      <p:ext uri="{BB962C8B-B14F-4D97-AF65-F5344CB8AC3E}">
        <p14:creationId xmlns="" xmlns:p14="http://schemas.microsoft.com/office/powerpoint/2010/main" val="3769945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a:t>
            </a:r>
          </a:p>
          <a:p>
            <a:r>
              <a:rPr lang="hr-HR" dirty="0"/>
              <a:t>general recommendations from the different societies in areas in which the virus was widespread implied ...</a:t>
            </a: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33</a:t>
            </a:fld>
            <a:endParaRPr lang="hr-HR"/>
          </a:p>
        </p:txBody>
      </p:sp>
    </p:spTree>
    <p:extLst>
      <p:ext uri="{BB962C8B-B14F-4D97-AF65-F5344CB8AC3E}">
        <p14:creationId xmlns="" xmlns:p14="http://schemas.microsoft.com/office/powerpoint/2010/main" val="3134121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p:txBody>
      </p:sp>
      <p:sp>
        <p:nvSpPr>
          <p:cNvPr id="4" name="Slide Number Placeholder 3"/>
          <p:cNvSpPr>
            <a:spLocks noGrp="1"/>
          </p:cNvSpPr>
          <p:nvPr>
            <p:ph type="sldNum" sz="quarter" idx="5"/>
          </p:nvPr>
        </p:nvSpPr>
        <p:spPr/>
        <p:txBody>
          <a:bodyPr/>
          <a:lstStyle/>
          <a:p>
            <a:fld id="{6D3BCB47-8D06-4ABC-99F5-699C06D9F4AF}" type="slidenum">
              <a:rPr lang="hr-HR" smtClean="0"/>
              <a:pPr/>
              <a:t>36</a:t>
            </a:fld>
            <a:endParaRPr lang="hr-HR"/>
          </a:p>
        </p:txBody>
      </p:sp>
    </p:spTree>
    <p:extLst>
      <p:ext uri="{BB962C8B-B14F-4D97-AF65-F5344CB8AC3E}">
        <p14:creationId xmlns="" xmlns:p14="http://schemas.microsoft.com/office/powerpoint/2010/main" val="1864025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CKJ</a:t>
            </a:r>
            <a:r>
              <a:rPr lang="hr-HR" baseline="0" dirty="0"/>
              <a:t> </a:t>
            </a:r>
            <a:endParaRPr lang="hr-HR" dirty="0"/>
          </a:p>
        </p:txBody>
      </p:sp>
      <p:sp>
        <p:nvSpPr>
          <p:cNvPr id="4" name="Slide Number Placeholder 3"/>
          <p:cNvSpPr>
            <a:spLocks noGrp="1"/>
          </p:cNvSpPr>
          <p:nvPr>
            <p:ph type="sldNum" sz="quarter" idx="10"/>
          </p:nvPr>
        </p:nvSpPr>
        <p:spPr/>
        <p:txBody>
          <a:bodyPr/>
          <a:lstStyle/>
          <a:p>
            <a:fld id="{6D3BCB47-8D06-4ABC-99F5-699C06D9F4AF}" type="slidenum">
              <a:rPr lang="hr-HR" smtClean="0"/>
              <a:pPr/>
              <a:t>38</a:t>
            </a:fld>
            <a:endParaRPr lang="hr-HR"/>
          </a:p>
        </p:txBody>
      </p:sp>
    </p:spTree>
    <p:extLst>
      <p:ext uri="{BB962C8B-B14F-4D97-AF65-F5344CB8AC3E}">
        <p14:creationId xmlns="" xmlns:p14="http://schemas.microsoft.com/office/powerpoint/2010/main" val="1825629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a:t>
            </a:r>
          </a:p>
        </p:txBody>
      </p:sp>
      <p:sp>
        <p:nvSpPr>
          <p:cNvPr id="4" name="Slide Number Placeholder 3"/>
          <p:cNvSpPr>
            <a:spLocks noGrp="1"/>
          </p:cNvSpPr>
          <p:nvPr>
            <p:ph type="sldNum" sz="quarter" idx="5"/>
          </p:nvPr>
        </p:nvSpPr>
        <p:spPr/>
        <p:txBody>
          <a:bodyPr/>
          <a:lstStyle/>
          <a:p>
            <a:fld id="{6D3BCB47-8D06-4ABC-99F5-699C06D9F4AF}" type="slidenum">
              <a:rPr lang="hr-HR" smtClean="0"/>
              <a:pPr/>
              <a:t>39</a:t>
            </a:fld>
            <a:endParaRPr lang="hr-HR"/>
          </a:p>
        </p:txBody>
      </p:sp>
    </p:spTree>
    <p:extLst>
      <p:ext uri="{BB962C8B-B14F-4D97-AF65-F5344CB8AC3E}">
        <p14:creationId xmlns="" xmlns:p14="http://schemas.microsoft.com/office/powerpoint/2010/main" val="120728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hr-HR" dirty="0"/>
              <a:t>CKJ</a:t>
            </a:r>
            <a:r>
              <a:rPr lang="hr-HR" baseline="0" dirty="0"/>
              <a:t> </a:t>
            </a:r>
            <a:r>
              <a:rPr lang="hr-HR" sz="1200" kern="1200" dirty="0">
                <a:solidFill>
                  <a:schemeClr val="tx1"/>
                </a:solidFill>
                <a:latin typeface="+mn-lt"/>
                <a:ea typeface="+mn-ea"/>
                <a:cs typeface="+mn-cs"/>
              </a:rPr>
              <a:t>Since the outbreak, a lot of information has been available from nationwide registries and multicentre and local studies. </a:t>
            </a:r>
          </a:p>
          <a:p>
            <a:r>
              <a:rPr lang="hr-HR" dirty="0"/>
              <a:t>...</a:t>
            </a:r>
            <a:r>
              <a:rPr lang="hr-HR" sz="1200" kern="1200" dirty="0">
                <a:solidFill>
                  <a:schemeClr val="tx1"/>
                </a:solidFill>
                <a:latin typeface="+mn-lt"/>
                <a:ea typeface="+mn-ea"/>
                <a:cs typeface="+mn-cs"/>
              </a:rPr>
              <a:t> The Spanish registry with a longer period of observation 17.7/1000, while the French registry, with a shorter observation of 9.5/1000.</a:t>
            </a:r>
            <a:r>
              <a:rPr lang="hr-HR" sz="1200" kern="1200" baseline="0" dirty="0">
                <a:solidFill>
                  <a:schemeClr val="tx1"/>
                </a:solidFill>
                <a:latin typeface="+mn-lt"/>
                <a:ea typeface="+mn-ea"/>
                <a:cs typeface="+mn-cs"/>
              </a:rPr>
              <a:t> </a:t>
            </a:r>
            <a:r>
              <a:rPr lang="hr-HR" sz="1200" kern="1200" dirty="0">
                <a:solidFill>
                  <a:schemeClr val="tx1"/>
                </a:solidFill>
                <a:latin typeface="+mn-lt"/>
                <a:ea typeface="+mn-ea"/>
                <a:cs typeface="+mn-cs"/>
              </a:rPr>
              <a:t>The kidney registry of the </a:t>
            </a:r>
            <a:r>
              <a:rPr lang="hr-HR" sz="1200" b="1" kern="1200" dirty="0">
                <a:solidFill>
                  <a:schemeClr val="tx1"/>
                </a:solidFill>
                <a:latin typeface="+mn-lt"/>
                <a:ea typeface="+mn-ea"/>
                <a:cs typeface="+mn-cs"/>
              </a:rPr>
              <a:t>Dutch-speaking Belgian Society of Nephrology-</a:t>
            </a:r>
            <a:r>
              <a:rPr lang="hr-HR" sz="1200" b="1" kern="1200" baseline="0" dirty="0">
                <a:solidFill>
                  <a:schemeClr val="tx1"/>
                </a:solidFill>
                <a:latin typeface="+mn-lt"/>
                <a:ea typeface="+mn-ea"/>
                <a:cs typeface="+mn-cs"/>
              </a:rPr>
              <a:t> </a:t>
            </a:r>
            <a:r>
              <a:rPr lang="hr-HR" sz="1200" b="1" kern="1200" dirty="0">
                <a:solidFill>
                  <a:schemeClr val="tx1"/>
                </a:solidFill>
                <a:latin typeface="+mn-lt"/>
                <a:ea typeface="+mn-ea"/>
                <a:cs typeface="+mn-cs"/>
              </a:rPr>
              <a:t>similar incidence of 14.0/1000 transplants</a:t>
            </a:r>
            <a:r>
              <a:rPr lang="hr-HR" sz="1200" kern="1200" dirty="0">
                <a:solidFill>
                  <a:schemeClr val="tx1"/>
                </a:solidFill>
                <a:latin typeface="+mn-lt"/>
                <a:ea typeface="+mn-ea"/>
                <a:cs typeface="+mn-cs"/>
              </a:rPr>
              <a:t> [10]. </a:t>
            </a:r>
          </a:p>
          <a:p>
            <a:r>
              <a:rPr lang="hr-HR" dirty="0"/>
              <a:t>...but,</a:t>
            </a:r>
            <a:r>
              <a:rPr lang="hr-HR" baseline="0" dirty="0"/>
              <a:t> we repeat- </a:t>
            </a:r>
            <a:r>
              <a:rPr lang="hr-HR" sz="1200" kern="1200" dirty="0">
                <a:solidFill>
                  <a:schemeClr val="tx1"/>
                </a:solidFill>
                <a:latin typeface="+mn-lt"/>
                <a:ea typeface="+mn-ea"/>
                <a:cs typeface="+mn-cs"/>
              </a:rPr>
              <a:t>the lower threshold for testing may have contributed to its better identification while many oligosymptomatic individuals in the general population were not tested and do not appear in the official statistics [10].</a:t>
            </a:r>
          </a:p>
          <a:p>
            <a:endParaRPr lang="hr-H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3BCB47-8D06-4ABC-99F5-699C06D9F4AF}" type="slidenum">
              <a:rPr lang="hr-HR" smtClean="0"/>
              <a:pPr/>
              <a:t>5</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buNone/>
            </a:pPr>
            <a:r>
              <a:rPr lang="hr-HR" dirty="0"/>
              <a:t>CKJ</a:t>
            </a:r>
            <a:r>
              <a:rPr lang="hr-HR" baseline="0" dirty="0"/>
              <a:t> </a:t>
            </a:r>
            <a:r>
              <a:rPr lang="hr-HR" dirty="0" smtClean="0"/>
              <a:t>Toapanta et al., </a:t>
            </a:r>
            <a:r>
              <a:rPr lang="hr-HR" sz="1200" kern="1200" dirty="0" smtClean="0">
                <a:solidFill>
                  <a:schemeClr val="tx1"/>
                </a:solidFill>
                <a:latin typeface="+mn-lt"/>
                <a:ea typeface="+mn-ea"/>
                <a:cs typeface="+mn-cs"/>
              </a:rPr>
              <a:t>Kidney transplantation and COVID-19 renal and patient prognosis</a:t>
            </a:r>
            <a:r>
              <a:rPr lang="hr-HR" dirty="0" smtClean="0"/>
              <a:t>CKJ 2021</a:t>
            </a:r>
          </a:p>
          <a:p>
            <a:pPr>
              <a:buNone/>
            </a:pPr>
            <a:r>
              <a:rPr lang="hr-HR" dirty="0" smtClean="0"/>
              <a:t> </a:t>
            </a:r>
          </a:p>
          <a:p>
            <a:r>
              <a:rPr lang="hr-HR" sz="1200" kern="1200" dirty="0" smtClean="0">
                <a:solidFill>
                  <a:schemeClr val="tx1"/>
                </a:solidFill>
                <a:latin typeface="+mn-lt"/>
                <a:ea typeface="+mn-ea"/>
                <a:cs typeface="+mn-cs"/>
              </a:rPr>
              <a:t>LEGENDA </a:t>
            </a:r>
            <a:r>
              <a:rPr lang="hr-HR" sz="1200" kern="1200" dirty="0">
                <a:solidFill>
                  <a:schemeClr val="tx1"/>
                </a:solidFill>
                <a:latin typeface="+mn-lt"/>
                <a:ea typeface="+mn-ea"/>
                <a:cs typeface="+mn-cs"/>
              </a:rPr>
              <a:t>RT with COVID-19: number of renal transplant patients diagnosed with COVID-19; Incidence RT: incidence of COVID-19 in renal transplant patients per 1000 patients at risk provided by </a:t>
            </a:r>
            <a:r>
              <a:rPr lang="hr-HR" sz="1200" b="1" kern="1200" dirty="0">
                <a:solidFill>
                  <a:schemeClr val="tx1"/>
                </a:solidFill>
                <a:latin typeface="+mn-lt"/>
                <a:ea typeface="+mn-ea"/>
                <a:cs typeface="+mn-cs"/>
              </a:rPr>
              <a:t>national registries</a:t>
            </a:r>
            <a:r>
              <a:rPr lang="hr-HR" sz="1200" kern="1200" dirty="0">
                <a:solidFill>
                  <a:schemeClr val="tx1"/>
                </a:solidFill>
                <a:latin typeface="+mn-lt"/>
                <a:ea typeface="+mn-ea"/>
                <a:cs typeface="+mn-cs"/>
              </a:rPr>
              <a:t>; Incidence in GP: incidence of COVID-19 in the general population provided by the national registries. The relative risk of renal transplants versus general population was calculated by standard formulas. aThe ERA-EDTA registry only includes renal transplants from </a:t>
            </a:r>
            <a:r>
              <a:rPr lang="hr-HR" sz="1200" b="1" kern="1200" dirty="0">
                <a:solidFill>
                  <a:schemeClr val="tx1"/>
                </a:solidFill>
                <a:latin typeface="+mn-lt"/>
                <a:ea typeface="+mn-ea"/>
                <a:cs typeface="+mn-cs"/>
              </a:rPr>
              <a:t>Spain and France </a:t>
            </a:r>
            <a:r>
              <a:rPr lang="hr-HR" sz="1200" kern="1200" dirty="0">
                <a:solidFill>
                  <a:schemeClr val="tx1"/>
                </a:solidFill>
                <a:latin typeface="+mn-lt"/>
                <a:ea typeface="+mn-ea"/>
                <a:cs typeface="+mn-cs"/>
              </a:rPr>
              <a:t>in this report. bTANGO consortium: </a:t>
            </a:r>
            <a:r>
              <a:rPr lang="hr-HR" sz="1200" b="1" kern="1200" dirty="0">
                <a:solidFill>
                  <a:schemeClr val="tx1"/>
                </a:solidFill>
                <a:latin typeface="+mn-lt"/>
                <a:ea typeface="+mn-ea"/>
                <a:cs typeface="+mn-cs"/>
              </a:rPr>
              <a:t>12 centres from the USA </a:t>
            </a:r>
            <a:r>
              <a:rPr lang="hr-HR" sz="1200" kern="1200" dirty="0">
                <a:solidFill>
                  <a:schemeClr val="tx1"/>
                </a:solidFill>
                <a:latin typeface="+mn-lt"/>
                <a:ea typeface="+mn-ea"/>
                <a:cs typeface="+mn-cs"/>
              </a:rPr>
              <a:t>(nĽ6), </a:t>
            </a:r>
            <a:r>
              <a:rPr lang="hr-HR" sz="1200" b="1" kern="1200" dirty="0">
                <a:solidFill>
                  <a:schemeClr val="tx1"/>
                </a:solidFill>
                <a:latin typeface="+mn-lt"/>
                <a:ea typeface="+mn-ea"/>
                <a:cs typeface="+mn-cs"/>
              </a:rPr>
              <a:t>Italy</a:t>
            </a:r>
            <a:r>
              <a:rPr lang="hr-HR" sz="1200" kern="1200" dirty="0">
                <a:solidFill>
                  <a:schemeClr val="tx1"/>
                </a:solidFill>
                <a:latin typeface="+mn-lt"/>
                <a:ea typeface="+mn-ea"/>
                <a:cs typeface="+mn-cs"/>
              </a:rPr>
              <a:t> (nĽ4) and Spain (nĽ2). cRenal transplants managed in four hospitals from Catalonia and Albacete (Spain). dProspective study in renal transplant patients managed at Hospital Saint Louis and Hospital Bichat from Paris (France). eRenal transplant patients &gt;65 years of age managed by Hospital del Mar from Barcelona (Spain). fSymptomatic patients diagnosed by RT-PCR (nĽ132) and by serology (nĽ96). Hospitalization rate for the overall cohort was 48.5% (111 of 228 patients).</a:t>
            </a:r>
          </a:p>
          <a:p>
            <a:endParaRPr lang="hr-HR" dirty="0"/>
          </a:p>
        </p:txBody>
      </p:sp>
      <p:sp>
        <p:nvSpPr>
          <p:cNvPr id="4" name="Slide Number Placeholder 3"/>
          <p:cNvSpPr>
            <a:spLocks noGrp="1"/>
          </p:cNvSpPr>
          <p:nvPr>
            <p:ph type="sldNum" sz="quarter" idx="10"/>
          </p:nvPr>
        </p:nvSpPr>
        <p:spPr/>
        <p:txBody>
          <a:bodyPr/>
          <a:lstStyle/>
          <a:p>
            <a:fld id="{6D3BCB47-8D06-4ABC-99F5-699C06D9F4AF}" type="slidenum">
              <a:rPr lang="hr-HR" smtClean="0"/>
              <a:pPr/>
              <a:t>6</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 REF </a:t>
            </a:r>
            <a:r>
              <a:rPr lang="hr-HR" dirty="0" smtClean="0"/>
              <a:t>20</a:t>
            </a:r>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9</a:t>
            </a:fld>
            <a:endParaRPr lang="hr-HR"/>
          </a:p>
        </p:txBody>
      </p:sp>
    </p:spTree>
    <p:extLst>
      <p:ext uri="{BB962C8B-B14F-4D97-AF65-F5344CB8AC3E}">
        <p14:creationId xmlns="" xmlns:p14="http://schemas.microsoft.com/office/powerpoint/2010/main" val="129250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CKJ</a:t>
            </a:r>
          </a:p>
        </p:txBody>
      </p:sp>
      <p:sp>
        <p:nvSpPr>
          <p:cNvPr id="4" name="Slide Number Placeholder 3"/>
          <p:cNvSpPr>
            <a:spLocks noGrp="1"/>
          </p:cNvSpPr>
          <p:nvPr>
            <p:ph type="sldNum" sz="quarter" idx="5"/>
          </p:nvPr>
        </p:nvSpPr>
        <p:spPr/>
        <p:txBody>
          <a:bodyPr/>
          <a:lstStyle/>
          <a:p>
            <a:fld id="{6D3BCB47-8D06-4ABC-99F5-699C06D9F4AF}" type="slidenum">
              <a:rPr lang="hr-HR" smtClean="0"/>
              <a:pPr/>
              <a:t>11</a:t>
            </a:fld>
            <a:endParaRPr lang="hr-HR"/>
          </a:p>
        </p:txBody>
      </p:sp>
    </p:spTree>
    <p:extLst>
      <p:ext uri="{BB962C8B-B14F-4D97-AF65-F5344CB8AC3E}">
        <p14:creationId xmlns="" xmlns:p14="http://schemas.microsoft.com/office/powerpoint/2010/main" val="58419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IZ CKJ </a:t>
            </a:r>
            <a:r>
              <a:rPr lang="hr-HR" dirty="0" smtClean="0"/>
              <a:t>Toapanta et al., CKJ 2021</a:t>
            </a:r>
          </a:p>
          <a:p>
            <a:r>
              <a:rPr lang="hr-HR" sz="1200" dirty="0" smtClean="0">
                <a:latin typeface="AdvOTbf7bbdaa"/>
                <a:ea typeface="Calibri" panose="020F0502020204030204" pitchFamily="34" charset="0"/>
                <a:cs typeface="AdvOTbf7bbdaa"/>
              </a:rPr>
              <a:t>Incidence of AKI in studies including </a:t>
            </a:r>
            <a:r>
              <a:rPr lang="hr-HR" sz="1200" dirty="0" smtClean="0">
                <a:latin typeface="AdvP4C4E51"/>
                <a:ea typeface="Calibri" panose="020F0502020204030204" pitchFamily="34" charset="0"/>
                <a:cs typeface="AdvP4C4E51"/>
              </a:rPr>
              <a:t>&gt;</a:t>
            </a:r>
            <a:r>
              <a:rPr lang="hr-HR" sz="1200" dirty="0" smtClean="0">
                <a:latin typeface="AdvOTbf7bbdaa"/>
                <a:ea typeface="Calibri" panose="020F0502020204030204" pitchFamily="34" charset="0"/>
                <a:cs typeface="AdvOTbf7bbdaa"/>
              </a:rPr>
              <a:t>1000 patients from the general population and studies including </a:t>
            </a:r>
            <a:r>
              <a:rPr lang="hr-HR" sz="1200" dirty="0" smtClean="0">
                <a:latin typeface="AdvP4C4E51"/>
                <a:ea typeface="Calibri" panose="020F0502020204030204" pitchFamily="34" charset="0"/>
                <a:cs typeface="AdvP4C4E51"/>
              </a:rPr>
              <a:t>&gt;</a:t>
            </a:r>
            <a:r>
              <a:rPr lang="hr-HR" sz="1200" dirty="0" smtClean="0">
                <a:latin typeface="AdvOTbf7bbdaa"/>
                <a:ea typeface="Calibri" panose="020F0502020204030204" pitchFamily="34" charset="0"/>
                <a:cs typeface="AdvOTbf7bbdaa"/>
              </a:rPr>
              <a:t>50 kidney transplant patients. The incidence of AKI and the need for RRT was summarized as the weighted average</a:t>
            </a:r>
          </a:p>
          <a:p>
            <a:r>
              <a:rPr lang="hr-HR" sz="1200" kern="1200" dirty="0" smtClean="0">
                <a:solidFill>
                  <a:schemeClr val="tx1"/>
                </a:solidFill>
                <a:effectLst/>
                <a:latin typeface="+mn-lt"/>
                <a:ea typeface="+mn-ea"/>
                <a:cs typeface="+mn-cs"/>
              </a:rPr>
              <a:t>If </a:t>
            </a:r>
            <a:r>
              <a:rPr lang="hr-HR" sz="1200" kern="1200" dirty="0">
                <a:solidFill>
                  <a:schemeClr val="tx1"/>
                </a:solidFill>
                <a:effectLst/>
                <a:latin typeface="+mn-lt"/>
                <a:ea typeface="+mn-ea"/>
                <a:cs typeface="+mn-cs"/>
              </a:rPr>
              <a:t>we consider the incidence of AKI in the general population and in kidney transplant patients, </a:t>
            </a:r>
            <a:r>
              <a:rPr lang="hr-HR" sz="1200" b="1" kern="1200" dirty="0">
                <a:solidFill>
                  <a:schemeClr val="tx1"/>
                </a:solidFill>
                <a:effectLst/>
                <a:latin typeface="+mn-lt"/>
                <a:ea typeface="+mn-ea"/>
                <a:cs typeface="+mn-cs"/>
              </a:rPr>
              <a:t>available data do not clearly support a higher incidence of AKI in transplanted patients</a:t>
            </a:r>
            <a:r>
              <a:rPr lang="hr-HR" sz="1200" kern="1200" dirty="0">
                <a:solidFill>
                  <a:schemeClr val="tx1"/>
                </a:solidFill>
                <a:effectLst/>
                <a:latin typeface="+mn-lt"/>
                <a:ea typeface="+mn-ea"/>
                <a:cs typeface="+mn-cs"/>
              </a:rPr>
              <a:t>. However, this statement should be taken with caution since more information is needed, especially, in kidney transplant patients.</a:t>
            </a: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12</a:t>
            </a:fld>
            <a:endParaRPr lang="hr-HR"/>
          </a:p>
        </p:txBody>
      </p:sp>
    </p:spTree>
    <p:extLst>
      <p:ext uri="{BB962C8B-B14F-4D97-AF65-F5344CB8AC3E}">
        <p14:creationId xmlns="" xmlns:p14="http://schemas.microsoft.com/office/powerpoint/2010/main" val="223952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hr-HR" dirty="0"/>
              <a:t>CKJ </a:t>
            </a:r>
          </a:p>
          <a:p>
            <a:r>
              <a:rPr lang="hr-HR" dirty="0"/>
              <a:t>In kidney transplant patients there is scarce information on histological findings.</a:t>
            </a:r>
          </a:p>
          <a:p>
            <a:r>
              <a:rPr lang="hr-HR" dirty="0"/>
              <a:t>... that, in addition to classical factors leading to AKI, suggesting viral direct cytopathic... in renal damage</a:t>
            </a:r>
            <a:r>
              <a:rPr lang="hr-HR" baseline="0" dirty="0"/>
              <a:t> </a:t>
            </a:r>
          </a:p>
          <a:p>
            <a:r>
              <a:rPr lang="hr-HR" dirty="0"/>
              <a:t>Haematuria and proteinuria rapidly disappear; ...</a:t>
            </a:r>
          </a:p>
          <a:p>
            <a:r>
              <a:rPr lang="hr-HR" dirty="0"/>
              <a:t>... raising the question of whether ....</a:t>
            </a:r>
          </a:p>
          <a:p>
            <a:endParaRPr lang="hr-HR" dirty="0"/>
          </a:p>
          <a:p>
            <a:endParaRPr lang="hr-HR" sz="1200" b="0" i="0" u="none" strike="noStrike" kern="1200" baseline="0" dirty="0">
              <a:solidFill>
                <a:schemeClr val="tx1"/>
              </a:solidFill>
              <a:latin typeface="+mn-lt"/>
              <a:ea typeface="+mn-ea"/>
              <a:cs typeface="+mn-cs"/>
            </a:endParaRPr>
          </a:p>
          <a:p>
            <a:endParaRPr lang="hr-HR" sz="1200" b="0" i="0" u="none" strike="noStrike" kern="1200" baseline="0" dirty="0">
              <a:solidFill>
                <a:schemeClr val="tx1"/>
              </a:solidFill>
              <a:latin typeface="+mn-lt"/>
              <a:ea typeface="+mn-ea"/>
              <a:cs typeface="+mn-cs"/>
            </a:endParaRPr>
          </a:p>
          <a:p>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13</a:t>
            </a:fld>
            <a:endParaRPr lang="hr-HR"/>
          </a:p>
        </p:txBody>
      </p:sp>
    </p:spTree>
    <p:extLst>
      <p:ext uri="{BB962C8B-B14F-4D97-AF65-F5344CB8AC3E}">
        <p14:creationId xmlns="" xmlns:p14="http://schemas.microsoft.com/office/powerpoint/2010/main" val="135262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CKJ</a:t>
            </a:r>
            <a:endParaRPr lang="hr-HR" dirty="0"/>
          </a:p>
        </p:txBody>
      </p:sp>
      <p:sp>
        <p:nvSpPr>
          <p:cNvPr id="4" name="Slide Number Placeholder 3"/>
          <p:cNvSpPr>
            <a:spLocks noGrp="1"/>
          </p:cNvSpPr>
          <p:nvPr>
            <p:ph type="sldNum" sz="quarter" idx="5"/>
          </p:nvPr>
        </p:nvSpPr>
        <p:spPr/>
        <p:txBody>
          <a:bodyPr/>
          <a:lstStyle/>
          <a:p>
            <a:fld id="{6D3BCB47-8D06-4ABC-99F5-699C06D9F4AF}" type="slidenum">
              <a:rPr lang="hr-HR" smtClean="0"/>
              <a:pPr/>
              <a:t>14</a:t>
            </a:fld>
            <a:endParaRPr lang="hr-HR"/>
          </a:p>
        </p:txBody>
      </p:sp>
    </p:spTree>
    <p:extLst>
      <p:ext uri="{BB962C8B-B14F-4D97-AF65-F5344CB8AC3E}">
        <p14:creationId xmlns="" xmlns:p14="http://schemas.microsoft.com/office/powerpoint/2010/main" val="9848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5D82C367-4762-47AB-9A05-F6202AD928AE}" type="datetimeFigureOut">
              <a:rPr lang="hr-HR" smtClean="0"/>
              <a:pPr/>
              <a:t>23.9.2021.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D82C367-4762-47AB-9A05-F6202AD928AE}" type="datetimeFigureOut">
              <a:rPr lang="hr-HR" smtClean="0"/>
              <a:pPr/>
              <a:t>23.9.2021.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D82C367-4762-47AB-9A05-F6202AD928AE}" type="datetimeFigureOut">
              <a:rPr lang="hr-HR" smtClean="0"/>
              <a:pPr/>
              <a:t>23.9.2021.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D82C367-4762-47AB-9A05-F6202AD928AE}" type="datetimeFigureOut">
              <a:rPr lang="hr-HR" smtClean="0"/>
              <a:pPr/>
              <a:t>23.9.2021.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82C367-4762-47AB-9A05-F6202AD928AE}" type="datetimeFigureOut">
              <a:rPr lang="hr-HR" smtClean="0"/>
              <a:pPr/>
              <a:t>23.9.2021.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5D82C367-4762-47AB-9A05-F6202AD928AE}" type="datetimeFigureOut">
              <a:rPr lang="hr-HR" smtClean="0"/>
              <a:pPr/>
              <a:t>23.9.2021.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5D82C367-4762-47AB-9A05-F6202AD928AE}" type="datetimeFigureOut">
              <a:rPr lang="hr-HR" smtClean="0"/>
              <a:pPr/>
              <a:t>23.9.2021.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5D82C367-4762-47AB-9A05-F6202AD928AE}" type="datetimeFigureOut">
              <a:rPr lang="hr-HR" smtClean="0"/>
              <a:pPr/>
              <a:t>23.9.2021.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2C367-4762-47AB-9A05-F6202AD928AE}" type="datetimeFigureOut">
              <a:rPr lang="hr-HR" smtClean="0"/>
              <a:pPr/>
              <a:t>23.9.2021.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82C367-4762-47AB-9A05-F6202AD928AE}" type="datetimeFigureOut">
              <a:rPr lang="hr-HR" smtClean="0"/>
              <a:pPr/>
              <a:t>23.9.2021.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82C367-4762-47AB-9A05-F6202AD928AE}" type="datetimeFigureOut">
              <a:rPr lang="hr-HR" smtClean="0"/>
              <a:pPr/>
              <a:t>23.9.2021.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F91F024-13E5-4CF6-A98E-63A0F4268F22}"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2C367-4762-47AB-9A05-F6202AD928AE}" type="datetimeFigureOut">
              <a:rPr lang="hr-HR" smtClean="0"/>
              <a:pPr/>
              <a:t>23.9.2021.</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1F024-13E5-4CF6-A98E-63A0F4268F2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undt.ba/wp-content/uploads/2021/08/plakat-1.jpg"/>
          <p:cNvPicPr>
            <a:picLocks noChangeAspect="1" noChangeArrowheads="1"/>
          </p:cNvPicPr>
          <p:nvPr/>
        </p:nvPicPr>
        <p:blipFill>
          <a:blip r:embed="rId2" cstate="print"/>
          <a:srcRect/>
          <a:stretch>
            <a:fillRect/>
          </a:stretch>
        </p:blipFill>
        <p:spPr bwMode="auto">
          <a:xfrm>
            <a:off x="0" y="-531440"/>
            <a:ext cx="9427268" cy="10873208"/>
          </a:xfrm>
          <a:prstGeom prst="rect">
            <a:avLst/>
          </a:prstGeom>
          <a:noFill/>
        </p:spPr>
      </p:pic>
      <p:sp>
        <p:nvSpPr>
          <p:cNvPr id="2" name="Title 1"/>
          <p:cNvSpPr>
            <a:spLocks noGrp="1"/>
          </p:cNvSpPr>
          <p:nvPr>
            <p:ph type="ctrTitle"/>
          </p:nvPr>
        </p:nvSpPr>
        <p:spPr>
          <a:xfrm>
            <a:off x="685800" y="2924944"/>
            <a:ext cx="7772400" cy="1224136"/>
          </a:xfrm>
        </p:spPr>
        <p:txBody>
          <a:bodyPr>
            <a:normAutofit fontScale="90000"/>
          </a:bodyPr>
          <a:lstStyle/>
          <a:p>
            <a:r>
              <a:rPr lang="hr-HR" dirty="0" smtClean="0"/>
              <a:t/>
            </a:r>
            <a:br>
              <a:rPr lang="hr-HR" dirty="0" smtClean="0"/>
            </a:br>
            <a:r>
              <a:rPr lang="hr-HR" b="1" dirty="0" smtClean="0">
                <a:solidFill>
                  <a:schemeClr val="bg1">
                    <a:lumMod val="50000"/>
                  </a:schemeClr>
                </a:solidFill>
              </a:rPr>
              <a:t>COVID19 u pacijenata s transplantiranim bubregom </a:t>
            </a:r>
            <a:endParaRPr lang="hr-HR" b="1" dirty="0">
              <a:solidFill>
                <a:schemeClr val="bg1">
                  <a:lumMod val="50000"/>
                </a:schemeClr>
              </a:solidFill>
            </a:endParaRPr>
          </a:p>
        </p:txBody>
      </p:sp>
      <p:sp>
        <p:nvSpPr>
          <p:cNvPr id="3" name="Subtitle 2"/>
          <p:cNvSpPr>
            <a:spLocks noGrp="1"/>
          </p:cNvSpPr>
          <p:nvPr>
            <p:ph type="subTitle" idx="1"/>
          </p:nvPr>
        </p:nvSpPr>
        <p:spPr>
          <a:xfrm>
            <a:off x="1371600" y="4509120"/>
            <a:ext cx="6400800" cy="1129680"/>
          </a:xfrm>
        </p:spPr>
        <p:txBody>
          <a:bodyPr>
            <a:normAutofit/>
          </a:bodyPr>
          <a:lstStyle/>
          <a:p>
            <a:r>
              <a:rPr lang="hr-HR" sz="2400" b="1" dirty="0" smtClean="0">
                <a:solidFill>
                  <a:schemeClr val="bg1"/>
                </a:solidFill>
              </a:rPr>
              <a:t>Mirna Alečković-Halilović</a:t>
            </a:r>
          </a:p>
          <a:p>
            <a:r>
              <a:rPr lang="hr-HR" sz="2400" b="1" dirty="0" smtClean="0">
                <a:solidFill>
                  <a:schemeClr val="bg1"/>
                </a:solidFill>
              </a:rPr>
              <a:t>UKC Tuzla</a:t>
            </a:r>
            <a:endParaRPr lang="hr-HR"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uoroType® SARS-CoV-2 plus | Bruker"/>
          <p:cNvPicPr>
            <a:picLocks noChangeAspect="1" noChangeArrowheads="1"/>
          </p:cNvPicPr>
          <p:nvPr/>
        </p:nvPicPr>
        <p:blipFill>
          <a:blip r:embed="rId2" cstate="print">
            <a:lum bright="35000" contrast="-32000"/>
          </a:blip>
          <a:srcRect/>
          <a:stretch>
            <a:fillRect/>
          </a:stretch>
        </p:blipFill>
        <p:spPr bwMode="auto">
          <a:xfrm>
            <a:off x="0" y="0"/>
            <a:ext cx="10476656" cy="6858000"/>
          </a:xfrm>
          <a:prstGeom prst="rect">
            <a:avLst/>
          </a:prstGeom>
          <a:noFill/>
        </p:spPr>
      </p:pic>
      <p:sp>
        <p:nvSpPr>
          <p:cNvPr id="2" name="Title 1">
            <a:extLst>
              <a:ext uri="{FF2B5EF4-FFF2-40B4-BE49-F238E27FC236}">
                <a16:creationId xmlns="" xmlns:a16="http://schemas.microsoft.com/office/drawing/2014/main" id="{82EDD7D7-59CA-474A-875D-92FB58964ACD}"/>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A0BF4B9F-6E5D-4BEC-836B-A5388381AE27}"/>
              </a:ext>
            </a:extLst>
          </p:cNvPr>
          <p:cNvSpPr>
            <a:spLocks noGrp="1"/>
          </p:cNvSpPr>
          <p:nvPr>
            <p:ph idx="1"/>
          </p:nvPr>
        </p:nvSpPr>
        <p:spPr/>
        <p:txBody>
          <a:bodyPr/>
          <a:lstStyle/>
          <a:p>
            <a:pPr>
              <a:buNone/>
            </a:pPr>
            <a:endParaRPr lang="hr-HR" dirty="0"/>
          </a:p>
          <a:p>
            <a:pPr>
              <a:buNone/>
            </a:pPr>
            <a:endParaRPr lang="hr-HR" dirty="0"/>
          </a:p>
          <a:p>
            <a:pPr algn="ctr">
              <a:buNone/>
            </a:pPr>
            <a:r>
              <a:rPr lang="hr-HR" b="1" dirty="0" smtClean="0"/>
              <a:t>              MAJOR </a:t>
            </a:r>
            <a:r>
              <a:rPr lang="hr-HR" b="1" dirty="0"/>
              <a:t>COMPLICATIONS </a:t>
            </a:r>
          </a:p>
        </p:txBody>
      </p:sp>
    </p:spTree>
    <p:extLst>
      <p:ext uri="{BB962C8B-B14F-4D97-AF65-F5344CB8AC3E}">
        <p14:creationId xmlns="" xmlns:p14="http://schemas.microsoft.com/office/powerpoint/2010/main" val="67677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BC319-61AE-4F46-BA27-B41205A566E7}"/>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1719838A-10BE-4341-94F8-3B436FC63F6F}"/>
              </a:ext>
            </a:extLst>
          </p:cNvPr>
          <p:cNvSpPr>
            <a:spLocks noGrp="1"/>
          </p:cNvSpPr>
          <p:nvPr>
            <p:ph idx="1"/>
          </p:nvPr>
        </p:nvSpPr>
        <p:spPr/>
        <p:txBody>
          <a:bodyPr/>
          <a:lstStyle/>
          <a:p>
            <a:pPr>
              <a:buNone/>
            </a:pPr>
            <a:r>
              <a:rPr lang="hr-HR" dirty="0"/>
              <a:t>Very frequent major complications:</a:t>
            </a:r>
          </a:p>
          <a:p>
            <a:pPr>
              <a:buNone/>
            </a:pPr>
            <a:endParaRPr lang="hr-HR" dirty="0"/>
          </a:p>
          <a:p>
            <a:r>
              <a:rPr lang="hr-HR" dirty="0"/>
              <a:t>acute kidney injury (hypoperfusion, cytokine storm, and multiorgan failure ) and</a:t>
            </a:r>
          </a:p>
          <a:p>
            <a:r>
              <a:rPr lang="hr-HR" dirty="0"/>
              <a:t> acute respiratory distress syndrome</a:t>
            </a:r>
            <a:r>
              <a:rPr lang="hr-HR" dirty="0" smtClean="0"/>
              <a:t>...</a:t>
            </a:r>
          </a:p>
          <a:p>
            <a:endParaRPr lang="hr-HR" dirty="0" smtClean="0"/>
          </a:p>
          <a:p>
            <a:pPr algn="r">
              <a:buNone/>
            </a:pPr>
            <a:r>
              <a:rPr lang="hr-HR" sz="2400" dirty="0" smtClean="0"/>
              <a:t>Toapanta et al., CKJ 2021</a:t>
            </a:r>
            <a:endParaRPr lang="hr-HR" sz="2400" dirty="0"/>
          </a:p>
          <a:p>
            <a:pPr marL="0" indent="0">
              <a:buNone/>
            </a:pPr>
            <a:endParaRPr lang="hr-HR" sz="2400" dirty="0"/>
          </a:p>
        </p:txBody>
      </p:sp>
    </p:spTree>
    <p:extLst>
      <p:ext uri="{BB962C8B-B14F-4D97-AF65-F5344CB8AC3E}">
        <p14:creationId xmlns="" xmlns:p14="http://schemas.microsoft.com/office/powerpoint/2010/main" val="1940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9B508-EADB-4450-8376-AF692EB88497}"/>
              </a:ext>
            </a:extLst>
          </p:cNvPr>
          <p:cNvSpPr>
            <a:spLocks noGrp="1"/>
          </p:cNvSpPr>
          <p:nvPr>
            <p:ph type="title"/>
          </p:nvPr>
        </p:nvSpPr>
        <p:spPr>
          <a:xfrm>
            <a:off x="457200" y="0"/>
            <a:ext cx="8229600" cy="908720"/>
          </a:xfrm>
        </p:spPr>
        <p:txBody>
          <a:bodyPr>
            <a:normAutofit/>
          </a:bodyPr>
          <a:lstStyle/>
          <a:p>
            <a:r>
              <a:rPr lang="hr-HR" sz="3200" b="1" dirty="0"/>
              <a:t>AKI INCIDENCE</a:t>
            </a:r>
          </a:p>
        </p:txBody>
      </p:sp>
      <p:pic>
        <p:nvPicPr>
          <p:cNvPr id="4" name="Content Placeholder 3">
            <a:extLst>
              <a:ext uri="{FF2B5EF4-FFF2-40B4-BE49-F238E27FC236}">
                <a16:creationId xmlns="" xmlns:a16="http://schemas.microsoft.com/office/drawing/2014/main" id="{7696DBBB-7572-403C-AD87-01B1F92E6858}"/>
              </a:ext>
            </a:extLst>
          </p:cNvPr>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764704"/>
            <a:ext cx="7272808" cy="6093296"/>
          </a:xfrm>
          <a:prstGeom prst="rect">
            <a:avLst/>
          </a:prstGeom>
          <a:noFill/>
          <a:ln>
            <a:noFill/>
          </a:ln>
        </p:spPr>
      </p:pic>
    </p:spTree>
    <p:extLst>
      <p:ext uri="{BB962C8B-B14F-4D97-AF65-F5344CB8AC3E}">
        <p14:creationId xmlns="" xmlns:p14="http://schemas.microsoft.com/office/powerpoint/2010/main" val="103743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6F822A-F32B-4044-AFD7-D6B1A10D6CEA}"/>
              </a:ext>
            </a:extLst>
          </p:cNvPr>
          <p:cNvSpPr>
            <a:spLocks noGrp="1"/>
          </p:cNvSpPr>
          <p:nvPr>
            <p:ph type="title"/>
          </p:nvPr>
        </p:nvSpPr>
        <p:spPr>
          <a:xfrm>
            <a:off x="457200" y="119270"/>
            <a:ext cx="8229600" cy="357402"/>
          </a:xfrm>
        </p:spPr>
        <p:txBody>
          <a:bodyPr>
            <a:noAutofit/>
          </a:bodyPr>
          <a:lstStyle/>
          <a:p>
            <a:r>
              <a:rPr lang="hr-HR" sz="3200" b="1" dirty="0"/>
              <a:t>AKI HISTOLOGY</a:t>
            </a:r>
          </a:p>
        </p:txBody>
      </p:sp>
      <p:sp>
        <p:nvSpPr>
          <p:cNvPr id="3" name="Content Placeholder 2">
            <a:extLst>
              <a:ext uri="{FF2B5EF4-FFF2-40B4-BE49-F238E27FC236}">
                <a16:creationId xmlns="" xmlns:a16="http://schemas.microsoft.com/office/drawing/2014/main" id="{7EEA676E-26A6-4A9D-98E5-1E2B501E9B1D}"/>
              </a:ext>
            </a:extLst>
          </p:cNvPr>
          <p:cNvSpPr>
            <a:spLocks noGrp="1"/>
          </p:cNvSpPr>
          <p:nvPr>
            <p:ph idx="1"/>
          </p:nvPr>
        </p:nvSpPr>
        <p:spPr>
          <a:xfrm>
            <a:off x="0" y="620688"/>
            <a:ext cx="9144000" cy="6237312"/>
          </a:xfrm>
        </p:spPr>
        <p:txBody>
          <a:bodyPr>
            <a:normAutofit fontScale="85000" lnSpcReduction="20000"/>
          </a:bodyPr>
          <a:lstStyle/>
          <a:p>
            <a:r>
              <a:rPr lang="hr-HR" dirty="0"/>
              <a:t>ATN- the main </a:t>
            </a:r>
            <a:r>
              <a:rPr lang="hr-HR" dirty="0" smtClean="0"/>
              <a:t>finding </a:t>
            </a:r>
            <a:endParaRPr lang="hr-HR" sz="2400" dirty="0" smtClean="0"/>
          </a:p>
          <a:p>
            <a:pPr algn="r">
              <a:buNone/>
            </a:pPr>
            <a:r>
              <a:rPr lang="hr-HR" sz="2400" dirty="0" smtClean="0"/>
              <a:t>Su H et al, </a:t>
            </a:r>
            <a:r>
              <a:rPr lang="en-US" sz="2400" dirty="0" smtClean="0"/>
              <a:t>Kidney </a:t>
            </a:r>
            <a:r>
              <a:rPr lang="en-US" sz="2400" dirty="0" err="1" smtClean="0"/>
              <a:t>Int</a:t>
            </a:r>
            <a:r>
              <a:rPr lang="en-US" sz="2400" dirty="0" smtClean="0"/>
              <a:t> 2020</a:t>
            </a:r>
            <a:r>
              <a:rPr lang="hr-HR" sz="2400" dirty="0" smtClean="0"/>
              <a:t> </a:t>
            </a:r>
            <a:endParaRPr lang="hr-HR" sz="2400" dirty="0"/>
          </a:p>
          <a:p>
            <a:endParaRPr lang="hr-HR" dirty="0"/>
          </a:p>
          <a:p>
            <a:r>
              <a:rPr lang="hr-HR" dirty="0"/>
              <a:t>High proportion of proteinuria (44–66%) and microhaematuria (27–42%), suggesting direct cytopathic effect </a:t>
            </a:r>
            <a:r>
              <a:rPr lang="hr-HR" dirty="0" smtClean="0"/>
              <a:t>                                                     </a:t>
            </a:r>
            <a:r>
              <a:rPr lang="hr-HR" sz="2400" dirty="0" smtClean="0"/>
              <a:t>Xia P et al., </a:t>
            </a:r>
            <a:r>
              <a:rPr lang="en-US" sz="2400" dirty="0" smtClean="0"/>
              <a:t>J Am Soc</a:t>
            </a:r>
            <a:r>
              <a:rPr lang="hr-HR" sz="2400" dirty="0" smtClean="0"/>
              <a:t> Nephrol 2020</a:t>
            </a:r>
            <a:endParaRPr lang="hr-HR" sz="2400" dirty="0"/>
          </a:p>
          <a:p>
            <a:pPr marL="0" indent="0">
              <a:buNone/>
            </a:pPr>
            <a:r>
              <a:rPr lang="hr-HR" dirty="0"/>
              <a:t> </a:t>
            </a:r>
          </a:p>
          <a:p>
            <a:r>
              <a:rPr lang="hr-HR" dirty="0" smtClean="0"/>
              <a:t>In </a:t>
            </a:r>
            <a:r>
              <a:rPr lang="hr-HR" dirty="0"/>
              <a:t>severe proteinuria, collapsing </a:t>
            </a:r>
            <a:r>
              <a:rPr lang="hr-HR" dirty="0" smtClean="0"/>
              <a:t>glomerulopathy, </a:t>
            </a:r>
            <a:r>
              <a:rPr lang="hr-HR" dirty="0"/>
              <a:t>minimal change disease, thrombotic </a:t>
            </a:r>
            <a:r>
              <a:rPr lang="hr-HR" dirty="0" smtClean="0"/>
              <a:t>microangiopathy, pauci-immune </a:t>
            </a:r>
            <a:r>
              <a:rPr lang="hr-HR" dirty="0"/>
              <a:t>crescentic </a:t>
            </a:r>
            <a:r>
              <a:rPr lang="hr-HR" dirty="0" smtClean="0"/>
              <a:t>glomerulonephritis and </a:t>
            </a:r>
            <a:r>
              <a:rPr lang="hr-HR" dirty="0"/>
              <a:t>cortical necrosis </a:t>
            </a:r>
            <a:r>
              <a:rPr lang="hr-HR" dirty="0" smtClean="0"/>
              <a:t>                         </a:t>
            </a:r>
            <a:r>
              <a:rPr lang="hr-HR" sz="2400" dirty="0" smtClean="0"/>
              <a:t>Deshmukh S et al., </a:t>
            </a:r>
            <a:r>
              <a:rPr lang="fr-FR" sz="2400" dirty="0" err="1" smtClean="0"/>
              <a:t>Renal</a:t>
            </a:r>
            <a:r>
              <a:rPr lang="fr-FR" sz="2400" dirty="0" smtClean="0"/>
              <a:t> Fail 2020</a:t>
            </a:r>
            <a:r>
              <a:rPr lang="hr-HR" sz="2400" dirty="0" smtClean="0"/>
              <a:t> </a:t>
            </a:r>
          </a:p>
          <a:p>
            <a:pPr algn="r">
              <a:buNone/>
            </a:pPr>
            <a:r>
              <a:rPr lang="hr-HR" sz="2400" dirty="0" smtClean="0"/>
              <a:t>Gupta RK et al, </a:t>
            </a:r>
            <a:r>
              <a:rPr lang="en-US" sz="2400" dirty="0" smtClean="0"/>
              <a:t>BMC </a:t>
            </a:r>
            <a:r>
              <a:rPr lang="en-US" sz="2400" dirty="0" err="1" smtClean="0"/>
              <a:t>Nephrol</a:t>
            </a:r>
            <a:r>
              <a:rPr lang="en-US" sz="2400" dirty="0" smtClean="0"/>
              <a:t> 2020</a:t>
            </a:r>
            <a:r>
              <a:rPr lang="hr-HR" sz="2400" dirty="0" smtClean="0"/>
              <a:t> </a:t>
            </a:r>
            <a:endParaRPr lang="hr-HR" sz="2400" dirty="0"/>
          </a:p>
          <a:p>
            <a:pPr>
              <a:buNone/>
            </a:pPr>
            <a:endParaRPr lang="hr-HR" dirty="0"/>
          </a:p>
          <a:p>
            <a:r>
              <a:rPr lang="hr-HR" dirty="0"/>
              <a:t>V</a:t>
            </a:r>
            <a:r>
              <a:rPr lang="hr-HR" dirty="0" smtClean="0"/>
              <a:t>ery </a:t>
            </a:r>
            <a:r>
              <a:rPr lang="hr-HR" dirty="0"/>
              <a:t>few cases of T cell– or ABMR. May COVID-19 enhance the alloimmune </a:t>
            </a:r>
            <a:r>
              <a:rPr lang="hr-HR" dirty="0" smtClean="0"/>
              <a:t>response? </a:t>
            </a:r>
          </a:p>
          <a:p>
            <a:pPr algn="r">
              <a:buNone/>
            </a:pPr>
            <a:r>
              <a:rPr lang="hr-HR" sz="2400" dirty="0" smtClean="0"/>
              <a:t>Akilesh S et al., Am J Kidney Dis 2020</a:t>
            </a:r>
          </a:p>
          <a:p>
            <a:pPr algn="r">
              <a:buNone/>
            </a:pPr>
            <a:r>
              <a:rPr lang="hr-HR" sz="2400" dirty="0" smtClean="0"/>
              <a:t>Chen N et al., </a:t>
            </a:r>
            <a:r>
              <a:rPr lang="en-US" sz="2400" dirty="0" smtClean="0"/>
              <a:t>Lancet 2020</a:t>
            </a:r>
            <a:endParaRPr lang="hr-HR" sz="2400" dirty="0"/>
          </a:p>
          <a:p>
            <a:endParaRPr lang="hr-HR" dirty="0"/>
          </a:p>
        </p:txBody>
      </p:sp>
    </p:spTree>
    <p:extLst>
      <p:ext uri="{BB962C8B-B14F-4D97-AF65-F5344CB8AC3E}">
        <p14:creationId xmlns="" xmlns:p14="http://schemas.microsoft.com/office/powerpoint/2010/main" val="4032762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6FB1BD-EB5B-471B-83DD-4A4CADE91F0D}"/>
              </a:ext>
            </a:extLst>
          </p:cNvPr>
          <p:cNvSpPr>
            <a:spLocks noGrp="1"/>
          </p:cNvSpPr>
          <p:nvPr>
            <p:ph type="title"/>
          </p:nvPr>
        </p:nvSpPr>
        <p:spPr>
          <a:xfrm>
            <a:off x="0" y="116632"/>
            <a:ext cx="9144000" cy="936104"/>
          </a:xfrm>
        </p:spPr>
        <p:txBody>
          <a:bodyPr>
            <a:noAutofit/>
          </a:bodyPr>
          <a:lstStyle/>
          <a:p>
            <a:r>
              <a:rPr lang="hr-HR" sz="2800" b="1" dirty="0"/>
              <a:t>ACUTE RESPIRATORY DISTRESS SYNDROME</a:t>
            </a:r>
            <a:br>
              <a:rPr lang="hr-HR" sz="2800" b="1" dirty="0"/>
            </a:br>
            <a:r>
              <a:rPr lang="hr-HR" sz="2800" b="1" dirty="0"/>
              <a:t>(ARDS) </a:t>
            </a:r>
          </a:p>
        </p:txBody>
      </p:sp>
      <p:sp>
        <p:nvSpPr>
          <p:cNvPr id="3" name="Content Placeholder 2">
            <a:extLst>
              <a:ext uri="{FF2B5EF4-FFF2-40B4-BE49-F238E27FC236}">
                <a16:creationId xmlns="" xmlns:a16="http://schemas.microsoft.com/office/drawing/2014/main" id="{27EEB59B-4E41-42F5-A968-0486952272ED}"/>
              </a:ext>
            </a:extLst>
          </p:cNvPr>
          <p:cNvSpPr>
            <a:spLocks noGrp="1"/>
          </p:cNvSpPr>
          <p:nvPr>
            <p:ph idx="1"/>
          </p:nvPr>
        </p:nvSpPr>
        <p:spPr>
          <a:xfrm>
            <a:off x="35496" y="1273027"/>
            <a:ext cx="9073008" cy="5180310"/>
          </a:xfrm>
        </p:spPr>
        <p:txBody>
          <a:bodyPr>
            <a:normAutofit/>
          </a:bodyPr>
          <a:lstStyle/>
          <a:p>
            <a:r>
              <a:rPr lang="hr-HR" dirty="0"/>
              <a:t>Acute systemic inflammatory response caused by direct or indirect insults to the lung. </a:t>
            </a:r>
          </a:p>
          <a:p>
            <a:pPr>
              <a:buNone/>
            </a:pPr>
            <a:endParaRPr lang="hr-HR" dirty="0"/>
          </a:p>
          <a:p>
            <a:r>
              <a:rPr lang="hr-HR" dirty="0"/>
              <a:t>Incidence in the general population 12–31%, severe in 56–79% </a:t>
            </a:r>
            <a:endParaRPr lang="hr-HR" dirty="0" smtClean="0"/>
          </a:p>
          <a:p>
            <a:pPr algn="r">
              <a:buNone/>
            </a:pPr>
            <a:r>
              <a:rPr lang="hr-HR" sz="2000" dirty="0" smtClean="0"/>
              <a:t>Chen N et al., </a:t>
            </a:r>
            <a:r>
              <a:rPr lang="en-US" sz="2000" dirty="0" smtClean="0"/>
              <a:t>Lancet 2020</a:t>
            </a:r>
            <a:r>
              <a:rPr lang="hr-HR" sz="2000" dirty="0" smtClean="0"/>
              <a:t>; </a:t>
            </a:r>
            <a:r>
              <a:rPr lang="en-US" sz="2000" dirty="0" smtClean="0"/>
              <a:t>Wang D</a:t>
            </a:r>
            <a:r>
              <a:rPr lang="hr-HR" sz="2000" dirty="0" smtClean="0"/>
              <a:t> et al.</a:t>
            </a:r>
            <a:r>
              <a:rPr lang="en-US" sz="2000" dirty="0" smtClean="0"/>
              <a:t>, </a:t>
            </a:r>
            <a:r>
              <a:rPr lang="it-IT" sz="2000" dirty="0" smtClean="0"/>
              <a:t>JAMA 2020</a:t>
            </a:r>
            <a:r>
              <a:rPr lang="hr-HR" sz="2000" dirty="0" smtClean="0"/>
              <a:t>]</a:t>
            </a:r>
            <a:endParaRPr lang="hr-HR" sz="2000" dirty="0"/>
          </a:p>
          <a:p>
            <a:pPr>
              <a:buNone/>
            </a:pPr>
            <a:endParaRPr lang="hr-HR" dirty="0"/>
          </a:p>
          <a:p>
            <a:r>
              <a:rPr lang="hr-HR" dirty="0"/>
              <a:t>Age and the presence of comorbidities the main risk factors </a:t>
            </a:r>
            <a:endParaRPr lang="hr-HR" sz="2000" dirty="0" smtClean="0"/>
          </a:p>
          <a:p>
            <a:pPr algn="r">
              <a:buNone/>
            </a:pPr>
            <a:r>
              <a:rPr lang="en-US" sz="2000" dirty="0" smtClean="0"/>
              <a:t>Wu C</a:t>
            </a:r>
            <a:r>
              <a:rPr lang="hr-HR" sz="2000" dirty="0" smtClean="0"/>
              <a:t> et al.</a:t>
            </a:r>
            <a:r>
              <a:rPr lang="en-US" sz="2000" dirty="0" smtClean="0"/>
              <a:t>, </a:t>
            </a:r>
            <a:r>
              <a:rPr lang="sv-SE" sz="2000" dirty="0" smtClean="0"/>
              <a:t>JAMA Intern Med 2020</a:t>
            </a:r>
            <a:endParaRPr lang="hr-HR" sz="2000" dirty="0"/>
          </a:p>
          <a:p>
            <a:endParaRPr lang="hr-HR" dirty="0"/>
          </a:p>
        </p:txBody>
      </p:sp>
    </p:spTree>
    <p:extLst>
      <p:ext uri="{BB962C8B-B14F-4D97-AF65-F5344CB8AC3E}">
        <p14:creationId xmlns="" xmlns:p14="http://schemas.microsoft.com/office/powerpoint/2010/main" val="106042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C2B589-9145-4BFC-8201-42FA935E9578}"/>
              </a:ext>
            </a:extLst>
          </p:cNvPr>
          <p:cNvSpPr>
            <a:spLocks noGrp="1"/>
          </p:cNvSpPr>
          <p:nvPr>
            <p:ph type="title"/>
          </p:nvPr>
        </p:nvSpPr>
        <p:spPr>
          <a:xfrm>
            <a:off x="0" y="274638"/>
            <a:ext cx="9144000" cy="1143000"/>
          </a:xfrm>
        </p:spPr>
        <p:txBody>
          <a:bodyPr>
            <a:normAutofit/>
          </a:bodyPr>
          <a:lstStyle/>
          <a:p>
            <a:endParaRPr lang="hr-HR" dirty="0"/>
          </a:p>
        </p:txBody>
      </p:sp>
      <p:pic>
        <p:nvPicPr>
          <p:cNvPr id="4" name="Content Placeholder 3">
            <a:extLst>
              <a:ext uri="{FF2B5EF4-FFF2-40B4-BE49-F238E27FC236}">
                <a16:creationId xmlns="" xmlns:a16="http://schemas.microsoft.com/office/drawing/2014/main" id="{8033D45D-B019-4DC7-B199-6F65AE035A42}"/>
              </a:ext>
            </a:extLst>
          </p:cNvPr>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89248"/>
            <a:ext cx="7344816" cy="6768752"/>
          </a:xfrm>
          <a:prstGeom prst="rect">
            <a:avLst/>
          </a:prstGeom>
          <a:noFill/>
          <a:ln>
            <a:noFill/>
          </a:ln>
        </p:spPr>
      </p:pic>
    </p:spTree>
    <p:extLst>
      <p:ext uri="{BB962C8B-B14F-4D97-AF65-F5344CB8AC3E}">
        <p14:creationId xmlns="" xmlns:p14="http://schemas.microsoft.com/office/powerpoint/2010/main" val="639438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astava Bosne i Hercegovine – Wikipedija"/>
          <p:cNvPicPr>
            <a:picLocks noChangeAspect="1" noChangeArrowheads="1"/>
          </p:cNvPicPr>
          <p:nvPr/>
        </p:nvPicPr>
        <p:blipFill>
          <a:blip r:embed="rId2" cstate="print">
            <a:lum bright="36000" contrast="-53000"/>
          </a:blip>
          <a:srcRect/>
          <a:stretch>
            <a:fillRect/>
          </a:stretch>
        </p:blipFill>
        <p:spPr bwMode="auto">
          <a:xfrm>
            <a:off x="-288032" y="-132606"/>
            <a:ext cx="9828584" cy="6990606"/>
          </a:xfrm>
          <a:prstGeom prst="rect">
            <a:avLst/>
          </a:prstGeom>
          <a:noFill/>
        </p:spPr>
      </p:pic>
      <p:sp>
        <p:nvSpPr>
          <p:cNvPr id="2" name="Title 1"/>
          <p:cNvSpPr>
            <a:spLocks noGrp="1"/>
          </p:cNvSpPr>
          <p:nvPr>
            <p:ph type="title"/>
          </p:nvPr>
        </p:nvSpPr>
        <p:spPr>
          <a:xfrm>
            <a:off x="457200" y="274638"/>
            <a:ext cx="8229600" cy="922114"/>
          </a:xfrm>
        </p:spPr>
        <p:txBody>
          <a:bodyPr/>
          <a:lstStyle/>
          <a:p>
            <a:r>
              <a:rPr lang="hr-HR" dirty="0" smtClean="0"/>
              <a:t>Federacija BiH </a:t>
            </a:r>
            <a:endParaRPr lang="hr-HR" dirty="0"/>
          </a:p>
        </p:txBody>
      </p:sp>
      <p:sp>
        <p:nvSpPr>
          <p:cNvPr id="3" name="Content Placeholder 2"/>
          <p:cNvSpPr>
            <a:spLocks noGrp="1"/>
          </p:cNvSpPr>
          <p:nvPr>
            <p:ph idx="1"/>
          </p:nvPr>
        </p:nvSpPr>
        <p:spPr>
          <a:xfrm>
            <a:off x="457200" y="1556792"/>
            <a:ext cx="8229600" cy="4824536"/>
          </a:xfrm>
        </p:spPr>
        <p:txBody>
          <a:bodyPr/>
          <a:lstStyle/>
          <a:p>
            <a:r>
              <a:rPr lang="hr-HR" dirty="0" smtClean="0"/>
              <a:t>Približno jednak procenat Tx pacijenata sa lakšom kliničkom slikom (19%) i </a:t>
            </a:r>
          </a:p>
          <a:p>
            <a:r>
              <a:rPr lang="hr-HR" dirty="0" smtClean="0"/>
              <a:t>onih koji su hospitalizirani (18%)</a:t>
            </a:r>
          </a:p>
          <a:p>
            <a:r>
              <a:rPr lang="hr-HR" dirty="0" smtClean="0"/>
              <a:t>6% je primljeno u ICU</a:t>
            </a:r>
          </a:p>
          <a:p>
            <a:pPr>
              <a:buNone/>
            </a:pPr>
            <a:endParaRPr lang="hr-HR" dirty="0" smtClean="0"/>
          </a:p>
          <a:p>
            <a:r>
              <a:rPr lang="hr-HR" dirty="0" smtClean="0"/>
              <a:t>Isti procenat pacijenata sa umjerenom teškom i teškom kliničkom slikom (10%)</a:t>
            </a:r>
            <a:endParaRPr lang="hr-H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uoroType® SARS-CoV-2 plus | Bruker"/>
          <p:cNvPicPr>
            <a:picLocks noChangeAspect="1" noChangeArrowheads="1"/>
          </p:cNvPicPr>
          <p:nvPr/>
        </p:nvPicPr>
        <p:blipFill>
          <a:blip r:embed="rId2" cstate="print">
            <a:lum bright="35000" contrast="-32000"/>
          </a:blip>
          <a:srcRect/>
          <a:stretch>
            <a:fillRect/>
          </a:stretch>
        </p:blipFill>
        <p:spPr bwMode="auto">
          <a:xfrm>
            <a:off x="0" y="0"/>
            <a:ext cx="10476656" cy="6858000"/>
          </a:xfrm>
          <a:prstGeom prst="rect">
            <a:avLst/>
          </a:prstGeom>
          <a:noFill/>
        </p:spPr>
      </p:pic>
      <p:sp>
        <p:nvSpPr>
          <p:cNvPr id="2" name="Title 1">
            <a:extLst>
              <a:ext uri="{FF2B5EF4-FFF2-40B4-BE49-F238E27FC236}">
                <a16:creationId xmlns="" xmlns:a16="http://schemas.microsoft.com/office/drawing/2014/main" id="{7C575A24-BE42-4E42-B471-8685EBECB50A}"/>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B50CC48C-828D-4C5B-AF14-7DB6B7033AA4}"/>
              </a:ext>
            </a:extLst>
          </p:cNvPr>
          <p:cNvSpPr>
            <a:spLocks noGrp="1"/>
          </p:cNvSpPr>
          <p:nvPr>
            <p:ph idx="1"/>
          </p:nvPr>
        </p:nvSpPr>
        <p:spPr/>
        <p:txBody>
          <a:bodyPr/>
          <a:lstStyle/>
          <a:p>
            <a:pPr>
              <a:buNone/>
            </a:pPr>
            <a:endParaRPr lang="hr-HR" dirty="0"/>
          </a:p>
          <a:p>
            <a:pPr>
              <a:buNone/>
            </a:pPr>
            <a:endParaRPr lang="hr-HR" dirty="0"/>
          </a:p>
          <a:p>
            <a:pPr algn="ctr">
              <a:buNone/>
            </a:pPr>
            <a:r>
              <a:rPr lang="hr-HR" b="1" dirty="0" smtClean="0"/>
              <a:t>               </a:t>
            </a:r>
            <a:r>
              <a:rPr lang="hr-HR" sz="4000" b="1" dirty="0" smtClean="0"/>
              <a:t>MANAGEMENT</a:t>
            </a:r>
            <a:r>
              <a:rPr lang="hr-HR" sz="4000" dirty="0" smtClean="0"/>
              <a:t> </a:t>
            </a:r>
            <a:endParaRPr lang="hr-HR" sz="4000" dirty="0"/>
          </a:p>
        </p:txBody>
      </p:sp>
    </p:spTree>
    <p:extLst>
      <p:ext uri="{BB962C8B-B14F-4D97-AF65-F5344CB8AC3E}">
        <p14:creationId xmlns="" xmlns:p14="http://schemas.microsoft.com/office/powerpoint/2010/main" val="241870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0" y="868363"/>
            <a:ext cx="9144000" cy="5989638"/>
          </a:xfrm>
        </p:spPr>
        <p:txBody>
          <a:bodyPr/>
          <a:lstStyle/>
          <a:p>
            <a:endParaRPr lang="hr-HR" dirty="0"/>
          </a:p>
          <a:p>
            <a:pPr>
              <a:buNone/>
            </a:pPr>
            <a:r>
              <a:rPr lang="hr-HR" dirty="0" smtClean="0"/>
              <a:t>	</a:t>
            </a:r>
          </a:p>
          <a:p>
            <a:pPr>
              <a:buNone/>
            </a:pPr>
            <a:endParaRPr lang="hr-HR" dirty="0" smtClean="0"/>
          </a:p>
          <a:p>
            <a:pPr>
              <a:buNone/>
            </a:pPr>
            <a:r>
              <a:rPr lang="hr-HR" dirty="0" smtClean="0"/>
              <a:t>	Management </a:t>
            </a:r>
            <a:r>
              <a:rPr lang="hr-HR" dirty="0"/>
              <a:t>of transplant recipients has been challenging for clinicians and suggested and used </a:t>
            </a:r>
            <a:r>
              <a:rPr lang="hr-HR" dirty="0" smtClean="0"/>
              <a:t>strategies are </a:t>
            </a:r>
            <a:r>
              <a:rPr lang="hr-HR" dirty="0"/>
              <a:t>not based on high-quality evidence.</a:t>
            </a:r>
          </a:p>
          <a:p>
            <a:pPr marL="0" indent="0">
              <a:buNone/>
            </a:pPr>
            <a:endParaRPr lang="hr-HR" dirty="0"/>
          </a:p>
        </p:txBody>
      </p:sp>
    </p:spTree>
    <p:extLst>
      <p:ext uri="{BB962C8B-B14F-4D97-AF65-F5344CB8AC3E}">
        <p14:creationId xmlns="" xmlns:p14="http://schemas.microsoft.com/office/powerpoint/2010/main" val="3353147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AC40DF-83BB-426F-BEBD-579FF351B8FD}"/>
              </a:ext>
            </a:extLst>
          </p:cNvPr>
          <p:cNvSpPr>
            <a:spLocks noGrp="1"/>
          </p:cNvSpPr>
          <p:nvPr>
            <p:ph type="title"/>
          </p:nvPr>
        </p:nvSpPr>
        <p:spPr>
          <a:xfrm>
            <a:off x="457200" y="0"/>
            <a:ext cx="8229600" cy="836712"/>
          </a:xfrm>
        </p:spPr>
        <p:txBody>
          <a:bodyPr>
            <a:normAutofit/>
          </a:bodyPr>
          <a:lstStyle/>
          <a:p>
            <a:r>
              <a:rPr lang="hr-HR" sz="4000" dirty="0"/>
              <a:t>Remdesivir</a:t>
            </a:r>
          </a:p>
        </p:txBody>
      </p:sp>
      <p:sp>
        <p:nvSpPr>
          <p:cNvPr id="3" name="Content Placeholder 2">
            <a:extLst>
              <a:ext uri="{FF2B5EF4-FFF2-40B4-BE49-F238E27FC236}">
                <a16:creationId xmlns="" xmlns:a16="http://schemas.microsoft.com/office/drawing/2014/main" id="{A50CA3C1-2D5C-4665-9CF7-FC28C7F584C6}"/>
              </a:ext>
            </a:extLst>
          </p:cNvPr>
          <p:cNvSpPr>
            <a:spLocks noGrp="1"/>
          </p:cNvSpPr>
          <p:nvPr>
            <p:ph idx="1"/>
          </p:nvPr>
        </p:nvSpPr>
        <p:spPr>
          <a:xfrm>
            <a:off x="179512" y="1052736"/>
            <a:ext cx="8784976" cy="5472608"/>
          </a:xfrm>
        </p:spPr>
        <p:txBody>
          <a:bodyPr>
            <a:normAutofit fontScale="92500" lnSpcReduction="10000"/>
          </a:bodyPr>
          <a:lstStyle/>
          <a:p>
            <a:r>
              <a:rPr lang="hr-HR" dirty="0"/>
              <a:t>In general population- </a:t>
            </a:r>
            <a:r>
              <a:rPr lang="hr-HR" dirty="0" smtClean="0"/>
              <a:t>decreases in-hospital </a:t>
            </a:r>
            <a:r>
              <a:rPr lang="hr-HR" dirty="0"/>
              <a:t>stay, no effect </a:t>
            </a:r>
            <a:r>
              <a:rPr lang="hr-HR" dirty="0" smtClean="0"/>
              <a:t>on </a:t>
            </a:r>
            <a:r>
              <a:rPr lang="hr-HR" dirty="0"/>
              <a:t>mortality</a:t>
            </a:r>
            <a:r>
              <a:rPr lang="hr-HR" dirty="0" smtClean="0"/>
              <a:t>.</a:t>
            </a:r>
          </a:p>
          <a:p>
            <a:pPr>
              <a:buNone/>
            </a:pPr>
            <a:endParaRPr lang="hr-HR" dirty="0"/>
          </a:p>
          <a:p>
            <a:r>
              <a:rPr lang="hr-HR" dirty="0"/>
              <a:t>Contraindicated if eGFR&lt;30mL/min/1.73 m2 </a:t>
            </a:r>
            <a:endParaRPr lang="hr-HR" dirty="0" smtClean="0"/>
          </a:p>
          <a:p>
            <a:pPr>
              <a:buNone/>
            </a:pPr>
            <a:endParaRPr lang="hr-HR" dirty="0"/>
          </a:p>
          <a:p>
            <a:r>
              <a:rPr lang="hr-HR" dirty="0" smtClean="0"/>
              <a:t>Untily recently, no studies in </a:t>
            </a:r>
            <a:r>
              <a:rPr lang="hr-HR" dirty="0"/>
              <a:t>transplanted </a:t>
            </a:r>
            <a:r>
              <a:rPr lang="hr-HR" dirty="0" smtClean="0"/>
              <a:t>population. Multicenter cohort study  (51 Tx pts)- well tolerated and safe in renal and hepatic toxicity; randomized trial needed for efficacy </a:t>
            </a:r>
          </a:p>
          <a:p>
            <a:pPr>
              <a:buNone/>
            </a:pPr>
            <a:endParaRPr lang="hr-HR" b="1" dirty="0" smtClean="0"/>
          </a:p>
          <a:p>
            <a:pPr algn="r">
              <a:buNone/>
            </a:pPr>
            <a:r>
              <a:rPr lang="hr-HR" sz="2600" dirty="0" smtClean="0"/>
              <a:t>Toapanta et al., CKJ 2021</a:t>
            </a:r>
          </a:p>
          <a:p>
            <a:pPr algn="r">
              <a:buNone/>
            </a:pPr>
            <a:r>
              <a:rPr lang="hr-HR" sz="2600" dirty="0" smtClean="0"/>
              <a:t>Buxeda et al., KI, 2021</a:t>
            </a:r>
            <a:endParaRPr lang="hr-HR" sz="2600" dirty="0"/>
          </a:p>
          <a:p>
            <a:endParaRPr lang="hr-HR" dirty="0"/>
          </a:p>
        </p:txBody>
      </p:sp>
    </p:spTree>
    <p:extLst>
      <p:ext uri="{BB962C8B-B14F-4D97-AF65-F5344CB8AC3E}">
        <p14:creationId xmlns="" xmlns:p14="http://schemas.microsoft.com/office/powerpoint/2010/main" val="386765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Our New COVID-19 Vocabulary—What Does It All Mean? &amp;gt; News &amp;gt; Yale Medicine"/>
          <p:cNvPicPr>
            <a:picLocks noChangeAspect="1" noChangeArrowheads="1"/>
          </p:cNvPicPr>
          <p:nvPr/>
        </p:nvPicPr>
        <p:blipFill>
          <a:blip r:embed="rId3" cstate="print">
            <a:lum bright="22000" contrast="-63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8229600" cy="562074"/>
          </a:xfrm>
        </p:spPr>
        <p:txBody>
          <a:bodyPr>
            <a:normAutofit fontScale="90000"/>
          </a:bodyPr>
          <a:lstStyle/>
          <a:p>
            <a:endParaRPr lang="hr-HR" dirty="0"/>
          </a:p>
        </p:txBody>
      </p:sp>
      <p:sp>
        <p:nvSpPr>
          <p:cNvPr id="3" name="Content Placeholder 2"/>
          <p:cNvSpPr>
            <a:spLocks noGrp="1"/>
          </p:cNvSpPr>
          <p:nvPr>
            <p:ph idx="1"/>
          </p:nvPr>
        </p:nvSpPr>
        <p:spPr>
          <a:xfrm>
            <a:off x="0" y="868363"/>
            <a:ext cx="9144000" cy="5989638"/>
          </a:xfrm>
        </p:spPr>
        <p:txBody>
          <a:bodyPr>
            <a:normAutofit/>
          </a:bodyPr>
          <a:lstStyle/>
          <a:p>
            <a:r>
              <a:rPr lang="hr-HR" b="1" dirty="0"/>
              <a:t>Coronavirus disease 2019 (COVD-19) emerged as a pandemic in December 2019. Infection has spread quickly  (A total of &gt;</a:t>
            </a:r>
            <a:r>
              <a:rPr lang="hr-HR" b="1" dirty="0" smtClean="0"/>
              <a:t>229million </a:t>
            </a:r>
            <a:r>
              <a:rPr lang="hr-HR" b="1" dirty="0"/>
              <a:t>people have been diagnosed and &gt; </a:t>
            </a:r>
            <a:r>
              <a:rPr lang="hr-HR" b="1" dirty="0" smtClean="0"/>
              <a:t>4,5 </a:t>
            </a:r>
            <a:r>
              <a:rPr lang="hr-HR" b="1" dirty="0"/>
              <a:t>million died)</a:t>
            </a:r>
          </a:p>
          <a:p>
            <a:pPr>
              <a:buNone/>
            </a:pPr>
            <a:endParaRPr lang="hr-HR" b="1" dirty="0"/>
          </a:p>
          <a:p>
            <a:r>
              <a:rPr lang="hr-HR" b="1" dirty="0"/>
              <a:t>Renal transplant (RTx) recipients  considered a population at high risk of infection, complications and infection-related death.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32F91-CFC5-49EC-92DA-6E1AE4488124}"/>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BC6C0E02-0683-40DF-91D2-4BEEC136DA19}"/>
              </a:ext>
            </a:extLst>
          </p:cNvPr>
          <p:cNvSpPr>
            <a:spLocks noGrp="1"/>
          </p:cNvSpPr>
          <p:nvPr>
            <p:ph idx="1"/>
          </p:nvPr>
        </p:nvSpPr>
        <p:spPr>
          <a:xfrm>
            <a:off x="457200" y="1600200"/>
            <a:ext cx="8291264" cy="4525963"/>
          </a:xfrm>
        </p:spPr>
        <p:txBody>
          <a:bodyPr>
            <a:normAutofit/>
          </a:bodyPr>
          <a:lstStyle/>
          <a:p>
            <a:r>
              <a:rPr lang="hr-HR" dirty="0"/>
              <a:t>Cytokine storm plays an important role in COVID-19 disease and is associated with death </a:t>
            </a:r>
            <a:endParaRPr lang="hr-HR" dirty="0" smtClean="0"/>
          </a:p>
          <a:p>
            <a:endParaRPr lang="hr-HR" sz="1700" dirty="0" smtClean="0"/>
          </a:p>
          <a:p>
            <a:pPr algn="r">
              <a:buNone/>
            </a:pPr>
            <a:r>
              <a:rPr lang="hr-HR" sz="1700" dirty="0" smtClean="0"/>
              <a:t>Oto </a:t>
            </a:r>
            <a:r>
              <a:rPr lang="hr-HR" sz="1700" dirty="0"/>
              <a:t>et al. </a:t>
            </a:r>
            <a:r>
              <a:rPr lang="hr-HR" sz="1700" dirty="0" smtClean="0"/>
              <a:t>BMC </a:t>
            </a:r>
            <a:r>
              <a:rPr lang="hr-HR" sz="1700" dirty="0"/>
              <a:t>Nephrology </a:t>
            </a:r>
            <a:r>
              <a:rPr lang="hr-HR" sz="1700" dirty="0" smtClean="0"/>
              <a:t>2021</a:t>
            </a:r>
          </a:p>
          <a:p>
            <a:pPr algn="r">
              <a:buNone/>
            </a:pPr>
            <a:r>
              <a:rPr lang="hr-HR" sz="1700" dirty="0" smtClean="0"/>
              <a:t>Xu Z et al. Lancet Respir Med. 2020</a:t>
            </a:r>
          </a:p>
          <a:p>
            <a:pPr algn="r">
              <a:buNone/>
            </a:pPr>
            <a:endParaRPr lang="hr-HR" sz="1700" dirty="0" smtClean="0"/>
          </a:p>
          <a:p>
            <a:pPr algn="r">
              <a:buNone/>
            </a:pPr>
            <a:endParaRPr lang="hr-HR" sz="1700" dirty="0"/>
          </a:p>
          <a:p>
            <a:r>
              <a:rPr lang="hr-HR" dirty="0"/>
              <a:t>Efforts have been made to mitigate the immune response with immunomodulators</a:t>
            </a:r>
          </a:p>
          <a:p>
            <a:endParaRPr lang="hr-HR" dirty="0"/>
          </a:p>
        </p:txBody>
      </p:sp>
    </p:spTree>
    <p:extLst>
      <p:ext uri="{BB962C8B-B14F-4D97-AF65-F5344CB8AC3E}">
        <p14:creationId xmlns="" xmlns:p14="http://schemas.microsoft.com/office/powerpoint/2010/main" val="3555873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C8FA9E-BE6C-49A9-9F94-E24CC1471F99}"/>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C750E6C2-DF98-416A-82C3-B1824CD9193C}"/>
              </a:ext>
            </a:extLst>
          </p:cNvPr>
          <p:cNvSpPr>
            <a:spLocks noGrp="1"/>
          </p:cNvSpPr>
          <p:nvPr>
            <p:ph idx="1"/>
          </p:nvPr>
        </p:nvSpPr>
        <p:spPr>
          <a:xfrm>
            <a:off x="0" y="1143001"/>
            <a:ext cx="9324528" cy="5440362"/>
          </a:xfrm>
        </p:spPr>
        <p:txBody>
          <a:bodyPr>
            <a:normAutofit fontScale="92500" lnSpcReduction="10000"/>
          </a:bodyPr>
          <a:lstStyle/>
          <a:p>
            <a:r>
              <a:rPr lang="hr-HR" dirty="0" smtClean="0"/>
              <a:t>Tocilizumab </a:t>
            </a:r>
            <a:r>
              <a:rPr lang="hr-HR" dirty="0"/>
              <a:t>may reduce need for </a:t>
            </a:r>
            <a:r>
              <a:rPr lang="hr-HR" dirty="0" smtClean="0"/>
              <a:t>mechanica ventilation</a:t>
            </a:r>
            <a:r>
              <a:rPr lang="hr-HR" dirty="0"/>
              <a:t>, but did not improve survival </a:t>
            </a:r>
            <a:endParaRPr lang="hr-HR" dirty="0" smtClean="0"/>
          </a:p>
          <a:p>
            <a:pPr algn="r">
              <a:buNone/>
            </a:pPr>
            <a:r>
              <a:rPr lang="hr-HR" sz="2600" dirty="0" smtClean="0"/>
              <a:t>Salama C et al., </a:t>
            </a:r>
            <a:r>
              <a:rPr lang="en-US" sz="2600" dirty="0" smtClean="0"/>
              <a:t>N </a:t>
            </a:r>
            <a:r>
              <a:rPr lang="en-US" sz="2600" dirty="0" err="1" smtClean="0"/>
              <a:t>Engl</a:t>
            </a:r>
            <a:r>
              <a:rPr lang="en-US" sz="2600" dirty="0" smtClean="0"/>
              <a:t> J Med 2021</a:t>
            </a:r>
            <a:endParaRPr lang="hr-HR" sz="2600" dirty="0"/>
          </a:p>
          <a:p>
            <a:pPr>
              <a:buNone/>
            </a:pPr>
            <a:r>
              <a:rPr lang="hr-HR" dirty="0"/>
              <a:t> </a:t>
            </a:r>
          </a:p>
          <a:p>
            <a:r>
              <a:rPr lang="hr-HR" dirty="0"/>
              <a:t>RECOVERY trial- dexamethasone ↓ 28-day mortality if oxygen or invasive mechanical ventilation needed, but not if no respiratory support needed </a:t>
            </a:r>
            <a:endParaRPr lang="hr-HR" sz="2600" dirty="0" smtClean="0"/>
          </a:p>
          <a:p>
            <a:pPr algn="r">
              <a:buNone/>
            </a:pPr>
            <a:r>
              <a:rPr lang="en-US" sz="2600" dirty="0" smtClean="0"/>
              <a:t>RECOVERY Collaborative Group. N </a:t>
            </a:r>
            <a:r>
              <a:rPr lang="en-US" sz="2600" dirty="0" err="1" smtClean="0"/>
              <a:t>Engl</a:t>
            </a:r>
            <a:r>
              <a:rPr lang="en-US" sz="2600" dirty="0" smtClean="0"/>
              <a:t> J</a:t>
            </a:r>
            <a:r>
              <a:rPr lang="hr-HR" sz="2600" dirty="0" smtClean="0"/>
              <a:t> Med 2020</a:t>
            </a:r>
            <a:endParaRPr lang="hr-HR" sz="2600" dirty="0"/>
          </a:p>
          <a:p>
            <a:pPr>
              <a:buNone/>
            </a:pPr>
            <a:endParaRPr lang="hr-HR" dirty="0"/>
          </a:p>
          <a:p>
            <a:r>
              <a:rPr lang="hr-HR" dirty="0"/>
              <a:t>Focus- optimal timing of such immunomodulatory interventions to maximize the therapeutic effect </a:t>
            </a:r>
            <a:endParaRPr lang="hr-HR" sz="2600" dirty="0" smtClean="0"/>
          </a:p>
          <a:p>
            <a:pPr algn="r">
              <a:buNone/>
            </a:pPr>
            <a:r>
              <a:rPr lang="hr-HR" sz="2600" dirty="0" smtClean="0"/>
              <a:t>Rizk JG et al., </a:t>
            </a:r>
            <a:r>
              <a:rPr lang="en-US" sz="2600" dirty="0" smtClean="0"/>
              <a:t>Drugs 2020</a:t>
            </a:r>
            <a:endParaRPr lang="hr-HR" sz="2600" dirty="0"/>
          </a:p>
          <a:p>
            <a:endParaRPr lang="hr-HR" dirty="0"/>
          </a:p>
        </p:txBody>
      </p:sp>
    </p:spTree>
    <p:extLst>
      <p:ext uri="{BB962C8B-B14F-4D97-AF65-F5344CB8AC3E}">
        <p14:creationId xmlns="" xmlns:p14="http://schemas.microsoft.com/office/powerpoint/2010/main" val="1648511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ACF48B-4501-4267-A23C-925807098207}"/>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E30B148A-F41F-4663-8ACA-DE3F8F78FFA8}"/>
              </a:ext>
            </a:extLst>
          </p:cNvPr>
          <p:cNvSpPr>
            <a:spLocks noGrp="1"/>
          </p:cNvSpPr>
          <p:nvPr>
            <p:ph idx="1"/>
          </p:nvPr>
        </p:nvSpPr>
        <p:spPr>
          <a:xfrm>
            <a:off x="0" y="1143001"/>
            <a:ext cx="9144000" cy="5440362"/>
          </a:xfrm>
        </p:spPr>
        <p:txBody>
          <a:bodyPr>
            <a:normAutofit/>
          </a:bodyPr>
          <a:lstStyle/>
          <a:p>
            <a:r>
              <a:rPr lang="hr-HR" dirty="0"/>
              <a:t>IVIG in </a:t>
            </a:r>
            <a:r>
              <a:rPr lang="en-US" dirty="0"/>
              <a:t>deteriorating</a:t>
            </a:r>
            <a:r>
              <a:rPr lang="hr-HR" dirty="0"/>
              <a:t> </a:t>
            </a:r>
            <a:r>
              <a:rPr lang="en-US" dirty="0"/>
              <a:t>COVID-19 </a:t>
            </a:r>
            <a:r>
              <a:rPr lang="hr-HR" dirty="0"/>
              <a:t>pts- </a:t>
            </a:r>
            <a:r>
              <a:rPr lang="en-US" dirty="0"/>
              <a:t>to counteract inflammation and endothelial activation</a:t>
            </a:r>
            <a:r>
              <a:rPr lang="hr-HR" dirty="0"/>
              <a:t> </a:t>
            </a:r>
            <a:endParaRPr lang="hr-HR" dirty="0" smtClean="0"/>
          </a:p>
          <a:p>
            <a:pPr algn="r">
              <a:buNone/>
            </a:pPr>
            <a:r>
              <a:rPr lang="hr-HR" sz="2400" dirty="0" smtClean="0"/>
              <a:t>Cao W et al., Open Forum Infect Dis 2020</a:t>
            </a:r>
          </a:p>
          <a:p>
            <a:pPr>
              <a:buNone/>
            </a:pPr>
            <a:endParaRPr lang="hr-HR" dirty="0" smtClean="0"/>
          </a:p>
          <a:p>
            <a:pPr>
              <a:buNone/>
            </a:pPr>
            <a:endParaRPr lang="hr-HR" dirty="0"/>
          </a:p>
          <a:p>
            <a:r>
              <a:rPr lang="en-US" dirty="0"/>
              <a:t>Convalescent plasma</a:t>
            </a:r>
            <a:r>
              <a:rPr lang="hr-HR" dirty="0"/>
              <a:t>- to </a:t>
            </a:r>
            <a:r>
              <a:rPr lang="en-US" dirty="0"/>
              <a:t>transfer passive immunity</a:t>
            </a:r>
            <a:r>
              <a:rPr lang="hr-HR" dirty="0"/>
              <a:t>- the </a:t>
            </a:r>
            <a:r>
              <a:rPr lang="en-US" dirty="0"/>
              <a:t>most promising novel</a:t>
            </a:r>
            <a:r>
              <a:rPr lang="hr-HR" dirty="0"/>
              <a:t> </a:t>
            </a:r>
            <a:r>
              <a:rPr lang="en-US" dirty="0"/>
              <a:t>therapeutic </a:t>
            </a:r>
            <a:r>
              <a:rPr lang="en-US" dirty="0" smtClean="0"/>
              <a:t>approaches</a:t>
            </a:r>
            <a:endParaRPr lang="hr-HR" dirty="0" smtClean="0"/>
          </a:p>
          <a:p>
            <a:pPr algn="r">
              <a:buNone/>
            </a:pPr>
            <a:r>
              <a:rPr lang="en-US" sz="2400" dirty="0" err="1" smtClean="0"/>
              <a:t>Shen</a:t>
            </a:r>
            <a:r>
              <a:rPr lang="en-US" sz="2400" dirty="0" smtClean="0"/>
              <a:t> C</a:t>
            </a:r>
            <a:r>
              <a:rPr lang="hr-HR" sz="2400" dirty="0" smtClean="0"/>
              <a:t> et al.</a:t>
            </a:r>
            <a:r>
              <a:rPr lang="en-US" sz="2400" dirty="0" smtClean="0"/>
              <a:t>, JAMA 2020</a:t>
            </a:r>
            <a:endParaRPr lang="hr-HR" sz="2400" dirty="0" smtClean="0"/>
          </a:p>
          <a:p>
            <a:pPr algn="r">
              <a:buNone/>
            </a:pPr>
            <a:r>
              <a:rPr lang="hr-HR" sz="2400" dirty="0" smtClean="0"/>
              <a:t>Maggiore et DESCARTES Working Group, NDT 2020</a:t>
            </a:r>
            <a:endParaRPr lang="hr-HR" sz="2400" dirty="0"/>
          </a:p>
        </p:txBody>
      </p:sp>
    </p:spTree>
    <p:extLst>
      <p:ext uri="{BB962C8B-B14F-4D97-AF65-F5344CB8AC3E}">
        <p14:creationId xmlns="" xmlns:p14="http://schemas.microsoft.com/office/powerpoint/2010/main" val="2003358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0122B-5DAF-4B02-971F-3551C3F87CBD}"/>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E682212B-4D26-401C-B987-CEF3E5AFE871}"/>
              </a:ext>
            </a:extLst>
          </p:cNvPr>
          <p:cNvSpPr>
            <a:spLocks noGrp="1"/>
          </p:cNvSpPr>
          <p:nvPr>
            <p:ph idx="1"/>
          </p:nvPr>
        </p:nvSpPr>
        <p:spPr>
          <a:xfrm>
            <a:off x="0" y="404664"/>
            <a:ext cx="9396536" cy="6453337"/>
          </a:xfrm>
        </p:spPr>
        <p:txBody>
          <a:bodyPr>
            <a:normAutofit fontScale="92500" lnSpcReduction="20000"/>
          </a:bodyPr>
          <a:lstStyle/>
          <a:p>
            <a:pPr>
              <a:buNone/>
            </a:pPr>
            <a:r>
              <a:rPr lang="hr-HR" dirty="0" smtClean="0"/>
              <a:t>The </a:t>
            </a:r>
            <a:r>
              <a:rPr lang="hr-HR" dirty="0"/>
              <a:t>most widely </a:t>
            </a:r>
            <a:r>
              <a:rPr lang="hr-HR" dirty="0" smtClean="0"/>
              <a:t>used-modification </a:t>
            </a:r>
            <a:r>
              <a:rPr lang="hr-HR" dirty="0"/>
              <a:t>of </a:t>
            </a:r>
            <a:r>
              <a:rPr lang="hr-HR" dirty="0" smtClean="0"/>
              <a:t>immunosuppression </a:t>
            </a:r>
            <a:endParaRPr lang="hr-HR" dirty="0"/>
          </a:p>
          <a:p>
            <a:pPr>
              <a:buNone/>
            </a:pPr>
            <a:endParaRPr lang="hr-HR" dirty="0"/>
          </a:p>
          <a:p>
            <a:r>
              <a:rPr lang="hr-HR" dirty="0"/>
              <a:t>reducing or suspending the antimetabolite or mToRi</a:t>
            </a:r>
          </a:p>
          <a:p>
            <a:pPr>
              <a:buNone/>
            </a:pPr>
            <a:endParaRPr lang="hr-HR" dirty="0"/>
          </a:p>
          <a:p>
            <a:r>
              <a:rPr lang="hr-HR" dirty="0"/>
              <a:t>CNI was suspended in patients at risk for interaction with protease inhibitors </a:t>
            </a:r>
            <a:endParaRPr lang="hr-HR" dirty="0" smtClean="0"/>
          </a:p>
          <a:p>
            <a:pPr>
              <a:buNone/>
            </a:pPr>
            <a:r>
              <a:rPr lang="hr-HR" dirty="0" smtClean="0"/>
              <a:t>                                                      </a:t>
            </a:r>
            <a:r>
              <a:rPr lang="it-IT" sz="2600" dirty="0" smtClean="0"/>
              <a:t>Fava` A</a:t>
            </a:r>
            <a:r>
              <a:rPr lang="hr-HR" sz="2600" dirty="0" smtClean="0"/>
              <a:t> et al.</a:t>
            </a:r>
            <a:r>
              <a:rPr lang="it-IT" sz="2600" dirty="0" smtClean="0"/>
              <a:t>, </a:t>
            </a:r>
            <a:r>
              <a:rPr lang="en-US" sz="2600" dirty="0" smtClean="0"/>
              <a:t>Am J</a:t>
            </a:r>
            <a:r>
              <a:rPr lang="hr-HR" sz="2600" dirty="0" smtClean="0"/>
              <a:t> Transplant 2020</a:t>
            </a:r>
          </a:p>
          <a:p>
            <a:pPr>
              <a:buNone/>
            </a:pPr>
            <a:r>
              <a:rPr lang="hr-HR" sz="2600" dirty="0" smtClean="0"/>
              <a:t>                                                          </a:t>
            </a:r>
            <a:r>
              <a:rPr lang="en-US" sz="2600" dirty="0" err="1" smtClean="0"/>
              <a:t>Chaudhry</a:t>
            </a:r>
            <a:r>
              <a:rPr lang="en-US" sz="2600" dirty="0" smtClean="0"/>
              <a:t> ZS</a:t>
            </a:r>
            <a:r>
              <a:rPr lang="hr-HR" sz="2600" dirty="0" smtClean="0"/>
              <a:t> et al.</a:t>
            </a:r>
            <a:r>
              <a:rPr lang="en-US" sz="2600" dirty="0" smtClean="0"/>
              <a:t>, Am J Transplant 2020</a:t>
            </a:r>
            <a:r>
              <a:rPr lang="hr-HR" sz="2600" dirty="0" smtClean="0"/>
              <a:t> </a:t>
            </a:r>
            <a:endParaRPr lang="hr-HR" sz="2600" dirty="0"/>
          </a:p>
          <a:p>
            <a:pPr marL="0" indent="0">
              <a:buNone/>
            </a:pPr>
            <a:endParaRPr lang="hr-HR" dirty="0"/>
          </a:p>
          <a:p>
            <a:r>
              <a:rPr lang="hr-HR" dirty="0"/>
              <a:t>No evidence on optimal management of immunosuppression</a:t>
            </a:r>
          </a:p>
          <a:p>
            <a:pPr>
              <a:buNone/>
            </a:pPr>
            <a:endParaRPr lang="hr-HR" dirty="0"/>
          </a:p>
          <a:p>
            <a:r>
              <a:rPr lang="hr-HR" dirty="0"/>
              <a:t> Above approach like that of other serious viral </a:t>
            </a:r>
            <a:r>
              <a:rPr lang="hr-HR" dirty="0" smtClean="0"/>
              <a:t>infections safe- </a:t>
            </a:r>
            <a:r>
              <a:rPr lang="hr-HR" dirty="0"/>
              <a:t>associated with very low incidences of acute rejection</a:t>
            </a:r>
          </a:p>
          <a:p>
            <a:endParaRPr lang="hr-HR" dirty="0"/>
          </a:p>
        </p:txBody>
      </p:sp>
    </p:spTree>
    <p:extLst>
      <p:ext uri="{BB962C8B-B14F-4D97-AF65-F5344CB8AC3E}">
        <p14:creationId xmlns="" xmlns:p14="http://schemas.microsoft.com/office/powerpoint/2010/main" val="2148087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DB80D-12D4-4289-9844-D12097C61C23}"/>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C6679E9A-2365-4AC2-9829-FA665B17506D}"/>
              </a:ext>
            </a:extLst>
          </p:cNvPr>
          <p:cNvSpPr>
            <a:spLocks noGrp="1"/>
          </p:cNvSpPr>
          <p:nvPr>
            <p:ph idx="1"/>
          </p:nvPr>
        </p:nvSpPr>
        <p:spPr>
          <a:xfrm>
            <a:off x="0" y="0"/>
            <a:ext cx="9144000" cy="6858000"/>
          </a:xfrm>
        </p:spPr>
        <p:txBody>
          <a:bodyPr/>
          <a:lstStyle/>
          <a:p>
            <a:endParaRPr lang="hr-HR" dirty="0"/>
          </a:p>
        </p:txBody>
      </p:sp>
      <p:pic>
        <p:nvPicPr>
          <p:cNvPr id="4" name="Picture 3">
            <a:extLst>
              <a:ext uri="{FF2B5EF4-FFF2-40B4-BE49-F238E27FC236}">
                <a16:creationId xmlns="" xmlns:a16="http://schemas.microsoft.com/office/drawing/2014/main" id="{0E862FEE-0E85-4912-8FE0-D246EA2EA735}"/>
              </a:ext>
            </a:extLst>
          </p:cNvPr>
          <p:cNvPicPr>
            <a:picLocks noChangeAspect="1"/>
          </p:cNvPicPr>
          <p:nvPr/>
        </p:nvPicPr>
        <p:blipFill>
          <a:blip r:embed="rId3" cstate="print"/>
          <a:stretch>
            <a:fillRect/>
          </a:stretch>
        </p:blipFill>
        <p:spPr>
          <a:xfrm>
            <a:off x="583659" y="48638"/>
            <a:ext cx="7976681" cy="6760723"/>
          </a:xfrm>
          <a:prstGeom prst="rect">
            <a:avLst/>
          </a:prstGeom>
        </p:spPr>
      </p:pic>
    </p:spTree>
    <p:extLst>
      <p:ext uri="{BB962C8B-B14F-4D97-AF65-F5344CB8AC3E}">
        <p14:creationId xmlns="" xmlns:p14="http://schemas.microsoft.com/office/powerpoint/2010/main" val="246522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5DBDB1-180B-46AC-B066-5F29943576C9}"/>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BE8715DE-29C1-4D46-A237-2229A1B108C8}"/>
              </a:ext>
            </a:extLst>
          </p:cNvPr>
          <p:cNvSpPr>
            <a:spLocks noGrp="1"/>
          </p:cNvSpPr>
          <p:nvPr>
            <p:ph idx="1"/>
          </p:nvPr>
        </p:nvSpPr>
        <p:spPr>
          <a:xfrm>
            <a:off x="0" y="188641"/>
            <a:ext cx="9324528" cy="6669359"/>
          </a:xfrm>
        </p:spPr>
        <p:txBody>
          <a:bodyPr>
            <a:normAutofit fontScale="92500" lnSpcReduction="20000"/>
          </a:bodyPr>
          <a:lstStyle/>
          <a:p>
            <a:r>
              <a:rPr lang="hr-HR" sz="3000" dirty="0"/>
              <a:t>I</a:t>
            </a:r>
            <a:r>
              <a:rPr lang="hr-HR" sz="3000" dirty="0" smtClean="0"/>
              <a:t>n </a:t>
            </a:r>
            <a:r>
              <a:rPr lang="hr-HR" sz="3000" dirty="0"/>
              <a:t>vitro efficacy of Cy A and FK506 to inhibit the replication of SARS-CoV-1 and other human coronaviruses has been </a:t>
            </a:r>
            <a:r>
              <a:rPr lang="hr-HR" sz="3000" dirty="0" smtClean="0"/>
              <a:t>reported; </a:t>
            </a:r>
            <a:r>
              <a:rPr lang="hr-HR" sz="3000" dirty="0"/>
              <a:t>but no clinical evidence for preventing severe COVID-19 or treat cytokine </a:t>
            </a:r>
            <a:r>
              <a:rPr lang="hr-HR" sz="3000" dirty="0" smtClean="0"/>
              <a:t>storm</a:t>
            </a:r>
          </a:p>
          <a:p>
            <a:pPr>
              <a:buNone/>
            </a:pPr>
            <a:r>
              <a:rPr lang="hr-HR" sz="3000" dirty="0" smtClean="0"/>
              <a:t>                                                         </a:t>
            </a:r>
            <a:r>
              <a:rPr lang="en-US" sz="2400" dirty="0" err="1" smtClean="0"/>
              <a:t>Carbajo-Lozoya</a:t>
            </a:r>
            <a:r>
              <a:rPr lang="en-US" sz="2400" dirty="0" smtClean="0"/>
              <a:t> J</a:t>
            </a:r>
            <a:r>
              <a:rPr lang="hr-HR" sz="2400" dirty="0" smtClean="0"/>
              <a:t> et al.</a:t>
            </a:r>
            <a:r>
              <a:rPr lang="en-US" sz="2400" dirty="0" smtClean="0"/>
              <a:t>, Virus Res 2012</a:t>
            </a:r>
            <a:r>
              <a:rPr lang="hr-HR" sz="2400" dirty="0" smtClean="0"/>
              <a:t> </a:t>
            </a:r>
            <a:endParaRPr lang="hr-HR" sz="2400" dirty="0"/>
          </a:p>
          <a:p>
            <a:pPr marL="0" indent="0">
              <a:buNone/>
            </a:pPr>
            <a:endParaRPr lang="hr-HR" dirty="0"/>
          </a:p>
          <a:p>
            <a:r>
              <a:rPr lang="hr-HR" sz="3000" dirty="0"/>
              <a:t>In a Turkish cohort (40 RTx pts), previous antirejection treatment was an independent predictor for mortality and the use of Cy as a maintenance immunosuppressant was associated with better survival </a:t>
            </a:r>
            <a:endParaRPr lang="hr-HR" sz="3000" dirty="0" smtClean="0"/>
          </a:p>
          <a:p>
            <a:pPr>
              <a:buNone/>
            </a:pPr>
            <a:r>
              <a:rPr lang="hr-HR" sz="3000" dirty="0" smtClean="0"/>
              <a:t>                                                           </a:t>
            </a:r>
            <a:r>
              <a:rPr lang="it-IT" sz="2400" dirty="0" smtClean="0"/>
              <a:t>Demir E</a:t>
            </a:r>
            <a:r>
              <a:rPr lang="hr-HR" sz="2400" dirty="0" smtClean="0"/>
              <a:t> et al.</a:t>
            </a:r>
            <a:r>
              <a:rPr lang="it-IT" sz="2400" dirty="0" smtClean="0"/>
              <a:t>,</a:t>
            </a:r>
            <a:r>
              <a:rPr lang="hr-HR" sz="2400" dirty="0" smtClean="0"/>
              <a:t> Transpl Infect Dis 2020 </a:t>
            </a:r>
            <a:endParaRPr lang="hr-HR" sz="2400" dirty="0"/>
          </a:p>
          <a:p>
            <a:pPr>
              <a:buNone/>
            </a:pPr>
            <a:endParaRPr lang="hr-HR" dirty="0"/>
          </a:p>
          <a:p>
            <a:r>
              <a:rPr lang="hr-HR" sz="3000" dirty="0"/>
              <a:t>S</a:t>
            </a:r>
            <a:r>
              <a:rPr lang="hr-HR" sz="3000" dirty="0" smtClean="0"/>
              <a:t>tudy </a:t>
            </a:r>
            <a:r>
              <a:rPr lang="hr-HR" sz="3000" dirty="0"/>
              <a:t>that included 29 RTx </a:t>
            </a:r>
            <a:r>
              <a:rPr lang="hr-HR" sz="3000" dirty="0" smtClean="0"/>
              <a:t>pts- </a:t>
            </a:r>
            <a:r>
              <a:rPr lang="hr-HR" sz="3000" dirty="0"/>
              <a:t>Cy based immunosuppression experienced less mortality compared </a:t>
            </a:r>
            <a:r>
              <a:rPr lang="hr-HR" sz="3000" dirty="0" smtClean="0"/>
              <a:t>with immunosuppression </a:t>
            </a:r>
            <a:r>
              <a:rPr lang="hr-HR" sz="3000" dirty="0"/>
              <a:t>minimization </a:t>
            </a:r>
            <a:endParaRPr lang="hr-HR" sz="3000" dirty="0" smtClean="0"/>
          </a:p>
          <a:p>
            <a:pPr>
              <a:buNone/>
            </a:pPr>
            <a:r>
              <a:rPr lang="hr-HR" sz="2400" dirty="0" smtClean="0"/>
              <a:t>                                                         </a:t>
            </a:r>
            <a:r>
              <a:rPr lang="es-ES" sz="2400" dirty="0" err="1" smtClean="0"/>
              <a:t>Rodriguez</a:t>
            </a:r>
            <a:r>
              <a:rPr lang="es-ES" sz="2400" dirty="0" smtClean="0"/>
              <a:t>-Cubillo B</a:t>
            </a:r>
            <a:r>
              <a:rPr lang="hr-HR" sz="2400" dirty="0" smtClean="0"/>
              <a:t> et al.</a:t>
            </a:r>
            <a:r>
              <a:rPr lang="es-ES" sz="2400" dirty="0" smtClean="0"/>
              <a:t>, </a:t>
            </a:r>
            <a:r>
              <a:rPr lang="en-US" sz="2400" dirty="0" smtClean="0"/>
              <a:t>Am J Transplant 2020</a:t>
            </a:r>
            <a:endParaRPr lang="hr-HR" sz="2400" dirty="0"/>
          </a:p>
          <a:p>
            <a:endParaRPr lang="hr-HR" dirty="0"/>
          </a:p>
        </p:txBody>
      </p:sp>
    </p:spTree>
    <p:extLst>
      <p:ext uri="{BB962C8B-B14F-4D97-AF65-F5344CB8AC3E}">
        <p14:creationId xmlns="" xmlns:p14="http://schemas.microsoft.com/office/powerpoint/2010/main" val="1450942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4942A9-B9D5-4AC7-B6DF-C56FFD022687}"/>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D6B0AFBD-B72E-4CAE-9722-B06760EEAB12}"/>
              </a:ext>
            </a:extLst>
          </p:cNvPr>
          <p:cNvSpPr>
            <a:spLocks noGrp="1"/>
          </p:cNvSpPr>
          <p:nvPr>
            <p:ph idx="1"/>
          </p:nvPr>
        </p:nvSpPr>
        <p:spPr>
          <a:xfrm>
            <a:off x="0" y="908720"/>
            <a:ext cx="9144000" cy="5674642"/>
          </a:xfrm>
        </p:spPr>
        <p:txBody>
          <a:bodyPr>
            <a:normAutofit/>
          </a:bodyPr>
          <a:lstStyle/>
          <a:p>
            <a:r>
              <a:rPr lang="hr-HR" dirty="0"/>
              <a:t>Spanish registry 423 RTx pts, mortality 28</a:t>
            </a:r>
            <a:r>
              <a:rPr lang="hr-HR" dirty="0" smtClean="0"/>
              <a:t>%... </a:t>
            </a:r>
            <a:endParaRPr lang="hr-HR" dirty="0"/>
          </a:p>
          <a:p>
            <a:r>
              <a:rPr lang="hr-HR" dirty="0"/>
              <a:t>after adjusting for age and gender, mortality declined to 15.8%...</a:t>
            </a:r>
          </a:p>
          <a:p>
            <a:r>
              <a:rPr lang="hr-HR" dirty="0" smtClean="0"/>
              <a:t>baseline </a:t>
            </a:r>
            <a:r>
              <a:rPr lang="hr-HR" dirty="0"/>
              <a:t>characteristics rather than the immunosuppressive state or the transplant itself </a:t>
            </a:r>
            <a:r>
              <a:rPr lang="hr-HR" dirty="0" smtClean="0"/>
              <a:t>had </a:t>
            </a:r>
            <a:r>
              <a:rPr lang="hr-HR" dirty="0"/>
              <a:t>a remarkable effect on survival. </a:t>
            </a:r>
          </a:p>
          <a:p>
            <a:r>
              <a:rPr lang="hr-HR" dirty="0"/>
              <a:t>n</a:t>
            </a:r>
            <a:r>
              <a:rPr lang="hr-HR" dirty="0" smtClean="0"/>
              <a:t>o </a:t>
            </a:r>
            <a:r>
              <a:rPr lang="hr-HR" dirty="0"/>
              <a:t>differences in baseline immunosuppression, but in pts with ARDS, mortality was lower if antimetabolite </a:t>
            </a:r>
            <a:r>
              <a:rPr lang="hr-HR" dirty="0" smtClean="0"/>
              <a:t>discontinued</a:t>
            </a:r>
          </a:p>
          <a:p>
            <a:pPr algn="r">
              <a:buNone/>
            </a:pPr>
            <a:endParaRPr lang="hr-HR" sz="2400" dirty="0" smtClean="0"/>
          </a:p>
          <a:p>
            <a:pPr algn="r">
              <a:buNone/>
            </a:pPr>
            <a:r>
              <a:rPr lang="fr-FR" sz="2400" dirty="0" err="1" smtClean="0"/>
              <a:t>Coll</a:t>
            </a:r>
            <a:r>
              <a:rPr lang="fr-FR" sz="2400" dirty="0" smtClean="0"/>
              <a:t> E</a:t>
            </a:r>
            <a:r>
              <a:rPr lang="hr-HR" sz="2400" dirty="0" smtClean="0"/>
              <a:t> et al.</a:t>
            </a:r>
            <a:r>
              <a:rPr lang="fr-FR" sz="2400" dirty="0" smtClean="0"/>
              <a:t>, </a:t>
            </a:r>
            <a:r>
              <a:rPr lang="en-US" sz="2400" dirty="0" smtClean="0"/>
              <a:t>Am J</a:t>
            </a:r>
            <a:r>
              <a:rPr lang="hr-HR" sz="2400" dirty="0" smtClean="0"/>
              <a:t> </a:t>
            </a:r>
            <a:r>
              <a:rPr lang="fr-FR" sz="2400" dirty="0" smtClean="0"/>
              <a:t>Transplant</a:t>
            </a:r>
            <a:r>
              <a:rPr lang="hr-HR" sz="2400" dirty="0" smtClean="0"/>
              <a:t> 2020</a:t>
            </a:r>
            <a:endParaRPr lang="hr-HR" sz="2400" dirty="0"/>
          </a:p>
          <a:p>
            <a:endParaRPr lang="hr-HR" dirty="0"/>
          </a:p>
        </p:txBody>
      </p:sp>
    </p:spTree>
    <p:extLst>
      <p:ext uri="{BB962C8B-B14F-4D97-AF65-F5344CB8AC3E}">
        <p14:creationId xmlns="" xmlns:p14="http://schemas.microsoft.com/office/powerpoint/2010/main" val="878105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B8EB8-2C93-4601-B567-4A234445E08A}"/>
              </a:ext>
            </a:extLst>
          </p:cNvPr>
          <p:cNvSpPr>
            <a:spLocks noGrp="1"/>
          </p:cNvSpPr>
          <p:nvPr>
            <p:ph type="title"/>
          </p:nvPr>
        </p:nvSpPr>
        <p:spPr/>
        <p:txBody>
          <a:bodyPr/>
          <a:lstStyle/>
          <a:p>
            <a:r>
              <a:rPr lang="hr-HR" b="1" dirty="0"/>
              <a:t>not associated with mortality</a:t>
            </a:r>
            <a:endParaRPr lang="hr-HR" dirty="0"/>
          </a:p>
        </p:txBody>
      </p:sp>
      <p:sp>
        <p:nvSpPr>
          <p:cNvPr id="3" name="Content Placeholder 2">
            <a:extLst>
              <a:ext uri="{FF2B5EF4-FFF2-40B4-BE49-F238E27FC236}">
                <a16:creationId xmlns="" xmlns:a16="http://schemas.microsoft.com/office/drawing/2014/main" id="{5A79B53E-576F-4293-81A1-C4B61B529AFD}"/>
              </a:ext>
            </a:extLst>
          </p:cNvPr>
          <p:cNvSpPr>
            <a:spLocks noGrp="1"/>
          </p:cNvSpPr>
          <p:nvPr>
            <p:ph idx="1"/>
          </p:nvPr>
        </p:nvSpPr>
        <p:spPr>
          <a:xfrm>
            <a:off x="0" y="1600200"/>
            <a:ext cx="9144000" cy="4925144"/>
          </a:xfrm>
        </p:spPr>
        <p:txBody>
          <a:bodyPr>
            <a:normAutofit fontScale="92500" lnSpcReduction="10000"/>
          </a:bodyPr>
          <a:lstStyle/>
          <a:p>
            <a:r>
              <a:rPr lang="hr-HR" dirty="0"/>
              <a:t>type of transplantation (L vs D donor)</a:t>
            </a:r>
          </a:p>
          <a:p>
            <a:r>
              <a:rPr lang="hr-HR" dirty="0"/>
              <a:t>time post-transplantation (&lt;1 versus &gt;1 year)</a:t>
            </a:r>
          </a:p>
          <a:p>
            <a:r>
              <a:rPr lang="hr-HR" dirty="0"/>
              <a:t> comorbidities </a:t>
            </a:r>
          </a:p>
          <a:p>
            <a:r>
              <a:rPr lang="hr-HR" dirty="0"/>
              <a:t>type of immunosuppression. </a:t>
            </a:r>
          </a:p>
          <a:p>
            <a:r>
              <a:rPr lang="hr-HR" dirty="0"/>
              <a:t>a</a:t>
            </a:r>
            <a:r>
              <a:rPr lang="hr-HR" dirty="0" smtClean="0"/>
              <a:t>ny </a:t>
            </a:r>
            <a:r>
              <a:rPr lang="hr-HR" dirty="0"/>
              <a:t>treatment strategy with antivirals</a:t>
            </a:r>
          </a:p>
          <a:p>
            <a:endParaRPr lang="hr-HR" dirty="0"/>
          </a:p>
          <a:p>
            <a:r>
              <a:rPr lang="hr-HR" dirty="0"/>
              <a:t>Nosocomial </a:t>
            </a:r>
            <a:r>
              <a:rPr lang="hr-HR" dirty="0" smtClean="0"/>
              <a:t>SARS-CoV-2 infection had the highest mortality rate (77.8%)</a:t>
            </a:r>
          </a:p>
          <a:p>
            <a:pPr algn="r">
              <a:buNone/>
            </a:pPr>
            <a:endParaRPr lang="hr-HR" sz="2400" dirty="0" smtClean="0"/>
          </a:p>
          <a:p>
            <a:pPr algn="r">
              <a:buNone/>
            </a:pPr>
            <a:r>
              <a:rPr lang="hr-HR" sz="2400" dirty="0" smtClean="0"/>
              <a:t>Cravedi P et al., Am J Transplant 2020</a:t>
            </a:r>
            <a:endParaRPr lang="hr-HR" sz="2400" dirty="0"/>
          </a:p>
          <a:p>
            <a:endParaRPr lang="hr-HR" dirty="0"/>
          </a:p>
        </p:txBody>
      </p:sp>
    </p:spTree>
    <p:extLst>
      <p:ext uri="{BB962C8B-B14F-4D97-AF65-F5344CB8AC3E}">
        <p14:creationId xmlns="" xmlns:p14="http://schemas.microsoft.com/office/powerpoint/2010/main" val="332031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uoroType® SARS-CoV-2 plus | Bruker"/>
          <p:cNvPicPr>
            <a:picLocks noChangeAspect="1" noChangeArrowheads="1"/>
          </p:cNvPicPr>
          <p:nvPr/>
        </p:nvPicPr>
        <p:blipFill>
          <a:blip r:embed="rId2" cstate="print">
            <a:lum bright="35000" contrast="-32000"/>
          </a:blip>
          <a:srcRect/>
          <a:stretch>
            <a:fillRect/>
          </a:stretch>
        </p:blipFill>
        <p:spPr bwMode="auto">
          <a:xfrm>
            <a:off x="0" y="0"/>
            <a:ext cx="10476656" cy="6858000"/>
          </a:xfrm>
          <a:prstGeom prst="rect">
            <a:avLst/>
          </a:prstGeom>
          <a:noFill/>
        </p:spPr>
      </p:pic>
      <p:sp>
        <p:nvSpPr>
          <p:cNvPr id="2" name="Title 1">
            <a:extLst>
              <a:ext uri="{FF2B5EF4-FFF2-40B4-BE49-F238E27FC236}">
                <a16:creationId xmlns="" xmlns:a16="http://schemas.microsoft.com/office/drawing/2014/main" id="{0B17D5CA-31B8-4A31-94D6-CE238D0002B0}"/>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90B22B87-BE5A-4046-A9E5-EDEB78C2123A}"/>
              </a:ext>
            </a:extLst>
          </p:cNvPr>
          <p:cNvSpPr>
            <a:spLocks noGrp="1"/>
          </p:cNvSpPr>
          <p:nvPr>
            <p:ph idx="1"/>
          </p:nvPr>
        </p:nvSpPr>
        <p:spPr/>
        <p:txBody>
          <a:bodyPr/>
          <a:lstStyle/>
          <a:p>
            <a:pPr>
              <a:buNone/>
            </a:pPr>
            <a:endParaRPr lang="hr-HR" dirty="0"/>
          </a:p>
          <a:p>
            <a:pPr>
              <a:buNone/>
            </a:pPr>
            <a:endParaRPr lang="hr-HR" dirty="0"/>
          </a:p>
          <a:p>
            <a:pPr algn="ctr">
              <a:buNone/>
            </a:pPr>
            <a:r>
              <a:rPr lang="hr-HR" sz="4000" b="1" dirty="0"/>
              <a:t>MORTALITY </a:t>
            </a:r>
          </a:p>
        </p:txBody>
      </p:sp>
    </p:spTree>
    <p:extLst>
      <p:ext uri="{BB962C8B-B14F-4D97-AF65-F5344CB8AC3E}">
        <p14:creationId xmlns="" xmlns:p14="http://schemas.microsoft.com/office/powerpoint/2010/main" val="3001718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20C055-2A5B-4E06-B756-DE4917E8F501}"/>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B4C58B3E-0234-4D55-95AC-8DAA85D945B6}"/>
              </a:ext>
            </a:extLst>
          </p:cNvPr>
          <p:cNvSpPr>
            <a:spLocks noGrp="1"/>
          </p:cNvSpPr>
          <p:nvPr>
            <p:ph idx="1"/>
          </p:nvPr>
        </p:nvSpPr>
        <p:spPr>
          <a:xfrm>
            <a:off x="0" y="332656"/>
            <a:ext cx="9144000" cy="6480719"/>
          </a:xfrm>
        </p:spPr>
        <p:txBody>
          <a:bodyPr>
            <a:normAutofit fontScale="92500" lnSpcReduction="20000"/>
          </a:bodyPr>
          <a:lstStyle/>
          <a:p>
            <a:r>
              <a:rPr lang="hr-HR" dirty="0"/>
              <a:t>M</a:t>
            </a:r>
            <a:r>
              <a:rPr lang="hr-HR" dirty="0" smtClean="0"/>
              <a:t>ortality </a:t>
            </a:r>
            <a:r>
              <a:rPr lang="hr-HR" dirty="0"/>
              <a:t>in SOT recipients is higher than the normal population (between 18 and 30%) </a:t>
            </a:r>
            <a:endParaRPr lang="hr-HR" sz="2200" dirty="0" smtClean="0"/>
          </a:p>
          <a:p>
            <a:pPr algn="r">
              <a:buNone/>
            </a:pPr>
            <a:r>
              <a:rPr lang="it-IT" sz="2200" dirty="0" smtClean="0"/>
              <a:t>Alberici F</a:t>
            </a:r>
            <a:r>
              <a:rPr lang="hr-HR" sz="2200" dirty="0" smtClean="0"/>
              <a:t> et al.</a:t>
            </a:r>
            <a:r>
              <a:rPr lang="it-IT" sz="2200" dirty="0" smtClean="0"/>
              <a:t>, </a:t>
            </a:r>
            <a:r>
              <a:rPr lang="en-US" sz="2200" dirty="0" smtClean="0"/>
              <a:t>Kidney Int. 2020</a:t>
            </a:r>
            <a:endParaRPr lang="hr-HR" sz="2200" dirty="0" smtClean="0"/>
          </a:p>
          <a:p>
            <a:pPr algn="r">
              <a:buNone/>
            </a:pPr>
            <a:r>
              <a:rPr lang="en-US" sz="2200" dirty="0" smtClean="0"/>
              <a:t>Pereira MR</a:t>
            </a:r>
            <a:r>
              <a:rPr lang="hr-HR" sz="2200" dirty="0" smtClean="0"/>
              <a:t> et al.</a:t>
            </a:r>
            <a:r>
              <a:rPr lang="en-US" sz="2200" dirty="0" smtClean="0"/>
              <a:t>, </a:t>
            </a:r>
            <a:r>
              <a:rPr lang="hr-HR" sz="2200" dirty="0" smtClean="0"/>
              <a:t>Am J Transplant. 2020</a:t>
            </a:r>
            <a:endParaRPr lang="hr-HR" sz="2200" dirty="0"/>
          </a:p>
          <a:p>
            <a:pPr>
              <a:buNone/>
            </a:pPr>
            <a:r>
              <a:rPr lang="hr-HR" dirty="0"/>
              <a:t> </a:t>
            </a:r>
          </a:p>
          <a:p>
            <a:r>
              <a:rPr lang="hr-HR" dirty="0"/>
              <a:t>U</a:t>
            </a:r>
            <a:r>
              <a:rPr lang="hr-HR" dirty="0" smtClean="0"/>
              <a:t>nclear </a:t>
            </a:r>
            <a:r>
              <a:rPr lang="hr-HR" dirty="0"/>
              <a:t>whether mortality in SOT recipients is higher vs general </a:t>
            </a:r>
            <a:r>
              <a:rPr lang="hr-HR" b="1" dirty="0"/>
              <a:t>inpatient</a:t>
            </a:r>
            <a:r>
              <a:rPr lang="hr-HR" dirty="0"/>
              <a:t> population.</a:t>
            </a:r>
          </a:p>
          <a:p>
            <a:pPr>
              <a:buNone/>
            </a:pPr>
            <a:endParaRPr lang="hr-HR" dirty="0"/>
          </a:p>
          <a:p>
            <a:r>
              <a:rPr lang="hr-HR" dirty="0"/>
              <a:t>L</a:t>
            </a:r>
            <a:r>
              <a:rPr lang="hr-HR" dirty="0" smtClean="0"/>
              <a:t>arge </a:t>
            </a:r>
            <a:r>
              <a:rPr lang="hr-HR" dirty="0"/>
              <a:t>cohort study in </a:t>
            </a:r>
            <a:r>
              <a:rPr lang="hr-HR" b="1" dirty="0"/>
              <a:t>hospitalized</a:t>
            </a:r>
            <a:r>
              <a:rPr lang="hr-HR" dirty="0"/>
              <a:t> pts- mortality, ICU care, and mechanical ventilation rates </a:t>
            </a:r>
            <a:r>
              <a:rPr lang="hr-HR" b="1" dirty="0"/>
              <a:t>similar</a:t>
            </a:r>
            <a:r>
              <a:rPr lang="hr-HR" dirty="0"/>
              <a:t> between SOT recipients and general non-transplant </a:t>
            </a:r>
            <a:r>
              <a:rPr lang="hr-HR" dirty="0" smtClean="0"/>
              <a:t>patients</a:t>
            </a:r>
            <a:endParaRPr lang="hr-HR" dirty="0"/>
          </a:p>
          <a:p>
            <a:pPr>
              <a:buNone/>
            </a:pPr>
            <a:endParaRPr lang="hr-HR" dirty="0"/>
          </a:p>
          <a:p>
            <a:r>
              <a:rPr lang="hr-HR" dirty="0"/>
              <a:t>482 SOT recipients- overall mortality similar to the general population with similar </a:t>
            </a:r>
            <a:r>
              <a:rPr lang="hr-HR" dirty="0" smtClean="0"/>
              <a:t>comorbidities</a:t>
            </a:r>
          </a:p>
          <a:p>
            <a:pPr algn="r">
              <a:buNone/>
            </a:pPr>
            <a:r>
              <a:rPr lang="hr-HR" sz="2400" dirty="0" smtClean="0"/>
              <a:t>Kates OS et al., Clin Infect Dis. 2020</a:t>
            </a:r>
          </a:p>
          <a:p>
            <a:pPr algn="r">
              <a:buNone/>
            </a:pPr>
            <a:r>
              <a:rPr lang="hr-HR" sz="2400" dirty="0" smtClean="0"/>
              <a:t>Oto et al., BMC Nephrology 2021</a:t>
            </a:r>
          </a:p>
          <a:p>
            <a:pPr algn="r">
              <a:buNone/>
            </a:pPr>
            <a:endParaRPr lang="hr-HR" dirty="0" smtClean="0"/>
          </a:p>
          <a:p>
            <a:pPr algn="r">
              <a:buNone/>
            </a:pPr>
            <a:endParaRPr lang="hr-HR" dirty="0" smtClean="0"/>
          </a:p>
          <a:p>
            <a:pPr>
              <a:buNone/>
            </a:pPr>
            <a:endParaRPr lang="hr-HR" dirty="0"/>
          </a:p>
        </p:txBody>
      </p:sp>
    </p:spTree>
    <p:extLst>
      <p:ext uri="{BB962C8B-B14F-4D97-AF65-F5344CB8AC3E}">
        <p14:creationId xmlns="" xmlns:p14="http://schemas.microsoft.com/office/powerpoint/2010/main" val="554187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aking Steps to Solve the Organ Transplant Crisis"/>
          <p:cNvPicPr>
            <a:picLocks noChangeAspect="1" noChangeArrowheads="1"/>
          </p:cNvPicPr>
          <p:nvPr/>
        </p:nvPicPr>
        <p:blipFill>
          <a:blip r:embed="rId3" cstate="print">
            <a:lum bright="14000" contrast="-51000"/>
          </a:blip>
          <a:srcRect/>
          <a:stretch>
            <a:fillRect/>
          </a:stretch>
        </p:blipFill>
        <p:spPr bwMode="auto">
          <a:xfrm>
            <a:off x="0" y="764704"/>
            <a:ext cx="9216008" cy="5174604"/>
          </a:xfrm>
          <a:prstGeom prst="rect">
            <a:avLst/>
          </a:prstGeom>
          <a:noFill/>
        </p:spPr>
      </p:pic>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a:xfrm>
            <a:off x="0" y="980728"/>
            <a:ext cx="9144000" cy="5877272"/>
          </a:xfrm>
        </p:spPr>
        <p:txBody>
          <a:bodyPr>
            <a:normAutofit/>
          </a:bodyPr>
          <a:lstStyle/>
          <a:p>
            <a:endParaRPr lang="hr-HR" dirty="0"/>
          </a:p>
          <a:p>
            <a:endParaRPr lang="hr-HR" dirty="0"/>
          </a:p>
          <a:p>
            <a:r>
              <a:rPr lang="hr-HR" b="1" dirty="0"/>
              <a:t>The number of RTx patients diagnosed with COVID-19 was higher than in the general population, but the lower threshold for testing may have contributed to its better identification</a:t>
            </a:r>
            <a:r>
              <a:rPr lang="hr-HR" b="1" dirty="0" smtClean="0"/>
              <a:t>.</a:t>
            </a:r>
          </a:p>
          <a:p>
            <a:endParaRPr lang="hr-HR" b="1" dirty="0" smtClean="0"/>
          </a:p>
          <a:p>
            <a:pPr algn="r">
              <a:buNone/>
            </a:pPr>
            <a:r>
              <a:rPr lang="hr-HR" sz="2400" b="1" dirty="0" smtClean="0"/>
              <a:t>Toapanta et al., CKJ 2021</a:t>
            </a:r>
            <a:endParaRPr lang="hr-HR" sz="2400" b="1" dirty="0"/>
          </a:p>
          <a:p>
            <a:pPr>
              <a:buNone/>
            </a:pPr>
            <a:r>
              <a:rPr lang="hr-HR" dirty="0"/>
              <a:t> </a:t>
            </a:r>
          </a:p>
          <a:p>
            <a:endParaRPr lang="hr-H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00A584-AC3A-437D-A86B-562E2F417DB1}"/>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36078C41-D304-44AB-A23A-D56824E3D7C5}"/>
              </a:ext>
            </a:extLst>
          </p:cNvPr>
          <p:cNvSpPr>
            <a:spLocks noGrp="1"/>
          </p:cNvSpPr>
          <p:nvPr>
            <p:ph idx="1"/>
          </p:nvPr>
        </p:nvSpPr>
        <p:spPr>
          <a:xfrm>
            <a:off x="457200" y="1600200"/>
            <a:ext cx="8229600" cy="4781128"/>
          </a:xfrm>
        </p:spPr>
        <p:txBody>
          <a:bodyPr>
            <a:normAutofit lnSpcReduction="10000"/>
          </a:bodyPr>
          <a:lstStyle/>
          <a:p>
            <a:r>
              <a:rPr lang="hr-HR" dirty="0"/>
              <a:t>A Belgium study, 46 RTx </a:t>
            </a:r>
            <a:r>
              <a:rPr lang="hr-HR" dirty="0" smtClean="0"/>
              <a:t>pts- </a:t>
            </a:r>
            <a:r>
              <a:rPr lang="hr-HR" dirty="0"/>
              <a:t>mortality similar to general population (14% versus 15.3%), but much lower than in dialysis pts (14% versus 29%) </a:t>
            </a:r>
            <a:endParaRPr lang="hr-HR" dirty="0" smtClean="0"/>
          </a:p>
          <a:p>
            <a:pPr algn="r">
              <a:buNone/>
            </a:pPr>
            <a:r>
              <a:rPr lang="hr-HR" sz="2400" dirty="0" smtClean="0"/>
              <a:t>De Meester J et al., </a:t>
            </a:r>
            <a:r>
              <a:rPr lang="en-US" sz="2400" dirty="0" smtClean="0"/>
              <a:t>J Am</a:t>
            </a:r>
            <a:r>
              <a:rPr lang="hr-HR" sz="2400" dirty="0" smtClean="0"/>
              <a:t> </a:t>
            </a:r>
            <a:r>
              <a:rPr lang="en-US" sz="2400" dirty="0" smtClean="0"/>
              <a:t>Soc </a:t>
            </a:r>
            <a:r>
              <a:rPr lang="en-US" sz="2400" dirty="0" err="1" smtClean="0"/>
              <a:t>Nephrol</a:t>
            </a:r>
            <a:r>
              <a:rPr lang="en-US" sz="2400" dirty="0" smtClean="0"/>
              <a:t> 2020</a:t>
            </a:r>
            <a:endParaRPr lang="hr-HR" sz="2400" dirty="0"/>
          </a:p>
          <a:p>
            <a:r>
              <a:rPr lang="hr-HR" dirty="0"/>
              <a:t>ERACODA, 305 RTx </a:t>
            </a:r>
            <a:r>
              <a:rPr lang="hr-HR" dirty="0" smtClean="0"/>
              <a:t>pts- </a:t>
            </a:r>
            <a:r>
              <a:rPr lang="hr-HR" dirty="0"/>
              <a:t>28-day mortality 21.3% vs 25% in dialysis pts, older age predominant risk factor for mortality in renal recipients </a:t>
            </a:r>
            <a:endParaRPr lang="hr-HR" dirty="0" smtClean="0"/>
          </a:p>
          <a:p>
            <a:pPr algn="r">
              <a:buNone/>
            </a:pPr>
            <a:r>
              <a:rPr lang="hr-HR" sz="2400" dirty="0" smtClean="0"/>
              <a:t>Hilbrands LB et al, NDT 2020</a:t>
            </a:r>
            <a:endParaRPr lang="hr-HR" sz="2400" dirty="0"/>
          </a:p>
          <a:p>
            <a:endParaRPr lang="hr-HR" dirty="0"/>
          </a:p>
        </p:txBody>
      </p:sp>
    </p:spTree>
    <p:extLst>
      <p:ext uri="{BB962C8B-B14F-4D97-AF65-F5344CB8AC3E}">
        <p14:creationId xmlns="" xmlns:p14="http://schemas.microsoft.com/office/powerpoint/2010/main" val="1170724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B082B8-A32F-491D-85F5-077B59B0E77A}"/>
              </a:ext>
            </a:extLst>
          </p:cNvPr>
          <p:cNvSpPr>
            <a:spLocks noGrp="1"/>
          </p:cNvSpPr>
          <p:nvPr>
            <p:ph type="title"/>
          </p:nvPr>
        </p:nvSpPr>
        <p:spPr/>
        <p:txBody>
          <a:bodyPr/>
          <a:lstStyle/>
          <a:p>
            <a:endParaRPr lang="hr-HR"/>
          </a:p>
        </p:txBody>
      </p:sp>
      <p:pic>
        <p:nvPicPr>
          <p:cNvPr id="4" name="Content Placeholder 3">
            <a:extLst>
              <a:ext uri="{FF2B5EF4-FFF2-40B4-BE49-F238E27FC236}">
                <a16:creationId xmlns="" xmlns:a16="http://schemas.microsoft.com/office/drawing/2014/main" id="{A58F87B0-9B83-4DFF-9713-2496C5A1A580}"/>
              </a:ext>
            </a:extLst>
          </p:cNvPr>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5" y="332656"/>
            <a:ext cx="8352930" cy="6525345"/>
          </a:xfrm>
          <a:prstGeom prst="rect">
            <a:avLst/>
          </a:prstGeom>
          <a:noFill/>
          <a:ln>
            <a:noFill/>
          </a:ln>
        </p:spPr>
      </p:pic>
    </p:spTree>
    <p:extLst>
      <p:ext uri="{BB962C8B-B14F-4D97-AF65-F5344CB8AC3E}">
        <p14:creationId xmlns="" xmlns:p14="http://schemas.microsoft.com/office/powerpoint/2010/main" val="123098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48EC10-6A7A-494F-B833-5C0DA0E8225D}"/>
              </a:ext>
            </a:extLst>
          </p:cNvPr>
          <p:cNvSpPr>
            <a:spLocks noGrp="1"/>
          </p:cNvSpPr>
          <p:nvPr>
            <p:ph type="title"/>
          </p:nvPr>
        </p:nvSpPr>
        <p:spPr>
          <a:xfrm>
            <a:off x="457200" y="0"/>
            <a:ext cx="8229600" cy="620688"/>
          </a:xfrm>
        </p:spPr>
        <p:txBody>
          <a:bodyPr>
            <a:noAutofit/>
          </a:bodyPr>
          <a:lstStyle/>
          <a:p>
            <a:r>
              <a:rPr lang="hr-HR" sz="3600" b="1" dirty="0"/>
              <a:t>EARLY POSTTx MORTALITY</a:t>
            </a:r>
          </a:p>
        </p:txBody>
      </p:sp>
      <p:sp>
        <p:nvSpPr>
          <p:cNvPr id="3" name="Content Placeholder 2">
            <a:extLst>
              <a:ext uri="{FF2B5EF4-FFF2-40B4-BE49-F238E27FC236}">
                <a16:creationId xmlns="" xmlns:a16="http://schemas.microsoft.com/office/drawing/2014/main" id="{81DF01DA-28C7-4283-B842-4F8446981AE1}"/>
              </a:ext>
            </a:extLst>
          </p:cNvPr>
          <p:cNvSpPr>
            <a:spLocks noGrp="1"/>
          </p:cNvSpPr>
          <p:nvPr>
            <p:ph idx="1"/>
          </p:nvPr>
        </p:nvSpPr>
        <p:spPr>
          <a:xfrm>
            <a:off x="0" y="692697"/>
            <a:ext cx="9144000" cy="6165304"/>
          </a:xfrm>
        </p:spPr>
        <p:txBody>
          <a:bodyPr>
            <a:normAutofit fontScale="85000" lnSpcReduction="20000"/>
          </a:bodyPr>
          <a:lstStyle/>
          <a:p>
            <a:r>
              <a:rPr lang="hr-HR" dirty="0"/>
              <a:t>scarce information on early Tx recipients. </a:t>
            </a:r>
          </a:p>
          <a:p>
            <a:r>
              <a:rPr lang="hr-HR" dirty="0"/>
              <a:t>early Tx recipients subgroup &lt;6 months </a:t>
            </a:r>
            <a:r>
              <a:rPr lang="hr-HR" dirty="0" smtClean="0"/>
              <a:t>or </a:t>
            </a:r>
            <a:r>
              <a:rPr lang="hr-HR" dirty="0"/>
              <a:t>&lt;1 </a:t>
            </a:r>
            <a:r>
              <a:rPr lang="hr-HR" dirty="0" smtClean="0"/>
              <a:t>year, </a:t>
            </a:r>
            <a:r>
              <a:rPr lang="hr-HR" dirty="0"/>
              <a:t>mortality not different , but  with trend towards a higher mortality for the early group </a:t>
            </a:r>
            <a:endParaRPr lang="hr-HR" dirty="0" smtClean="0"/>
          </a:p>
          <a:p>
            <a:pPr algn="r">
              <a:buNone/>
            </a:pPr>
            <a:r>
              <a:rPr lang="it-IT" sz="2800" dirty="0" smtClean="0"/>
              <a:t>Fava` A</a:t>
            </a:r>
            <a:r>
              <a:rPr lang="hr-HR" sz="2800" dirty="0" smtClean="0"/>
              <a:t> et al.</a:t>
            </a:r>
            <a:r>
              <a:rPr lang="it-IT" sz="2800" dirty="0" smtClean="0"/>
              <a:t>, </a:t>
            </a:r>
            <a:r>
              <a:rPr lang="en-US" sz="2800" dirty="0" smtClean="0"/>
              <a:t>Am J</a:t>
            </a:r>
            <a:r>
              <a:rPr lang="hr-HR" sz="2800" dirty="0" smtClean="0"/>
              <a:t> Transplant 2020</a:t>
            </a:r>
          </a:p>
          <a:p>
            <a:pPr algn="r">
              <a:buNone/>
            </a:pPr>
            <a:endParaRPr lang="hr-HR" sz="2800" dirty="0"/>
          </a:p>
          <a:p>
            <a:r>
              <a:rPr lang="hr-HR" dirty="0"/>
              <a:t>A recent </a:t>
            </a:r>
            <a:r>
              <a:rPr lang="hr-HR" dirty="0" smtClean="0"/>
              <a:t>report- 24 </a:t>
            </a:r>
            <a:r>
              <a:rPr lang="hr-HR" dirty="0"/>
              <a:t>recipients within </a:t>
            </a:r>
            <a:r>
              <a:rPr lang="hr-HR" dirty="0" smtClean="0"/>
              <a:t>60 days postTx- </a:t>
            </a:r>
            <a:r>
              <a:rPr lang="hr-HR" dirty="0"/>
              <a:t>mortality </a:t>
            </a:r>
            <a:r>
              <a:rPr lang="hr-HR" dirty="0" smtClean="0"/>
              <a:t>46</a:t>
            </a:r>
            <a:r>
              <a:rPr lang="hr-HR" dirty="0"/>
              <a:t>% </a:t>
            </a:r>
            <a:endParaRPr lang="hr-HR" dirty="0" smtClean="0"/>
          </a:p>
          <a:p>
            <a:r>
              <a:rPr lang="hr-HR" dirty="0" smtClean="0"/>
              <a:t>Recipients who died were older (61 versus 70 years), received high-dose steroids less frequently (25% versus 82%) and usually needed ventilation support (15% versus 78%)</a:t>
            </a:r>
          </a:p>
          <a:p>
            <a:pPr algn="r">
              <a:buNone/>
            </a:pPr>
            <a:r>
              <a:rPr lang="hr-HR" sz="2800" dirty="0" smtClean="0"/>
              <a:t>Pascual J et al., Eur Urol 2020</a:t>
            </a:r>
          </a:p>
          <a:p>
            <a:pPr algn="r">
              <a:buNone/>
            </a:pPr>
            <a:endParaRPr lang="hr-HR" sz="2800" dirty="0"/>
          </a:p>
          <a:p>
            <a:endParaRPr lang="hr-HR" dirty="0"/>
          </a:p>
          <a:p>
            <a:r>
              <a:rPr lang="hr-HR" dirty="0"/>
              <a:t>Study with 237 pts, first-year post-Tx, mortality rate 37% </a:t>
            </a:r>
            <a:endParaRPr lang="hr-HR" dirty="0" smtClean="0"/>
          </a:p>
          <a:p>
            <a:pPr algn="r">
              <a:buNone/>
            </a:pPr>
            <a:r>
              <a:rPr lang="hr-HR" sz="2800" dirty="0" smtClean="0"/>
              <a:t>Clarke C et al., </a:t>
            </a:r>
            <a:r>
              <a:rPr lang="en-US" sz="2800" dirty="0" smtClean="0"/>
              <a:t>Kidney </a:t>
            </a:r>
            <a:r>
              <a:rPr lang="en-US" sz="2800" dirty="0" err="1" smtClean="0"/>
              <a:t>Int</a:t>
            </a:r>
            <a:r>
              <a:rPr lang="en-US" sz="2800" dirty="0" smtClean="0"/>
              <a:t> Rep 2020</a:t>
            </a:r>
            <a:endParaRPr lang="hr-HR" sz="2800" dirty="0"/>
          </a:p>
          <a:p>
            <a:endParaRPr lang="hr-HR" dirty="0"/>
          </a:p>
        </p:txBody>
      </p:sp>
    </p:spTree>
    <p:extLst>
      <p:ext uri="{BB962C8B-B14F-4D97-AF65-F5344CB8AC3E}">
        <p14:creationId xmlns="" xmlns:p14="http://schemas.microsoft.com/office/powerpoint/2010/main" val="1007610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34BA6-FD85-45A5-ABF9-E579F3CE42DF}"/>
              </a:ext>
            </a:extLst>
          </p:cNvPr>
          <p:cNvSpPr>
            <a:spLocks noGrp="1"/>
          </p:cNvSpPr>
          <p:nvPr>
            <p:ph type="title"/>
          </p:nvPr>
        </p:nvSpPr>
        <p:spPr>
          <a:xfrm>
            <a:off x="457200" y="0"/>
            <a:ext cx="8229600" cy="908720"/>
          </a:xfrm>
        </p:spPr>
        <p:txBody>
          <a:bodyPr>
            <a:normAutofit fontScale="90000"/>
          </a:bodyPr>
          <a:lstStyle/>
          <a:p>
            <a:r>
              <a:rPr lang="hr-HR" sz="2800" b="1" dirty="0"/>
              <a:t>OUTCOMES IN KIDNEY RECIPIENTS VS</a:t>
            </a:r>
            <a:br>
              <a:rPr lang="hr-HR" sz="2800" b="1" dirty="0"/>
            </a:br>
            <a:r>
              <a:rPr lang="hr-HR" sz="2800" b="1" dirty="0"/>
              <a:t>PATIENTS ON THE WAITING LIST</a:t>
            </a:r>
          </a:p>
        </p:txBody>
      </p:sp>
      <p:sp>
        <p:nvSpPr>
          <p:cNvPr id="3" name="Content Placeholder 2">
            <a:extLst>
              <a:ext uri="{FF2B5EF4-FFF2-40B4-BE49-F238E27FC236}">
                <a16:creationId xmlns="" xmlns:a16="http://schemas.microsoft.com/office/drawing/2014/main" id="{CA7827A5-231E-4321-8528-89001C28E0F6}"/>
              </a:ext>
            </a:extLst>
          </p:cNvPr>
          <p:cNvSpPr>
            <a:spLocks noGrp="1"/>
          </p:cNvSpPr>
          <p:nvPr>
            <p:ph idx="1"/>
          </p:nvPr>
        </p:nvSpPr>
        <p:spPr>
          <a:xfrm>
            <a:off x="0" y="1052736"/>
            <a:ext cx="9144000" cy="5400600"/>
          </a:xfrm>
        </p:spPr>
        <p:txBody>
          <a:bodyPr>
            <a:normAutofit fontScale="85000" lnSpcReduction="20000"/>
          </a:bodyPr>
          <a:lstStyle/>
          <a:p>
            <a:r>
              <a:rPr lang="hr-HR" dirty="0"/>
              <a:t>Recommended avoiding living-donor </a:t>
            </a:r>
            <a:r>
              <a:rPr lang="hr-HR" dirty="0" smtClean="0"/>
              <a:t>Tx </a:t>
            </a:r>
            <a:r>
              <a:rPr lang="hr-HR" dirty="0"/>
              <a:t>and reserving deceased-donor Tx for life-threatening conditions or for hypersensitized patients with a suitable donor </a:t>
            </a:r>
            <a:endParaRPr lang="hr-HR" dirty="0" smtClean="0"/>
          </a:p>
          <a:p>
            <a:pPr algn="r">
              <a:buNone/>
            </a:pPr>
            <a:r>
              <a:rPr lang="de-DE" sz="2800" dirty="0" smtClean="0"/>
              <a:t>Ahn C</a:t>
            </a:r>
            <a:r>
              <a:rPr lang="hr-HR" sz="2800" dirty="0" smtClean="0"/>
              <a:t> et al.</a:t>
            </a:r>
            <a:r>
              <a:rPr lang="de-DE" sz="2800" dirty="0" smtClean="0"/>
              <a:t>,</a:t>
            </a:r>
            <a:r>
              <a:rPr lang="hr-HR" sz="2800" dirty="0" smtClean="0"/>
              <a:t> Transplantation 2020</a:t>
            </a:r>
            <a:r>
              <a:rPr lang="de-DE" sz="2800" dirty="0" smtClean="0"/>
              <a:t> </a:t>
            </a:r>
            <a:endParaRPr lang="hr-HR" sz="2800" dirty="0"/>
          </a:p>
          <a:p>
            <a:pPr marL="0" indent="0">
              <a:buNone/>
            </a:pPr>
            <a:endParaRPr lang="hr-HR" dirty="0"/>
          </a:p>
          <a:p>
            <a:r>
              <a:rPr lang="hr-HR" dirty="0"/>
              <a:t>R</a:t>
            </a:r>
            <a:r>
              <a:rPr lang="hr-HR" dirty="0" smtClean="0"/>
              <a:t>egistry-based </a:t>
            </a:r>
            <a:r>
              <a:rPr lang="hr-HR" dirty="0"/>
              <a:t>study from </a:t>
            </a:r>
            <a:r>
              <a:rPr lang="hr-HR" dirty="0" smtClean="0"/>
              <a:t>France- </a:t>
            </a:r>
            <a:r>
              <a:rPr lang="hr-HR" dirty="0"/>
              <a:t>RTx pts and pts on waiting list, an increase in deaths was detected in both populations (44% vs 42</a:t>
            </a:r>
            <a:r>
              <a:rPr lang="hr-HR" dirty="0" smtClean="0"/>
              <a:t>%), </a:t>
            </a:r>
            <a:r>
              <a:rPr lang="hr-HR" dirty="0"/>
              <a:t>explained by COVID-19.</a:t>
            </a:r>
          </a:p>
          <a:p>
            <a:r>
              <a:rPr lang="hr-HR" dirty="0"/>
              <a:t>Interestingly, the increase was similar in high-risk geographic areas, but in </a:t>
            </a:r>
            <a:r>
              <a:rPr lang="hr-HR" dirty="0" smtClean="0"/>
              <a:t>low risk </a:t>
            </a:r>
            <a:r>
              <a:rPr lang="hr-HR" dirty="0"/>
              <a:t>areas the risk for wait-listed pts was 4-fold higher, no additional risk for RTx pts- </a:t>
            </a:r>
            <a:r>
              <a:rPr lang="hr-HR" b="1" dirty="0"/>
              <a:t>transplant programmes should not be suspended in geographic areas with a low spread of </a:t>
            </a:r>
            <a:r>
              <a:rPr lang="hr-HR" b="1" dirty="0" smtClean="0"/>
              <a:t>infection</a:t>
            </a:r>
            <a:r>
              <a:rPr lang="hr-HR" dirty="0" smtClean="0"/>
              <a:t> </a:t>
            </a:r>
          </a:p>
          <a:p>
            <a:pPr algn="r">
              <a:buNone/>
            </a:pPr>
            <a:r>
              <a:rPr lang="en-US" sz="2800" dirty="0" err="1" smtClean="0"/>
              <a:t>Thaunat</a:t>
            </a:r>
            <a:r>
              <a:rPr lang="en-US" sz="2800" dirty="0" smtClean="0"/>
              <a:t> O</a:t>
            </a:r>
            <a:r>
              <a:rPr lang="hr-HR" sz="2800" dirty="0" smtClean="0"/>
              <a:t> et al.</a:t>
            </a:r>
            <a:r>
              <a:rPr lang="en-US" sz="2800" dirty="0" smtClean="0"/>
              <a:t>, Kidney </a:t>
            </a:r>
            <a:r>
              <a:rPr lang="en-US" sz="2800" dirty="0" err="1" smtClean="0"/>
              <a:t>Int</a:t>
            </a:r>
            <a:r>
              <a:rPr lang="en-US" sz="2800" dirty="0" smtClean="0"/>
              <a:t> 2020</a:t>
            </a:r>
            <a:endParaRPr lang="hr-HR" sz="2800" dirty="0"/>
          </a:p>
          <a:p>
            <a:endParaRPr lang="hr-HR" dirty="0"/>
          </a:p>
        </p:txBody>
      </p:sp>
    </p:spTree>
    <p:extLst>
      <p:ext uri="{BB962C8B-B14F-4D97-AF65-F5344CB8AC3E}">
        <p14:creationId xmlns="" xmlns:p14="http://schemas.microsoft.com/office/powerpoint/2010/main" val="613696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astava Bosne i Hercegovine – Wikipedija"/>
          <p:cNvPicPr>
            <a:picLocks noChangeAspect="1" noChangeArrowheads="1"/>
          </p:cNvPicPr>
          <p:nvPr/>
        </p:nvPicPr>
        <p:blipFill>
          <a:blip r:embed="rId2" cstate="print">
            <a:lum bright="36000" contrast="-53000"/>
          </a:blip>
          <a:srcRect/>
          <a:stretch>
            <a:fillRect/>
          </a:stretch>
        </p:blipFill>
        <p:spPr bwMode="auto">
          <a:xfrm>
            <a:off x="-288032" y="-132606"/>
            <a:ext cx="9828584" cy="6990606"/>
          </a:xfrm>
          <a:prstGeom prst="rect">
            <a:avLst/>
          </a:prstGeom>
          <a:noFill/>
        </p:spPr>
      </p:pic>
      <p:sp>
        <p:nvSpPr>
          <p:cNvPr id="2" name="Title 1"/>
          <p:cNvSpPr>
            <a:spLocks noGrp="1"/>
          </p:cNvSpPr>
          <p:nvPr>
            <p:ph type="title"/>
          </p:nvPr>
        </p:nvSpPr>
        <p:spPr/>
        <p:txBody>
          <a:bodyPr/>
          <a:lstStyle/>
          <a:p>
            <a:r>
              <a:rPr lang="hr-HR" dirty="0" smtClean="0"/>
              <a:t>Federacija BiH </a:t>
            </a:r>
            <a:endParaRPr lang="hr-HR" dirty="0"/>
          </a:p>
        </p:txBody>
      </p:sp>
      <p:sp>
        <p:nvSpPr>
          <p:cNvPr id="3" name="Content Placeholder 2"/>
          <p:cNvSpPr>
            <a:spLocks noGrp="1"/>
          </p:cNvSpPr>
          <p:nvPr>
            <p:ph idx="1"/>
          </p:nvPr>
        </p:nvSpPr>
        <p:spPr>
          <a:xfrm>
            <a:off x="0" y="1916832"/>
            <a:ext cx="9144000" cy="4209331"/>
          </a:xfrm>
        </p:spPr>
        <p:txBody>
          <a:bodyPr/>
          <a:lstStyle/>
          <a:p>
            <a:r>
              <a:rPr lang="hr-HR" dirty="0" smtClean="0"/>
              <a:t>Preminulo 8/39 oboljelih Tx pts (20,51%)</a:t>
            </a:r>
          </a:p>
          <a:p>
            <a:pPr>
              <a:buNone/>
            </a:pPr>
            <a:r>
              <a:rPr lang="hr-HR" dirty="0" smtClean="0"/>
              <a:t>    (COVID19 neg Tx 0,75%)</a:t>
            </a:r>
          </a:p>
          <a:p>
            <a:pPr>
              <a:buNone/>
            </a:pPr>
            <a:endParaRPr lang="hr-HR" dirty="0" smtClean="0"/>
          </a:p>
          <a:p>
            <a:r>
              <a:rPr lang="hr-HR" dirty="0" smtClean="0"/>
              <a:t> Gubitak grafta u COVID19 poz Tx 5,1% </a:t>
            </a:r>
          </a:p>
          <a:p>
            <a:pPr>
              <a:buNone/>
            </a:pPr>
            <a:r>
              <a:rPr lang="hr-HR" dirty="0" smtClean="0"/>
              <a:t>    </a:t>
            </a:r>
          </a:p>
          <a:p>
            <a:pPr>
              <a:buNone/>
            </a:pPr>
            <a:endParaRPr lang="hr-HR" dirty="0" smtClean="0"/>
          </a:p>
          <a:p>
            <a:pPr>
              <a:buNone/>
            </a:pPr>
            <a:endParaRPr lang="hr-HR" dirty="0" smtClean="0"/>
          </a:p>
          <a:p>
            <a:pPr>
              <a:buNone/>
            </a:pPr>
            <a:endParaRPr lang="hr-HR" dirty="0" smtClean="0"/>
          </a:p>
          <a:p>
            <a:pPr>
              <a:buNone/>
            </a:pPr>
            <a:endParaRPr lang="hr-HR" dirty="0" smtClean="0"/>
          </a:p>
          <a:p>
            <a:endParaRPr lang="hr-HR" dirty="0" smtClean="0"/>
          </a:p>
          <a:p>
            <a:endParaRPr lang="hr-HR" dirty="0" smtClean="0"/>
          </a:p>
          <a:p>
            <a:pPr>
              <a:buNone/>
            </a:pPr>
            <a:endParaRPr lang="hr-HR"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uoroType® SARS-CoV-2 plus | Bruker"/>
          <p:cNvPicPr>
            <a:picLocks noChangeAspect="1" noChangeArrowheads="1"/>
          </p:cNvPicPr>
          <p:nvPr/>
        </p:nvPicPr>
        <p:blipFill>
          <a:blip r:embed="rId2" cstate="print">
            <a:lum bright="35000" contrast="-32000"/>
          </a:blip>
          <a:srcRect/>
          <a:stretch>
            <a:fillRect/>
          </a:stretch>
        </p:blipFill>
        <p:spPr bwMode="auto">
          <a:xfrm>
            <a:off x="0" y="0"/>
            <a:ext cx="10476656" cy="6858000"/>
          </a:xfrm>
          <a:prstGeom prst="rect">
            <a:avLst/>
          </a:prstGeom>
          <a:noFill/>
        </p:spPr>
      </p:pic>
      <p:sp>
        <p:nvSpPr>
          <p:cNvPr id="2" name="Title 1">
            <a:extLst>
              <a:ext uri="{FF2B5EF4-FFF2-40B4-BE49-F238E27FC236}">
                <a16:creationId xmlns="" xmlns:a16="http://schemas.microsoft.com/office/drawing/2014/main" id="{A0E997D8-05B4-48BB-81E8-1827219A2638}"/>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 xmlns:a16="http://schemas.microsoft.com/office/drawing/2014/main" id="{F441255A-B96E-4138-98F9-FC497E7C66EB}"/>
              </a:ext>
            </a:extLst>
          </p:cNvPr>
          <p:cNvSpPr>
            <a:spLocks noGrp="1"/>
          </p:cNvSpPr>
          <p:nvPr>
            <p:ph idx="1"/>
          </p:nvPr>
        </p:nvSpPr>
        <p:spPr/>
        <p:txBody>
          <a:bodyPr/>
          <a:lstStyle/>
          <a:p>
            <a:pPr>
              <a:buNone/>
            </a:pPr>
            <a:endParaRPr lang="hr-HR" dirty="0"/>
          </a:p>
          <a:p>
            <a:pPr>
              <a:buNone/>
            </a:pPr>
            <a:endParaRPr lang="hr-HR" dirty="0"/>
          </a:p>
          <a:p>
            <a:pPr algn="ctr">
              <a:buNone/>
            </a:pPr>
            <a:r>
              <a:rPr lang="hr-HR" sz="4000" b="1" dirty="0" smtClean="0"/>
              <a:t>        CONCLUSIONS</a:t>
            </a:r>
            <a:r>
              <a:rPr lang="hr-HR" sz="4000" dirty="0" smtClean="0"/>
              <a:t> </a:t>
            </a:r>
            <a:endParaRPr lang="hr-HR" sz="4000" dirty="0"/>
          </a:p>
        </p:txBody>
      </p:sp>
    </p:spTree>
    <p:extLst>
      <p:ext uri="{BB962C8B-B14F-4D97-AF65-F5344CB8AC3E}">
        <p14:creationId xmlns="" xmlns:p14="http://schemas.microsoft.com/office/powerpoint/2010/main" val="78948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E3E2C-D38E-42BF-A0C2-7AC0EC8BD9AE}"/>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B88CB016-E40C-4DE3-A1B2-C7D3E0E9E38E}"/>
              </a:ext>
            </a:extLst>
          </p:cNvPr>
          <p:cNvSpPr>
            <a:spLocks noGrp="1"/>
          </p:cNvSpPr>
          <p:nvPr>
            <p:ph idx="1"/>
          </p:nvPr>
        </p:nvSpPr>
        <p:spPr>
          <a:xfrm>
            <a:off x="0" y="260648"/>
            <a:ext cx="9144000" cy="6597353"/>
          </a:xfrm>
        </p:spPr>
        <p:txBody>
          <a:bodyPr>
            <a:normAutofit/>
          </a:bodyPr>
          <a:lstStyle/>
          <a:p>
            <a:r>
              <a:rPr lang="hr-HR" dirty="0"/>
              <a:t>The COVID-19 pandemic has been challenging for kidney transplantation programmes around the world, with a big impact on transplant policies and in the management of infected and uninfected patients. </a:t>
            </a:r>
            <a:endParaRPr lang="hr-HR" dirty="0" smtClean="0"/>
          </a:p>
          <a:p>
            <a:pPr>
              <a:buNone/>
            </a:pPr>
            <a:endParaRPr lang="hr-HR" dirty="0"/>
          </a:p>
          <a:p>
            <a:r>
              <a:rPr lang="hr-HR" dirty="0"/>
              <a:t>The rate of infected transplants was high in geographic areas with widespread infection and patient outcomes were compromised due to high rates of complications and COVID-19-related deaths. </a:t>
            </a:r>
          </a:p>
        </p:txBody>
      </p:sp>
    </p:spTree>
    <p:extLst>
      <p:ext uri="{BB962C8B-B14F-4D97-AF65-F5344CB8AC3E}">
        <p14:creationId xmlns="" xmlns:p14="http://schemas.microsoft.com/office/powerpoint/2010/main" val="3487406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0" y="764704"/>
            <a:ext cx="9144000" cy="6093297"/>
          </a:xfrm>
        </p:spPr>
        <p:txBody>
          <a:bodyPr/>
          <a:lstStyle/>
          <a:p>
            <a:r>
              <a:rPr lang="hr-HR" dirty="0" smtClean="0"/>
              <a:t>In managing infected patients during the pandemic, only the use of steroids and remdesivir has been demonstrated to be useful after performing randomized controlled clinical trials. </a:t>
            </a:r>
          </a:p>
          <a:p>
            <a:pPr>
              <a:buNone/>
            </a:pPr>
            <a:endParaRPr lang="hr-HR" dirty="0" smtClean="0"/>
          </a:p>
          <a:p>
            <a:r>
              <a:rPr lang="hr-HR" dirty="0" smtClean="0"/>
              <a:t>Since chronic immunosuppression may influence a patient’s outcome, different changes based on art and theory were applied. Thus, in the absence of trial-based evidence, we should include transplant patients in prospective studies and registries to help guide optimal care</a:t>
            </a:r>
          </a:p>
          <a:p>
            <a:endParaRPr lang="hr-H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0" y="868363"/>
            <a:ext cx="9144000" cy="5989638"/>
          </a:xfrm>
        </p:spPr>
        <p:txBody>
          <a:bodyPr>
            <a:normAutofit fontScale="92500"/>
          </a:bodyPr>
          <a:lstStyle/>
          <a:p>
            <a:r>
              <a:rPr lang="hr-HR" dirty="0"/>
              <a:t>Kidney transplant recipients experience a high mortality rate compared with the general population, especially during the very early post-transplant period. </a:t>
            </a:r>
            <a:endParaRPr lang="hr-HR" dirty="0" smtClean="0"/>
          </a:p>
          <a:p>
            <a:pPr>
              <a:buNone/>
            </a:pPr>
            <a:endParaRPr lang="hr-HR" dirty="0"/>
          </a:p>
          <a:p>
            <a:r>
              <a:rPr lang="hr-HR" dirty="0"/>
              <a:t>Despite the fact that some studies report more favourable outcomes in patients with a kidney transplant than in patients on the kidney waiting list, the higher mortality described in the very early post-transplant period would advise against performing a kidney transplant in areas where the spread of infection is  high, especially in recipients &gt;60 years of age. </a:t>
            </a:r>
          </a:p>
          <a:p>
            <a:pPr>
              <a:buNone/>
            </a:pPr>
            <a:endParaRPr lang="hr-HR" dirty="0"/>
          </a:p>
        </p:txBody>
      </p:sp>
    </p:spTree>
    <p:extLst>
      <p:ext uri="{BB962C8B-B14F-4D97-AF65-F5344CB8AC3E}">
        <p14:creationId xmlns="" xmlns:p14="http://schemas.microsoft.com/office/powerpoint/2010/main" val="3776771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2AFEC-F2FE-4C7D-AEC6-6E21301A1664}"/>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6CA0FD95-6D65-4C27-B4F4-762C366AB33C}"/>
              </a:ext>
            </a:extLst>
          </p:cNvPr>
          <p:cNvSpPr>
            <a:spLocks noGrp="1"/>
          </p:cNvSpPr>
          <p:nvPr>
            <p:ph idx="1"/>
          </p:nvPr>
        </p:nvSpPr>
        <p:spPr/>
        <p:txBody>
          <a:bodyPr/>
          <a:lstStyle/>
          <a:p>
            <a:pPr>
              <a:buNone/>
            </a:pPr>
            <a:endParaRPr lang="hr-HR" dirty="0" smtClean="0"/>
          </a:p>
          <a:p>
            <a:pPr>
              <a:buNone/>
            </a:pPr>
            <a:endParaRPr lang="hr-HR" dirty="0" smtClean="0"/>
          </a:p>
          <a:p>
            <a:pPr>
              <a:buNone/>
            </a:pPr>
            <a:r>
              <a:rPr lang="hr-HR" smtClean="0"/>
              <a:t>     Properly </a:t>
            </a:r>
            <a:r>
              <a:rPr lang="hr-HR" dirty="0"/>
              <a:t>balance the risks and benefits of Tx</a:t>
            </a:r>
          </a:p>
          <a:p>
            <a:pPr marL="0" indent="0">
              <a:buNone/>
            </a:pPr>
            <a:endParaRPr lang="hr-HR" dirty="0"/>
          </a:p>
        </p:txBody>
      </p:sp>
    </p:spTree>
    <p:extLst>
      <p:ext uri="{BB962C8B-B14F-4D97-AF65-F5344CB8AC3E}">
        <p14:creationId xmlns="" xmlns:p14="http://schemas.microsoft.com/office/powerpoint/2010/main" val="122260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uoroType® SARS-CoV-2 plus | Bruker"/>
          <p:cNvPicPr>
            <a:picLocks noChangeAspect="1" noChangeArrowheads="1"/>
          </p:cNvPicPr>
          <p:nvPr/>
        </p:nvPicPr>
        <p:blipFill>
          <a:blip r:embed="rId2" cstate="print">
            <a:lum bright="35000" contrast="-32000"/>
          </a:blip>
          <a:srcRect/>
          <a:stretch>
            <a:fillRect/>
          </a:stretch>
        </p:blipFill>
        <p:spPr bwMode="auto">
          <a:xfrm>
            <a:off x="0" y="0"/>
            <a:ext cx="10476656" cy="6858000"/>
          </a:xfrm>
          <a:prstGeom prst="rect">
            <a:avLst/>
          </a:prstGeom>
          <a:noFill/>
        </p:spPr>
      </p:pic>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pPr>
              <a:buNone/>
            </a:pPr>
            <a:endParaRPr lang="hr-HR" dirty="0"/>
          </a:p>
          <a:p>
            <a:pPr>
              <a:buNone/>
            </a:pPr>
            <a:endParaRPr lang="hr-HR" dirty="0"/>
          </a:p>
          <a:p>
            <a:pPr algn="ctr">
              <a:buNone/>
            </a:pPr>
            <a:r>
              <a:rPr lang="hr-HR" sz="4000" b="1" dirty="0" smtClean="0"/>
              <a:t>           EPIDEMIOLOGY </a:t>
            </a:r>
            <a:endParaRPr lang="hr-HR"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0" y="868363"/>
            <a:ext cx="9144000" cy="5989638"/>
          </a:xfrm>
        </p:spPr>
        <p:txBody>
          <a:bodyPr>
            <a:normAutofit lnSpcReduction="10000"/>
          </a:bodyPr>
          <a:lstStyle/>
          <a:p>
            <a:r>
              <a:rPr lang="hr-HR" dirty="0"/>
              <a:t>ERA-EDTA study from the French and Spanish registry yielded an average infection rate of 14/1000 </a:t>
            </a:r>
            <a:r>
              <a:rPr lang="hr-HR" dirty="0" smtClean="0"/>
              <a:t>transplants </a:t>
            </a:r>
          </a:p>
          <a:p>
            <a:pPr algn="r">
              <a:buNone/>
            </a:pPr>
            <a:r>
              <a:rPr lang="en-US" sz="2000" dirty="0" err="1" smtClean="0"/>
              <a:t>Jager</a:t>
            </a:r>
            <a:r>
              <a:rPr lang="en-US" sz="2000" dirty="0" smtClean="0"/>
              <a:t> KJ</a:t>
            </a:r>
            <a:r>
              <a:rPr lang="hr-HR" sz="2000" dirty="0" smtClean="0"/>
              <a:t> </a:t>
            </a:r>
            <a:r>
              <a:rPr lang="en-US" sz="2000" dirty="0" smtClean="0"/>
              <a:t>et al. Kidney </a:t>
            </a:r>
            <a:r>
              <a:rPr lang="en-US" sz="2000" dirty="0" err="1" smtClean="0"/>
              <a:t>Int</a:t>
            </a:r>
            <a:r>
              <a:rPr lang="hr-HR" sz="2000" dirty="0" smtClean="0"/>
              <a:t>, </a:t>
            </a:r>
            <a:r>
              <a:rPr lang="en-US" sz="2000" dirty="0" smtClean="0"/>
              <a:t>2020</a:t>
            </a:r>
            <a:endParaRPr lang="hr-HR" sz="2000" dirty="0"/>
          </a:p>
          <a:p>
            <a:pPr>
              <a:buNone/>
            </a:pPr>
            <a:endParaRPr lang="hr-HR" dirty="0"/>
          </a:p>
          <a:p>
            <a:r>
              <a:rPr lang="hr-HR" dirty="0"/>
              <a:t>Similar incidences from multicentre studies- USA, Italy and Spain </a:t>
            </a:r>
            <a:endParaRPr lang="hr-HR" sz="2000" dirty="0" smtClean="0"/>
          </a:p>
          <a:p>
            <a:pPr algn="r">
              <a:buNone/>
            </a:pPr>
            <a:r>
              <a:rPr lang="hr-HR" sz="2000" dirty="0" smtClean="0"/>
              <a:t>Cravedi P et al., Am J Transplant 2020</a:t>
            </a:r>
          </a:p>
          <a:p>
            <a:pPr algn="r">
              <a:buNone/>
            </a:pPr>
            <a:r>
              <a:rPr lang="it-IT" sz="2000" dirty="0" smtClean="0"/>
              <a:t>Fava` A</a:t>
            </a:r>
            <a:r>
              <a:rPr lang="hr-HR" sz="2000" dirty="0" smtClean="0"/>
              <a:t> et al., </a:t>
            </a:r>
            <a:r>
              <a:rPr lang="en-US" sz="2000" dirty="0" smtClean="0"/>
              <a:t>Am J</a:t>
            </a:r>
            <a:r>
              <a:rPr lang="hr-HR" sz="2000" dirty="0" smtClean="0"/>
              <a:t> Transplant 2020</a:t>
            </a:r>
            <a:endParaRPr lang="hr-HR" sz="2000" dirty="0"/>
          </a:p>
          <a:p>
            <a:pPr>
              <a:buNone/>
            </a:pPr>
            <a:endParaRPr lang="hr-HR" dirty="0"/>
          </a:p>
          <a:p>
            <a:r>
              <a:rPr lang="hr-HR" dirty="0"/>
              <a:t>The incidence was 2–5 times higher in renal transplants than in the general </a:t>
            </a:r>
            <a:r>
              <a:rPr lang="hr-HR" dirty="0" smtClean="0"/>
              <a:t>population </a:t>
            </a:r>
            <a:endParaRPr lang="hr-HR" sz="2000" dirty="0" smtClean="0"/>
          </a:p>
          <a:p>
            <a:pPr algn="r">
              <a:buNone/>
            </a:pPr>
            <a:r>
              <a:rPr lang="hr-HR" sz="2000" dirty="0" smtClean="0"/>
              <a:t>De Meester J et al, </a:t>
            </a:r>
            <a:r>
              <a:rPr lang="en-US" sz="2000" dirty="0" smtClean="0"/>
              <a:t>J Am</a:t>
            </a:r>
            <a:r>
              <a:rPr lang="hr-HR" sz="2000" dirty="0" smtClean="0"/>
              <a:t> </a:t>
            </a:r>
            <a:r>
              <a:rPr lang="en-US" sz="2000" dirty="0" smtClean="0"/>
              <a:t>Soc </a:t>
            </a:r>
            <a:r>
              <a:rPr lang="en-US" sz="2000" dirty="0" err="1" smtClean="0"/>
              <a:t>Nephrol</a:t>
            </a:r>
            <a:r>
              <a:rPr lang="en-US" sz="2000" dirty="0" smtClean="0"/>
              <a:t> 2020</a:t>
            </a:r>
            <a:endParaRPr lang="hr-HR" sz="2000" dirty="0"/>
          </a:p>
          <a:p>
            <a:endParaRPr lang="hr-HR" dirty="0"/>
          </a:p>
          <a:p>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
            <a:ext cx="8892480" cy="685800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astava Bosne i Hercegovine – Wikipedija"/>
          <p:cNvPicPr>
            <a:picLocks noChangeAspect="1" noChangeArrowheads="1"/>
          </p:cNvPicPr>
          <p:nvPr/>
        </p:nvPicPr>
        <p:blipFill>
          <a:blip r:embed="rId2" cstate="print">
            <a:lum bright="36000" contrast="-53000"/>
          </a:blip>
          <a:srcRect/>
          <a:stretch>
            <a:fillRect/>
          </a:stretch>
        </p:blipFill>
        <p:spPr bwMode="auto">
          <a:xfrm>
            <a:off x="-288032" y="-132606"/>
            <a:ext cx="9828584" cy="6990606"/>
          </a:xfrm>
          <a:prstGeom prst="rect">
            <a:avLst/>
          </a:prstGeom>
          <a:noFill/>
        </p:spPr>
      </p:pic>
      <p:sp>
        <p:nvSpPr>
          <p:cNvPr id="2" name="Title 1"/>
          <p:cNvSpPr>
            <a:spLocks noGrp="1"/>
          </p:cNvSpPr>
          <p:nvPr>
            <p:ph type="title"/>
          </p:nvPr>
        </p:nvSpPr>
        <p:spPr/>
        <p:txBody>
          <a:bodyPr/>
          <a:lstStyle/>
          <a:p>
            <a:r>
              <a:rPr lang="hr-HR" dirty="0" smtClean="0"/>
              <a:t>Federacija BiH </a:t>
            </a:r>
            <a:endParaRPr lang="hr-HR" dirty="0"/>
          </a:p>
        </p:txBody>
      </p:sp>
      <p:sp>
        <p:nvSpPr>
          <p:cNvPr id="3" name="Content Placeholder 2"/>
          <p:cNvSpPr>
            <a:spLocks noGrp="1"/>
          </p:cNvSpPr>
          <p:nvPr>
            <p:ph idx="1"/>
          </p:nvPr>
        </p:nvSpPr>
        <p:spPr>
          <a:xfrm>
            <a:off x="457200" y="1600200"/>
            <a:ext cx="8507288" cy="4997152"/>
          </a:xfrm>
        </p:spPr>
        <p:txBody>
          <a:bodyPr/>
          <a:lstStyle/>
          <a:p>
            <a:endParaRPr lang="hr-HR" dirty="0" smtClean="0"/>
          </a:p>
          <a:p>
            <a:endParaRPr lang="hr-HR" dirty="0" smtClean="0"/>
          </a:p>
          <a:p>
            <a:r>
              <a:rPr lang="hr-HR" dirty="0" smtClean="0"/>
              <a:t>Sarajevo 16/102 Tx pacijenta (15,69%)</a:t>
            </a:r>
          </a:p>
          <a:p>
            <a:pPr>
              <a:buNone/>
            </a:pPr>
            <a:endParaRPr lang="hr-HR" dirty="0" smtClean="0"/>
          </a:p>
          <a:p>
            <a:r>
              <a:rPr lang="hr-HR" dirty="0" smtClean="0"/>
              <a:t>Tuzla 23/164 (14,2%)</a:t>
            </a:r>
            <a:endParaRPr lang="hr-HR" dirty="0"/>
          </a:p>
        </p:txBody>
      </p:sp>
      <p:sp>
        <p:nvSpPr>
          <p:cNvPr id="1026" name="AutoShape 2" descr="Zastava Bosne i Hercegovine – Wikiped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uoroType® SARS-CoV-2 plus | Bruker"/>
          <p:cNvPicPr>
            <a:picLocks noChangeAspect="1" noChangeArrowheads="1"/>
          </p:cNvPicPr>
          <p:nvPr/>
        </p:nvPicPr>
        <p:blipFill>
          <a:blip r:embed="rId2" cstate="print">
            <a:lum bright="35000" contrast="-32000"/>
          </a:blip>
          <a:srcRect/>
          <a:stretch>
            <a:fillRect/>
          </a:stretch>
        </p:blipFill>
        <p:spPr bwMode="auto">
          <a:xfrm>
            <a:off x="0" y="0"/>
            <a:ext cx="10476656" cy="6858000"/>
          </a:xfrm>
          <a:prstGeom prst="rect">
            <a:avLst/>
          </a:prstGeom>
          <a:noFill/>
        </p:spPr>
      </p:pic>
      <p:sp>
        <p:nvSpPr>
          <p:cNvPr id="2" name="Title 1">
            <a:extLst>
              <a:ext uri="{FF2B5EF4-FFF2-40B4-BE49-F238E27FC236}">
                <a16:creationId xmlns="" xmlns:a16="http://schemas.microsoft.com/office/drawing/2014/main" id="{328A672F-26E6-455E-BED2-A0D73D55496C}"/>
              </a:ext>
            </a:extLst>
          </p:cNvPr>
          <p:cNvSpPr>
            <a:spLocks noGrp="1"/>
          </p:cNvSpPr>
          <p:nvPr>
            <p:ph type="title"/>
          </p:nvPr>
        </p:nvSpPr>
        <p:spPr/>
        <p:txBody>
          <a:bodyPr/>
          <a:lstStyle/>
          <a:p>
            <a:endParaRPr lang="hr-HR"/>
          </a:p>
        </p:txBody>
      </p:sp>
      <p:sp>
        <p:nvSpPr>
          <p:cNvPr id="3" name="Content Placeholder 2">
            <a:extLst>
              <a:ext uri="{FF2B5EF4-FFF2-40B4-BE49-F238E27FC236}">
                <a16:creationId xmlns="" xmlns:a16="http://schemas.microsoft.com/office/drawing/2014/main" id="{3085777A-3187-4B48-90A1-C782A8627741}"/>
              </a:ext>
            </a:extLst>
          </p:cNvPr>
          <p:cNvSpPr>
            <a:spLocks noGrp="1"/>
          </p:cNvSpPr>
          <p:nvPr>
            <p:ph idx="1"/>
          </p:nvPr>
        </p:nvSpPr>
        <p:spPr>
          <a:xfrm>
            <a:off x="457200" y="1600200"/>
            <a:ext cx="9299376" cy="4525963"/>
          </a:xfrm>
        </p:spPr>
        <p:txBody>
          <a:bodyPr/>
          <a:lstStyle/>
          <a:p>
            <a:pPr>
              <a:buNone/>
            </a:pPr>
            <a:endParaRPr lang="hr-HR" dirty="0"/>
          </a:p>
          <a:p>
            <a:pPr>
              <a:buNone/>
            </a:pPr>
            <a:endParaRPr lang="hr-HR" dirty="0"/>
          </a:p>
          <a:p>
            <a:pPr algn="ctr">
              <a:buNone/>
            </a:pPr>
            <a:r>
              <a:rPr lang="hr-HR" b="1" dirty="0" smtClean="0"/>
              <a:t>    </a:t>
            </a:r>
            <a:r>
              <a:rPr lang="hr-HR" sz="4000" b="1" dirty="0" smtClean="0"/>
              <a:t>CLINICAL </a:t>
            </a:r>
            <a:r>
              <a:rPr lang="hr-HR" sz="4000" b="1" dirty="0"/>
              <a:t>PRESENTATION AND PATIENT CHARACTERISTICS </a:t>
            </a:r>
          </a:p>
        </p:txBody>
      </p:sp>
    </p:spTree>
    <p:extLst>
      <p:ext uri="{BB962C8B-B14F-4D97-AF65-F5344CB8AC3E}">
        <p14:creationId xmlns="" xmlns:p14="http://schemas.microsoft.com/office/powerpoint/2010/main" val="136949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57200" y="764704"/>
            <a:ext cx="8686800" cy="6093296"/>
          </a:xfrm>
        </p:spPr>
        <p:txBody>
          <a:bodyPr>
            <a:normAutofit/>
          </a:bodyPr>
          <a:lstStyle/>
          <a:p>
            <a:r>
              <a:rPr lang="hr-HR" dirty="0"/>
              <a:t>Fever, cough and shortness of breath in &gt;60% of patients</a:t>
            </a:r>
          </a:p>
          <a:p>
            <a:pPr>
              <a:buNone/>
            </a:pPr>
            <a:endParaRPr lang="hr-HR" dirty="0"/>
          </a:p>
          <a:p>
            <a:r>
              <a:rPr lang="hr-HR" dirty="0"/>
              <a:t>GI symptoms 1/3 of patients </a:t>
            </a:r>
            <a:endParaRPr lang="hr-HR" sz="2400" dirty="0" smtClean="0"/>
          </a:p>
          <a:p>
            <a:pPr algn="r">
              <a:buNone/>
            </a:pPr>
            <a:r>
              <a:rPr lang="hr-HR" sz="2400" dirty="0" smtClean="0"/>
              <a:t>Crespo M et al, Transplantation 2020</a:t>
            </a:r>
            <a:endParaRPr lang="hr-HR" sz="2400" dirty="0"/>
          </a:p>
          <a:p>
            <a:pPr>
              <a:buNone/>
            </a:pPr>
            <a:endParaRPr lang="hr-HR" dirty="0"/>
          </a:p>
          <a:p>
            <a:r>
              <a:rPr lang="hr-HR" dirty="0"/>
              <a:t>COVID-19 RTx pts-  mean age ~60, males 2/3 and comorbidities (HTA &gt;80%, DM &gt;25%)</a:t>
            </a:r>
          </a:p>
          <a:p>
            <a:pPr>
              <a:buNone/>
            </a:pPr>
            <a:r>
              <a:rPr lang="hr-HR" dirty="0"/>
              <a:t>   -correlates with the characteristics of RTx </a:t>
            </a:r>
            <a:r>
              <a:rPr lang="hr-HR" dirty="0" smtClean="0"/>
              <a:t>pts</a:t>
            </a:r>
          </a:p>
          <a:p>
            <a:pPr algn="r">
              <a:buNone/>
            </a:pPr>
            <a:r>
              <a:rPr lang="hr-HR" sz="2400" dirty="0" smtClean="0"/>
              <a:t>Toapanta et al., CKJ 2021</a:t>
            </a:r>
            <a:endParaRPr lang="hr-HR" sz="2400" dirty="0"/>
          </a:p>
          <a:p>
            <a:pPr marL="0" indent="0">
              <a:buNone/>
            </a:pPr>
            <a:endParaRPr lang="hr-HR" dirty="0"/>
          </a:p>
          <a:p>
            <a:pPr marL="0" indent="0">
              <a:buNone/>
            </a:pPr>
            <a:endParaRPr lang="hr-HR" dirty="0"/>
          </a:p>
          <a:p>
            <a:endParaRPr lang="hr-H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2783</Words>
  <Application>Microsoft Office PowerPoint</Application>
  <PresentationFormat>On-screen Show (4:3)</PresentationFormat>
  <Paragraphs>323</Paragraphs>
  <Slides>39</Slides>
  <Notes>28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COVID19 u pacijenata s transplantiranim bubregom </vt:lpstr>
      <vt:lpstr>Slide 2</vt:lpstr>
      <vt:lpstr>Slide 3</vt:lpstr>
      <vt:lpstr>Slide 4</vt:lpstr>
      <vt:lpstr>Slide 5</vt:lpstr>
      <vt:lpstr>Slide 6</vt:lpstr>
      <vt:lpstr>Federacija BiH </vt:lpstr>
      <vt:lpstr>Slide 8</vt:lpstr>
      <vt:lpstr>Slide 9</vt:lpstr>
      <vt:lpstr>Slide 10</vt:lpstr>
      <vt:lpstr>Slide 11</vt:lpstr>
      <vt:lpstr>AKI INCIDENCE</vt:lpstr>
      <vt:lpstr>AKI HISTOLOGY</vt:lpstr>
      <vt:lpstr>ACUTE RESPIRATORY DISTRESS SYNDROME (ARDS) </vt:lpstr>
      <vt:lpstr>Slide 15</vt:lpstr>
      <vt:lpstr>Federacija BiH </vt:lpstr>
      <vt:lpstr>Slide 17</vt:lpstr>
      <vt:lpstr>Slide 18</vt:lpstr>
      <vt:lpstr>Remdesivir</vt:lpstr>
      <vt:lpstr>Slide 20</vt:lpstr>
      <vt:lpstr>Slide 21</vt:lpstr>
      <vt:lpstr>Slide 22</vt:lpstr>
      <vt:lpstr>Slide 23</vt:lpstr>
      <vt:lpstr>Slide 24</vt:lpstr>
      <vt:lpstr>Slide 25</vt:lpstr>
      <vt:lpstr>Slide 26</vt:lpstr>
      <vt:lpstr>not associated with mortality</vt:lpstr>
      <vt:lpstr>Slide 28</vt:lpstr>
      <vt:lpstr>Slide 29</vt:lpstr>
      <vt:lpstr>Slide 30</vt:lpstr>
      <vt:lpstr>Slide 31</vt:lpstr>
      <vt:lpstr>EARLY POSTTx MORTALITY</vt:lpstr>
      <vt:lpstr>OUTCOMES IN KIDNEY RECIPIENTS VS PATIENTS ON THE WAITING LIST</vt:lpstr>
      <vt:lpstr>Federacija BiH </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ukc0394</dc:creator>
  <cp:lastModifiedBy>Mirna</cp:lastModifiedBy>
  <cp:revision>77</cp:revision>
  <dcterms:created xsi:type="dcterms:W3CDTF">2021-07-13T10:16:39Z</dcterms:created>
  <dcterms:modified xsi:type="dcterms:W3CDTF">2021-09-23T21:41:24Z</dcterms:modified>
</cp:coreProperties>
</file>