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72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6941" autoAdjust="0"/>
  </p:normalViewPr>
  <p:slideViewPr>
    <p:cSldViewPr>
      <p:cViewPr varScale="1">
        <p:scale>
          <a:sx n="99" d="100"/>
          <a:sy n="99" d="100"/>
        </p:scale>
        <p:origin x="18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7D2E1-AB31-4A43-B1BF-C1E0B12497F1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E238-FE36-4206-8AF6-24917839E3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1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9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0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238-FE36-4206-8AF6-24917839E3E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52B29EE-CDE1-43BA-9789-3E471CC7CA58}" type="datetimeFigureOut">
              <a:rPr lang="en-GB" smtClean="0"/>
              <a:pPr/>
              <a:t>24/09/2021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16EAB5-ED21-46DB-91B4-6EB781B36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Bahnschrift" panose="020B0502040204020203" pitchFamily="34" charset="0"/>
              </a:rPr>
              <a:t>Outcomes Among Hospitalized Acute Kidney Injury - related COVID-19 Patients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bs-Latn-BA" sz="1600" dirty="0">
                <a:latin typeface="Bahnschrift" panose="020B0502040204020203" pitchFamily="34" charset="0"/>
              </a:rPr>
            </a:br>
            <a:br>
              <a:rPr lang="bs-Latn-BA" sz="1600" dirty="0">
                <a:latin typeface="Bahnschrift" panose="020B0502040204020203" pitchFamily="34" charset="0"/>
              </a:rPr>
            </a:br>
            <a:r>
              <a:rPr lang="bs-Latn-BA" sz="2000" b="1" dirty="0">
                <a:latin typeface="Bahnschrift" panose="020B0502040204020203" pitchFamily="34" charset="0"/>
              </a:rPr>
              <a:t>Ishod hospitaliziranih COVID-19 pacijenata s akutnom bubrežnom ozljedom</a:t>
            </a:r>
            <a:endParaRPr lang="en-GB" sz="2000" b="1" dirty="0">
              <a:latin typeface="Bahnschrif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52818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755" y="1052736"/>
            <a:ext cx="2438426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1600" b="1" dirty="0"/>
              <a:t>Klinika za nefrologiju</a:t>
            </a:r>
            <a:endParaRPr lang="en-GB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37321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Damir</a:t>
            </a:r>
            <a:r>
              <a:rPr lang="en-GB" dirty="0"/>
              <a:t> </a:t>
            </a:r>
            <a:r>
              <a:rPr lang="bs-Latn-BA" dirty="0"/>
              <a:t>R</a:t>
            </a:r>
            <a:r>
              <a:rPr lang="en-GB" dirty="0" err="1"/>
              <a:t>ebić</a:t>
            </a:r>
            <a:r>
              <a:rPr lang="bs-Latn-BA" dirty="0"/>
              <a:t> </a:t>
            </a:r>
            <a:r>
              <a:rPr lang="en-GB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2754" y="6388879"/>
            <a:ext cx="333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dirty="0"/>
              <a:t>Konjic, 2021.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52" y="123671"/>
            <a:ext cx="4826944" cy="23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31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62525"/>
              </p:ext>
            </p:extLst>
          </p:nvPr>
        </p:nvGraphicFramePr>
        <p:xfrm>
          <a:off x="72007" y="4581126"/>
          <a:ext cx="8964489" cy="2304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AKI during hospitalization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78 (28.99)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27 (34.6)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51 (65.4)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Stage 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33 (12.3)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9 (27.3)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24 (72.7)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Stage 2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 (2.6)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 (42.9)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 (57.14)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Stage 3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38 (14.1)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 (23.7)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29 (76.3)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&lt;0.05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68" y="55577"/>
            <a:ext cx="4614710" cy="242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View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42" y="44624"/>
            <a:ext cx="4579358" cy="29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2566645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dirty="0"/>
              <a:t>Kod naših ispitanika: </a:t>
            </a:r>
            <a:endParaRPr lang="en-GB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2411760" y="2935977"/>
            <a:ext cx="0" cy="84203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38179"/>
              </p:ext>
            </p:extLst>
          </p:nvPr>
        </p:nvGraphicFramePr>
        <p:xfrm>
          <a:off x="-7359" y="3768824"/>
          <a:ext cx="9144001" cy="812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Characteristic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All patients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269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≥60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162 (55.9%)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&lt;60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107 (44.1%)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p value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6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93553"/>
              </p:ext>
            </p:extLst>
          </p:nvPr>
        </p:nvGraphicFramePr>
        <p:xfrm>
          <a:off x="0" y="1297173"/>
          <a:ext cx="9144000" cy="2419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10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Disposition on discharge, n (%)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Home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188 (69.88)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114 (60.63)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74 (39.36)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Transferred to other departments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36 (13.38)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23 (63.88)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13 (36.11)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In hospital death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45 (16.73)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19 (42.22)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26 (57.7)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0.04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68271"/>
              </p:ext>
            </p:extLst>
          </p:nvPr>
        </p:nvGraphicFramePr>
        <p:xfrm>
          <a:off x="5320" y="260648"/>
          <a:ext cx="9144001" cy="1028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8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Characteristic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All patients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269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≥60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162 (55.9%)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&lt;60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107 (44.1%)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p value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7744" y="4437112"/>
            <a:ext cx="468052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s-Latn-BA" dirty="0">
                <a:solidFill>
                  <a:srgbClr val="FF0000"/>
                </a:solidFill>
              </a:rPr>
              <a:t>Sveukupni intrahospitalni mortalitet bio je </a:t>
            </a:r>
            <a:r>
              <a:rPr lang="en-GB" b="1" dirty="0">
                <a:solidFill>
                  <a:srgbClr val="FF0000"/>
                </a:solidFill>
              </a:rPr>
              <a:t>16.73%</a:t>
            </a:r>
            <a:r>
              <a:rPr lang="bs-Latn-BA" b="1" dirty="0">
                <a:solidFill>
                  <a:srgbClr val="FF0000"/>
                </a:solidFill>
              </a:rPr>
              <a:t>.</a:t>
            </a:r>
            <a:r>
              <a:rPr lang="bs-Latn-BA" dirty="0">
                <a:solidFill>
                  <a:srgbClr val="FF0000"/>
                </a:solidFill>
              </a:rPr>
              <a:t> </a:t>
            </a:r>
          </a:p>
          <a:p>
            <a:r>
              <a:rPr lang="bs-Latn-BA" dirty="0">
                <a:solidFill>
                  <a:srgbClr val="FF0000"/>
                </a:solidFill>
              </a:rPr>
              <a:t>Značajno je veći mortalitet kod pacijenata s </a:t>
            </a:r>
            <a:r>
              <a:rPr lang="en-GB" dirty="0">
                <a:solidFill>
                  <a:srgbClr val="FF0000"/>
                </a:solidFill>
              </a:rPr>
              <a:t>eGFR &lt;60 mL/min</a:t>
            </a:r>
            <a:r>
              <a:rPr lang="bs-Latn-BA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(26 pts.)</a:t>
            </a:r>
            <a:r>
              <a:rPr lang="bs-Latn-BA" dirty="0">
                <a:solidFill>
                  <a:srgbClr val="FF0000"/>
                </a:solidFill>
              </a:rPr>
              <a:t>,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bs-Latn-BA" dirty="0">
                <a:solidFill>
                  <a:srgbClr val="FF0000"/>
                </a:solidFill>
              </a:rPr>
              <a:t>u odnosu na </a:t>
            </a:r>
            <a:r>
              <a:rPr lang="bs-Latn-BA" dirty="0" err="1">
                <a:solidFill>
                  <a:srgbClr val="FF0000"/>
                </a:solidFill>
              </a:rPr>
              <a:t>pacijenate</a:t>
            </a:r>
            <a:r>
              <a:rPr lang="bs-Latn-BA" dirty="0">
                <a:solidFill>
                  <a:srgbClr val="FF0000"/>
                </a:solidFill>
              </a:rPr>
              <a:t> s </a:t>
            </a:r>
            <a:r>
              <a:rPr lang="en-GB" dirty="0">
                <a:solidFill>
                  <a:srgbClr val="FF0000"/>
                </a:solidFill>
              </a:rPr>
              <a:t>eGFR ≥60 mL/min(19 pts.)</a:t>
            </a:r>
          </a:p>
        </p:txBody>
      </p:sp>
    </p:spTree>
    <p:extLst>
      <p:ext uri="{BB962C8B-B14F-4D97-AF65-F5344CB8AC3E}">
        <p14:creationId xmlns:p14="http://schemas.microsoft.com/office/powerpoint/2010/main" val="115410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12378"/>
              </p:ext>
            </p:extLst>
          </p:nvPr>
        </p:nvGraphicFramePr>
        <p:xfrm>
          <a:off x="0" y="-7"/>
          <a:ext cx="9143999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Characteristic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All patients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COVID-19 with AKI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COVID-19 and no AKI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 value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1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Initial vital signs, mean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Temperature, °C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37.3 ± 1.3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37.4 ±1.4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37.3±1.2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0.6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Respiratory rate, breaths/min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21.6 ±6.3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22.3± 6.8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20.6 ±5.4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Pulse oximetry %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92.8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91.7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94.3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Pulse rate, beats/min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98.3±20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99.1±21.3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97.2 ±19.3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51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Initial laboratory data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WBC (10</a:t>
                      </a:r>
                      <a:r>
                        <a:rPr lang="bs-Latn-BA" sz="1100" baseline="30000">
                          <a:effectLst/>
                        </a:rPr>
                        <a:t>9</a:t>
                      </a:r>
                      <a:r>
                        <a:rPr lang="bs-Latn-BA" sz="1100">
                          <a:effectLst/>
                        </a:rPr>
                        <a:t>/L)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8.7±7.0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9.3 ± 6.9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7.8± 7.1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Neutrophils (x10</a:t>
                      </a:r>
                      <a:r>
                        <a:rPr lang="bs-Latn-BA" sz="1100" baseline="30000">
                          <a:effectLst/>
                        </a:rPr>
                        <a:t>9</a:t>
                      </a:r>
                      <a:r>
                        <a:rPr lang="bs-Latn-BA" sz="1100">
                          <a:effectLst/>
                        </a:rPr>
                        <a:t>/L)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6.7±4.0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7.3±4.2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5.8±3.5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Lymphocyte (x10</a:t>
                      </a:r>
                      <a:r>
                        <a:rPr lang="bs-Latn-BA" sz="1100" baseline="30000">
                          <a:effectLst/>
                        </a:rPr>
                        <a:t>9</a:t>
                      </a:r>
                      <a:r>
                        <a:rPr lang="bs-Latn-BA" sz="1100">
                          <a:effectLst/>
                        </a:rPr>
                        <a:t>/L)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0.76 (0.47-1.25)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0.68 (0.47, 1.05)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0.91 (0.63, 1.25)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0.03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PLT (x10</a:t>
                      </a:r>
                      <a:r>
                        <a:rPr lang="bs-Latn-BA" sz="1100" baseline="30000">
                          <a:effectLst/>
                        </a:rPr>
                        <a:t>9</a:t>
                      </a:r>
                      <a:r>
                        <a:rPr lang="bs-Latn-BA" sz="1100">
                          <a:effectLst/>
                        </a:rPr>
                        <a:t>/L)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138 (118-190)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142 (118-190)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171 (130-190)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0.08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Creatinine (µmol/L)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113 ± 65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184 ± 342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93 ± 73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Procalcitonin(ng/mL)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0.06 (0.03- 0.15)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1.08 (0.08- 1.78)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0.05 (0.03- 0.12)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CRP (mg/L)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78.8 (4.8–19.1)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138.5 ± 108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73.2 (6.1–22.4)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D-dimer (mg/L)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1.7 (0.9–3.8)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2.2 (1.1–6.2)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1.1 (0.7–2.3)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IL-6 (pg/ml)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15.57 (3.07-39.62)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32.85 (20.15-401.9)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11.61 (2.71-37.82)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0.017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LDH  (U/L)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403 (300–546)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458 (336–637)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350 (270–451)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0.04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CK (U/L)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100 (58-172)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118 (69-223)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99 (52-154)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0.03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Ferritin (ng/ml)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762.5 (384–1420)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911 (490.5–1667.5)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609.5 (296–1086.5)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0.001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39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613328"/>
              </p:ext>
            </p:extLst>
          </p:nvPr>
        </p:nvGraphicFramePr>
        <p:xfrm>
          <a:off x="0" y="4"/>
          <a:ext cx="9144001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74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Characteristic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Acute Kidney Injury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 value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no RRT vs. RRT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 value stages AKI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Stage 1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(33)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Stage 2 (7)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Stage 3 all pts. (34)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Stage 3 - no RRT (11)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Stage 3 – RRT (23)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38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Age, median (IQR)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 (58–80)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65.5 (54–74.5)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 (54–74)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 (60–77)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62(50–66)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0.19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Gender, male n (%)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 (57.57)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(57.14)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 (76.47)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14(14.17)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12(35.29)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0.98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BMI, median (IQR)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27.9 (25.8–32.5)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29.2 (27.4–32.6)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31.5 (27.5–35.5)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29.4 (26.8–33.8)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34.4 (27.7–40.3)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45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Preexisting comorbidities, n (%)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Hypertension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 (78.78)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(57.14)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 (88.23)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 (52.94)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 (35.29)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0.017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Diabetes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 (33.33)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4(57.14)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 (85.29)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 (26.47)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(58.82)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0.53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COPD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(12.12)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(17.64)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(14.70)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(2.94)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0.56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Cancer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(28.57)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(11.76)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(11.76)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 (0.00)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0.29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Smoker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 (84.84)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(28.57)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 (50.0)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 (23.52)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 (26.47)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0.26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Hyperlipidemia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(30.3)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 (100.0)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 (70.58)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 (35.29)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 (35.29)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0.46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45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Drugs, n (%)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ACEi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 (69.69)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3(42.85)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 (76.47)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 (41.17)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 (35.29)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0.17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0.37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ARB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(6.06)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(5.88)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Statin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(30.3)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 (100.0)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 (79.41)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 (50)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(29.41)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NSAID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(15.15)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(71.42)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(29.41)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 (20.58)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(8.82)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Aspirin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 (69.69)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(85.71)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 (85.29)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 (35.29)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 (50)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0.53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0.58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50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Hemodynamic instability at presentation, n (%)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 (21.21)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(85.71)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(58.82)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 (44.11)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(14.7)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0.52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43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00012"/>
              </p:ext>
            </p:extLst>
          </p:nvPr>
        </p:nvGraphicFramePr>
        <p:xfrm>
          <a:off x="129863" y="692696"/>
          <a:ext cx="8964488" cy="2276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6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203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Disposition on discharge, n (%)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Discharged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18 (54.54)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 (57.14)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13 (38.23)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 (11.76)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9(26.47)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0.45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Transferred  to other departments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8 (24.24)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 (14.28)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10(29.41)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 (8.82)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 (20.58)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 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 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In hospital death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7(21.21)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 (28.57)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11 (32.35)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 (11.76)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 (20.58)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0.82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3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Recovery</a:t>
                      </a:r>
                      <a:r>
                        <a:rPr lang="bs-Latn-BA" sz="1100" spc="-75">
                          <a:effectLst/>
                        </a:rPr>
                        <a:t> </a:t>
                      </a:r>
                      <a:r>
                        <a:rPr lang="bs-Latn-BA" sz="1100">
                          <a:effectLst/>
                        </a:rPr>
                        <a:t>of</a:t>
                      </a:r>
                      <a:r>
                        <a:rPr lang="bs-Latn-BA" sz="1100" spc="-70">
                          <a:effectLst/>
                        </a:rPr>
                        <a:t> </a:t>
                      </a:r>
                      <a:r>
                        <a:rPr lang="bs-Latn-BA" sz="1100">
                          <a:effectLst/>
                        </a:rPr>
                        <a:t>kidney</a:t>
                      </a:r>
                      <a:r>
                        <a:rPr lang="bs-Latn-BA" sz="1100" spc="-70">
                          <a:effectLst/>
                        </a:rPr>
                        <a:t> </a:t>
                      </a:r>
                      <a:r>
                        <a:rPr lang="bs-Latn-BA" sz="1100">
                          <a:effectLst/>
                        </a:rPr>
                        <a:t>functions</a:t>
                      </a:r>
                      <a:r>
                        <a:rPr lang="bs-Latn-BA" sz="1100" spc="-75">
                          <a:effectLst/>
                        </a:rPr>
                        <a:t> </a:t>
                      </a:r>
                      <a:r>
                        <a:rPr lang="bs-Latn-BA" sz="1100">
                          <a:effectLst/>
                        </a:rPr>
                        <a:t>during</a:t>
                      </a:r>
                      <a:r>
                        <a:rPr lang="bs-Latn-BA" sz="1100" spc="-70">
                          <a:effectLst/>
                        </a:rPr>
                        <a:t> </a:t>
                      </a:r>
                      <a:r>
                        <a:rPr lang="bs-Latn-BA" sz="1100">
                          <a:effectLst/>
                        </a:rPr>
                        <a:t>hospitalization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Full recovery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16 (48.48)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 2 (28.57)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12 (35.29)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 (26.47)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 (8.82)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 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Partial recovery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10 (30.3)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 (57.14)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11 (32.35)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6 (9.30)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5 (14.7)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 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0.58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3" y="188640"/>
            <a:ext cx="998675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76034"/>
              </p:ext>
            </p:extLst>
          </p:nvPr>
        </p:nvGraphicFramePr>
        <p:xfrm>
          <a:off x="107504" y="3645024"/>
          <a:ext cx="4032448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Variables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95% CI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 value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HR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eGFR &lt;60 mL/min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1.31–1.91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1.58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Acute kidney injury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1.12–2.55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0.04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1.58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Stage 1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0.60-3.28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0.43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1.4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Stage 2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0.79-1.91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0.37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1.22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Stage 3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1.2–2.96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0.01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 2.04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1960" y="3406348"/>
            <a:ext cx="4824536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2400" dirty="0">
                <a:solidFill>
                  <a:srgbClr val="FF0000"/>
                </a:solidFill>
              </a:rPr>
              <a:t>U </a:t>
            </a:r>
            <a:r>
              <a:rPr lang="bs-Latn-BA" sz="2400" dirty="0" err="1">
                <a:solidFill>
                  <a:srgbClr val="FF0000"/>
                </a:solidFill>
              </a:rPr>
              <a:t>multivarijantnom</a:t>
            </a:r>
            <a:r>
              <a:rPr lang="bs-Latn-BA" sz="2400" dirty="0">
                <a:solidFill>
                  <a:srgbClr val="FF0000"/>
                </a:solidFill>
              </a:rPr>
              <a:t> modelu, adaptiranom prema dobi, spolu i </a:t>
            </a:r>
            <a:r>
              <a:rPr lang="bs-Latn-BA" sz="2400" dirty="0" err="1">
                <a:solidFill>
                  <a:srgbClr val="FF0000"/>
                </a:solidFill>
              </a:rPr>
              <a:t>komorbiditetetima</a:t>
            </a:r>
            <a:r>
              <a:rPr lang="bs-Latn-BA" sz="2400" dirty="0">
                <a:solidFill>
                  <a:srgbClr val="FF0000"/>
                </a:solidFill>
              </a:rPr>
              <a:t>: </a:t>
            </a:r>
            <a:r>
              <a:rPr lang="en-GB" sz="2400" dirty="0" err="1">
                <a:solidFill>
                  <a:srgbClr val="FF0000"/>
                </a:solidFill>
              </a:rPr>
              <a:t>eGFR</a:t>
            </a:r>
            <a:r>
              <a:rPr lang="en-GB" sz="2400" dirty="0">
                <a:solidFill>
                  <a:srgbClr val="FF0000"/>
                </a:solidFill>
              </a:rPr>
              <a:t> &lt;60 ml/min, </a:t>
            </a:r>
            <a:r>
              <a:rPr lang="bs-Latn-BA" sz="2400" dirty="0">
                <a:solidFill>
                  <a:srgbClr val="FF0000"/>
                </a:solidFill>
              </a:rPr>
              <a:t>te</a:t>
            </a:r>
            <a:r>
              <a:rPr lang="en-GB" sz="2400" dirty="0">
                <a:solidFill>
                  <a:srgbClr val="FF0000"/>
                </a:solidFill>
              </a:rPr>
              <a:t> AKI (</a:t>
            </a:r>
            <a:r>
              <a:rPr lang="bs-Latn-BA" sz="2400" dirty="0">
                <a:solidFill>
                  <a:srgbClr val="FF0000"/>
                </a:solidFill>
              </a:rPr>
              <a:t>posebno </a:t>
            </a:r>
            <a:r>
              <a:rPr lang="en-GB" sz="2400" dirty="0">
                <a:solidFill>
                  <a:srgbClr val="FF0000"/>
                </a:solidFill>
              </a:rPr>
              <a:t>stage 3)</a:t>
            </a:r>
            <a:r>
              <a:rPr lang="bs-Latn-BA" sz="2400" dirty="0">
                <a:solidFill>
                  <a:srgbClr val="FF0000"/>
                </a:solidFill>
              </a:rPr>
              <a:t> povezani su većim rizikom za </a:t>
            </a:r>
            <a:r>
              <a:rPr lang="bs-Latn-BA" sz="2400" dirty="0" err="1">
                <a:solidFill>
                  <a:srgbClr val="FF0000"/>
                </a:solidFill>
              </a:rPr>
              <a:t>intrahospitalni</a:t>
            </a:r>
            <a:r>
              <a:rPr lang="bs-Latn-BA" sz="2400" dirty="0">
                <a:solidFill>
                  <a:srgbClr val="FF0000"/>
                </a:solidFill>
              </a:rPr>
              <a:t> mortalitet tokom praćenog perioda istraživanja. 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96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26883"/>
            <a:ext cx="4608512" cy="954107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s-Latn-BA" sz="1400" dirty="0"/>
              <a:t>AKI je česta kod kritičnih pacijenata sa COVID 19,  te uključuje oko </a:t>
            </a:r>
            <a:r>
              <a:rPr lang="en-GB" sz="1400" dirty="0"/>
              <a:t> 20–40% </a:t>
            </a:r>
            <a:r>
              <a:rPr lang="bs-Latn-BA" sz="1400" dirty="0"/>
              <a:t> intrahospitalno tretiranih pacijenata, i predstavlja marker ozbiljnosti  bolesti i negativni prognostički faktor. 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16561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dirty="0"/>
              <a:t>Da sumiramo: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628800"/>
            <a:ext cx="4680520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s-Latn-BA" dirty="0">
                <a:solidFill>
                  <a:schemeClr val="bg1"/>
                </a:solidFill>
              </a:rPr>
              <a:t>Potreba za dijaliznim liječenjem također se smatra negativnim prognostičkim faktorom.</a:t>
            </a:r>
          </a:p>
          <a:p>
            <a:pPr algn="just"/>
            <a:endParaRPr lang="bs-Latn-BA" dirty="0">
              <a:solidFill>
                <a:schemeClr val="bg1"/>
              </a:solidFill>
            </a:endParaRPr>
          </a:p>
          <a:p>
            <a:pPr algn="just"/>
            <a:r>
              <a:rPr lang="bs-Latn-BA" dirty="0">
                <a:solidFill>
                  <a:schemeClr val="bg1"/>
                </a:solidFill>
              </a:rPr>
              <a:t>Razumijevanje AKI može potencijalno voditi i boljoj optimizaciji liječenja i prognozi COVID 19 pacijenata.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332656"/>
            <a:ext cx="1872208" cy="424731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dirty="0">
                <a:solidFill>
                  <a:schemeClr val="bg1"/>
                </a:solidFill>
              </a:rPr>
              <a:t>Naši podaci govore u korist činjenica da starija dob, multipli preegzistirajući </a:t>
            </a:r>
            <a:r>
              <a:rPr lang="bs-Latn-BA" dirty="0" err="1">
                <a:solidFill>
                  <a:schemeClr val="bg1"/>
                </a:solidFill>
              </a:rPr>
              <a:t>komorbiditeti</a:t>
            </a:r>
            <a:r>
              <a:rPr lang="bs-Latn-BA" dirty="0">
                <a:solidFill>
                  <a:schemeClr val="bg1"/>
                </a:solidFill>
              </a:rPr>
              <a:t> </a:t>
            </a:r>
            <a:r>
              <a:rPr lang="bs-Latn-BA" dirty="0" err="1">
                <a:solidFill>
                  <a:schemeClr val="bg1"/>
                </a:solidFill>
              </a:rPr>
              <a:t>limfopenija</a:t>
            </a:r>
            <a:r>
              <a:rPr lang="bs-Latn-BA" dirty="0">
                <a:solidFill>
                  <a:schemeClr val="bg1"/>
                </a:solidFill>
              </a:rPr>
              <a:t> i buran </a:t>
            </a:r>
            <a:r>
              <a:rPr lang="bs-Latn-BA" dirty="0" err="1">
                <a:solidFill>
                  <a:schemeClr val="bg1"/>
                </a:solidFill>
              </a:rPr>
              <a:t>inflamatorni</a:t>
            </a:r>
            <a:r>
              <a:rPr lang="bs-Latn-BA" dirty="0">
                <a:solidFill>
                  <a:schemeClr val="bg1"/>
                </a:solidFill>
              </a:rPr>
              <a:t> odgovor predstavlja riziko faktor za razvoj </a:t>
            </a:r>
          </a:p>
          <a:p>
            <a:pPr algn="ctr"/>
            <a:r>
              <a:rPr lang="bs-Latn-BA" dirty="0">
                <a:solidFill>
                  <a:schemeClr val="bg1"/>
                </a:solidFill>
              </a:rPr>
              <a:t>COV-AKI.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15" y="3789040"/>
            <a:ext cx="6840760" cy="1200329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s-Latn-BA" dirty="0" err="1"/>
              <a:t>Feritin</a:t>
            </a:r>
            <a:r>
              <a:rPr lang="bs-Latn-BA" dirty="0"/>
              <a:t>, IL-6, CRP, </a:t>
            </a:r>
            <a:r>
              <a:rPr lang="bs-Latn-BA" dirty="0" err="1"/>
              <a:t>dDimer</a:t>
            </a:r>
            <a:r>
              <a:rPr lang="bs-Latn-BA" dirty="0"/>
              <a:t>, </a:t>
            </a:r>
            <a:r>
              <a:rPr lang="bs-Latn-BA" dirty="0" err="1"/>
              <a:t>prokalcitonin</a:t>
            </a:r>
            <a:r>
              <a:rPr lang="bs-Latn-BA" dirty="0"/>
              <a:t> značajno su bili viši kod pacijenata sa nižom </a:t>
            </a:r>
            <a:r>
              <a:rPr lang="bs-Latn-BA" dirty="0" err="1"/>
              <a:t>eGFR</a:t>
            </a:r>
            <a:r>
              <a:rPr lang="bs-Latn-BA" dirty="0"/>
              <a:t> i AKI, aludirajući tako na disregulaciju imunog odgovora u COV-AKI – tzv. citokinsku oluju.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5085184"/>
            <a:ext cx="5544616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s-Latn-BA" dirty="0">
                <a:solidFill>
                  <a:schemeClr val="bg1"/>
                </a:solidFill>
              </a:rPr>
              <a:t>Većina pacijenata sa stadijom 1 AKI bilo je oporavljeno i otpušteno na nastavak kućnog liječenja, međutim progresija u stadij </a:t>
            </a:r>
            <a:r>
              <a:rPr lang="en-GB" dirty="0">
                <a:solidFill>
                  <a:schemeClr val="bg1"/>
                </a:solidFill>
              </a:rPr>
              <a:t>2/3 AKI</a:t>
            </a:r>
            <a:r>
              <a:rPr lang="bs-Latn-BA" dirty="0">
                <a:solidFill>
                  <a:schemeClr val="bg1"/>
                </a:solidFill>
              </a:rPr>
              <a:t> pokazao je veći stupanj mortaliteta, moguće i zbog nepravovremenog tretmana.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91" y="1988840"/>
            <a:ext cx="2278789" cy="1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>
                <a:solidFill>
                  <a:srgbClr val="FF0000"/>
                </a:solidFill>
              </a:rPr>
              <a:t>23 o</a:t>
            </a:r>
            <a:r>
              <a:rPr lang="bs-Latn-BA" u="sng" dirty="0">
                <a:solidFill>
                  <a:srgbClr val="FF0000"/>
                </a:solidFill>
              </a:rPr>
              <a:t>d </a:t>
            </a:r>
            <a:r>
              <a:rPr lang="en-GB" u="sng" dirty="0">
                <a:solidFill>
                  <a:srgbClr val="FF0000"/>
                </a:solidFill>
              </a:rPr>
              <a:t>78 p</a:t>
            </a:r>
            <a:r>
              <a:rPr lang="bs-Latn-BA" u="sng" dirty="0">
                <a:solidFill>
                  <a:srgbClr val="FF0000"/>
                </a:solidFill>
              </a:rPr>
              <a:t>acijenata sa AKI zahtijevalo je bubrežnu nadomjesnu terapiju !!!</a:t>
            </a:r>
          </a:p>
          <a:p>
            <a:pPr algn="just"/>
            <a:endParaRPr lang="bs-Latn-BA" dirty="0">
              <a:solidFill>
                <a:srgbClr val="FF0000"/>
              </a:solidFill>
            </a:endParaRPr>
          </a:p>
          <a:p>
            <a:pPr algn="just"/>
            <a:r>
              <a:rPr lang="bs-Latn-BA" dirty="0">
                <a:solidFill>
                  <a:srgbClr val="FF0000"/>
                </a:solidFill>
              </a:rPr>
              <a:t>Prosječni mortalitet relativno je visok kako za pacijente sa BNT tako i onima bez BNT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>
                <a:solidFill>
                  <a:srgbClr val="FF0000"/>
                </a:solidFill>
              </a:rPr>
              <a:t>Prema našem iskustvu – UF nije dobro tolerisana, obično je došlo do povećanja pritiska te je imala malo uticaja na ventilatorni status. </a:t>
            </a:r>
          </a:p>
          <a:p>
            <a:pPr algn="just"/>
            <a:endParaRPr lang="bs-Latn-BA" dirty="0">
              <a:solidFill>
                <a:srgbClr val="FF0000"/>
              </a:solidFill>
            </a:endParaRPr>
          </a:p>
          <a:p>
            <a:pPr algn="just"/>
            <a:r>
              <a:rPr lang="bs-Latn-BA" u="sng" dirty="0">
                <a:solidFill>
                  <a:srgbClr val="FF0000"/>
                </a:solidFill>
              </a:rPr>
              <a:t>Pacijenti se zahtijevali više nego inače količine heparina tokom tretmana. 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3789040"/>
            <a:ext cx="3744416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bg1"/>
                </a:solidFill>
              </a:rPr>
              <a:t>Limitiranost studije:</a:t>
            </a:r>
          </a:p>
          <a:p>
            <a:endParaRPr lang="bs-Latn-B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schemeClr val="bg1"/>
                </a:solidFill>
              </a:rPr>
              <a:t>Mali broj ispitanika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schemeClr val="bg1"/>
                </a:solidFill>
              </a:rPr>
              <a:t>Nedovoljno podataka o ranijom bubrežnoj funkciji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schemeClr val="bg1"/>
                </a:solidFill>
              </a:rPr>
              <a:t>Kratak period praćenja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schemeClr val="bg1"/>
                </a:solidFill>
              </a:rPr>
              <a:t>Bez istraživanja tretmana COVID 19 konkretno na AKI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AF870A7C-A23A-4025-AE37-5633989FD38A}"/>
              </a:ext>
            </a:extLst>
          </p:cNvPr>
          <p:cNvGrpSpPr>
            <a:grpSpLocks/>
          </p:cNvGrpSpPr>
          <p:nvPr/>
        </p:nvGrpSpPr>
        <p:grpSpPr bwMode="auto">
          <a:xfrm>
            <a:off x="181765" y="2852936"/>
            <a:ext cx="4485131" cy="3636318"/>
            <a:chOff x="0" y="0"/>
            <a:chExt cx="4508" cy="459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AB2BEF64-BD05-4BC9-8263-9AFEF3811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144"/>
              <a:ext cx="4108" cy="426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BC0C5133-BDAE-4D64-8801-E32A696A8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5"/>
              <a:ext cx="4498" cy="4583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930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268760"/>
            <a:ext cx="518457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2800" dirty="0">
                <a:solidFill>
                  <a:schemeClr val="bg1"/>
                </a:solidFill>
              </a:rPr>
              <a:t>Hvala na pažnji!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632548" cy="28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99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01"/>
            <a:ext cx="9108504" cy="350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08504" cy="32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74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39"/>
            <a:ext cx="9036496" cy="683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81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92899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s-Latn-BA" dirty="0"/>
              <a:t>Retrospektivna studija: </a:t>
            </a:r>
          </a:p>
          <a:p>
            <a:pPr algn="just"/>
            <a:endParaRPr lang="bs-Latn-BA" dirty="0"/>
          </a:p>
          <a:p>
            <a:r>
              <a:rPr lang="bs-Latn-BA" dirty="0"/>
              <a:t>Pacijenti stariji </a:t>
            </a:r>
            <a:r>
              <a:rPr lang="en-GB" dirty="0"/>
              <a:t> &gt;18 </a:t>
            </a:r>
            <a:r>
              <a:rPr lang="bs-Latn-BA" dirty="0"/>
              <a:t>godina hospitalizirani na Klinici za nefrologiju u periodu od marta 2020. – aprila 2021. sa dokazanom  COVID 19 infekcijom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968" y="1316961"/>
            <a:ext cx="90680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bs-Latn-BA" dirty="0"/>
          </a:p>
          <a:p>
            <a:pPr algn="just"/>
            <a:r>
              <a:rPr lang="en-GB" dirty="0"/>
              <a:t>COVID-19 </a:t>
            </a:r>
            <a:r>
              <a:rPr lang="en-GB" dirty="0" err="1"/>
              <a:t>i</a:t>
            </a:r>
            <a:r>
              <a:rPr lang="bs-Latn-BA" dirty="0"/>
              <a:t>nfekcija dijagnosticirana je na osnovu kliničke slike, radiografskih promjena na plućima, te pozitivnog testa</a:t>
            </a:r>
            <a:r>
              <a:rPr lang="en-GB" dirty="0"/>
              <a:t> SARS CoV-2 real-time PCR</a:t>
            </a:r>
            <a:r>
              <a:rPr lang="bs-Latn-BA" dirty="0"/>
              <a:t>; iz studije su isključeni hronični dijalizni pacijenti, kao i pacijenti sa transplaniranim renalnim graftom</a:t>
            </a:r>
          </a:p>
          <a:p>
            <a:pPr algn="just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068960"/>
            <a:ext cx="8928992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bs-Latn-BA" dirty="0">
              <a:solidFill>
                <a:schemeClr val="bg1"/>
              </a:solidFill>
            </a:endParaRPr>
          </a:p>
          <a:p>
            <a:pPr algn="just"/>
            <a:r>
              <a:rPr lang="en-GB" dirty="0" err="1">
                <a:solidFill>
                  <a:schemeClr val="bg1"/>
                </a:solidFill>
              </a:rPr>
              <a:t>Laborator</a:t>
            </a:r>
            <a:r>
              <a:rPr lang="bs-Latn-BA" dirty="0">
                <a:solidFill>
                  <a:schemeClr val="bg1"/>
                </a:solidFill>
              </a:rPr>
              <a:t>ijski podaci su uključivali analizu KKS, jetrene i bubrežne funkcije, puls oksimetriju, kreatin kinazu, laktat dehidrogenazu, prokalcitonin, te inflamantorne markere – CRP, feritin, interleukin  6 i D dimer.  </a:t>
            </a:r>
          </a:p>
          <a:p>
            <a:pPr algn="just"/>
            <a:endParaRPr lang="bs-Latn-BA" dirty="0">
              <a:solidFill>
                <a:schemeClr val="bg1"/>
              </a:solidFill>
            </a:endParaRPr>
          </a:p>
          <a:p>
            <a:pPr algn="just"/>
            <a:r>
              <a:rPr lang="bs-Latn-BA" dirty="0">
                <a:solidFill>
                  <a:schemeClr val="bg1"/>
                </a:solidFill>
              </a:rPr>
              <a:t>Akutno bubrežno zatajenje je bilo definisano KDIGO kriterijima. Procijenjena stopa glomerularne filtracije  mjerena je preko MDRD jednakosti. </a:t>
            </a:r>
          </a:p>
          <a:p>
            <a:pPr algn="just"/>
            <a:r>
              <a:rPr lang="bs-Latn-BA" dirty="0">
                <a:solidFill>
                  <a:schemeClr val="bg1"/>
                </a:solidFill>
              </a:rPr>
              <a:t>Prvi dan promjene  nivoa serumskog kreatinina prema KDIGO smjernicama za AKI izrabran je kao dan 1 akutnog bubrežnog zatajenja.  Pik nivoa serumskog kreatinina  korišten je za determinisanje stadija AKI, sa porastom </a:t>
            </a:r>
            <a:r>
              <a:rPr lang="en-GB" dirty="0">
                <a:solidFill>
                  <a:schemeClr val="bg1"/>
                </a:solidFill>
              </a:rPr>
              <a:t>1.5–1.9, 2.0–2.9, </a:t>
            </a:r>
            <a:r>
              <a:rPr lang="bs-Latn-BA" dirty="0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&gt;3 </a:t>
            </a:r>
            <a:r>
              <a:rPr lang="bs-Latn-BA" dirty="0">
                <a:solidFill>
                  <a:schemeClr val="bg1"/>
                </a:solidFill>
              </a:rPr>
              <a:t>puta u odnosu bazne vrijednosti kreatinina što je definirano kao AKI stadij 1,2 i 3</a:t>
            </a:r>
          </a:p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4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6694"/>
              </p:ext>
            </p:extLst>
          </p:nvPr>
        </p:nvGraphicFramePr>
        <p:xfrm>
          <a:off x="0" y="-27384"/>
          <a:ext cx="9144001" cy="2664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2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Characteristic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All patients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269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≥60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162 (55.9%)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&lt;60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107 (44.1%)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p value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Age, mean (SD)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64.2 (±15.5)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61.22 (±16.6)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68.03 (±13.2)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&lt;0.0001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Gender, male n (%)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161 (59.85)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74 (45.96)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87 (54.03)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&lt;0.001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BMI, median (IQR)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29 (25.6–34.2)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29.2 (25.7–34.3)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28.2 (25.6–33.8)</a:t>
                      </a:r>
                      <a:endParaRPr lang="en-GB" sz="11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0.2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852936"/>
            <a:ext cx="4968552" cy="34163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s-Latn-BA" dirty="0"/>
              <a:t>Analizirali smo ukupno 269 pacijenata tretiranih na našoj Klinici u periodu mart 2020-april 2021. </a:t>
            </a:r>
          </a:p>
          <a:p>
            <a:pPr algn="just"/>
            <a:endParaRPr lang="bs-Latn-BA" dirty="0"/>
          </a:p>
          <a:p>
            <a:r>
              <a:rPr lang="bs-Latn-BA" dirty="0"/>
              <a:t>Pet pacijenata bilo je isključeno iz analize   (jedan zbog ESRD, jedan slučaj sa već postojećim nefrotskim sindromom, te jedan pacijent sa membranskim </a:t>
            </a:r>
            <a:r>
              <a:rPr lang="bs-Latn-BA" dirty="0" err="1"/>
              <a:t>glomerulonefritisom</a:t>
            </a:r>
            <a:r>
              <a:rPr lang="bs-Latn-BA" dirty="0"/>
              <a:t>; jedan pacijent dijagnosticiran sa perikardijalnom efuzijom, te finalno jedan sa nepotpunom medicinskom historijom. </a:t>
            </a:r>
            <a:endParaRPr lang="en-GB" dirty="0"/>
          </a:p>
        </p:txBody>
      </p:sp>
      <p:pic>
        <p:nvPicPr>
          <p:cNvPr id="4099" name="Picture 3" descr="COVID-19 - HUMAN Diagnostics Worldw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3"/>
            <a:ext cx="3816424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6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764705"/>
          <a:ext cx="6228185" cy="597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1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Preexisting comorbidities, n (%)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Hypertension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193 (71.75)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67 (34.72)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126 (65.28)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Diabetes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99 (36.8)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27 (27.27)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72 (72.73)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COPD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24 (8.92)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17 (40.8)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 (29.16)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Cancer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11 (4.09)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 (63.63)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 (36.36)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0.16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Smoker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121 (44.98)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45 (37.19)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76 (62.8)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0.07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Hyperlipidemia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147 (54.64)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70 (47.61)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77 (52.38)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1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Drugs, n (%)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ACEi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138 (51.3)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43 (31.16)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95 (68.84)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0.007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ARB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42 (15.61)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24 (57.14)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18 (42.86)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Statin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171 (63.57)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79 (46.2)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92 (53.8)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NSAID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48 (17.84)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36 (75)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12 (25)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0.80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Aspirin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178 (66.17)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56 (31.46)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72 (40.45)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2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Hemodynamic instability at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presentation, n (%)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70 (14.93)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31 (11.89)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39 (18.84)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0.03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188640"/>
          <a:ext cx="6232915" cy="565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Characteristic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All patients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269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≥60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162 (55.9%)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&lt;60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107 (44.1%)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p value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99949"/>
              </p:ext>
            </p:extLst>
          </p:nvPr>
        </p:nvGraphicFramePr>
        <p:xfrm>
          <a:off x="6228183" y="707189"/>
          <a:ext cx="2770182" cy="6076736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619">
                <a:tc>
                  <a:txBody>
                    <a:bodyPr/>
                    <a:lstStyle/>
                    <a:p>
                      <a:pPr marL="0" marR="107950" indent="0" algn="ctr" defTabSz="982663">
                        <a:lnSpc>
                          <a:spcPct val="15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Demographic risk factors</a:t>
                      </a:r>
                      <a:endParaRPr lang="bs-Latn-BA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845" indent="0" algn="ctr">
                        <a:lnSpc>
                          <a:spcPct val="15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Risk</a:t>
                      </a:r>
                      <a:r>
                        <a:rPr lang="en-US" sz="1100" b="1" spc="-110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factors</a:t>
                      </a:r>
                      <a:r>
                        <a:rPr lang="en-US" sz="1100" b="1" spc="-110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for</a:t>
                      </a:r>
                      <a:r>
                        <a:rPr lang="en-US" sz="1100" b="1" spc="-110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AKI</a:t>
                      </a:r>
                      <a:r>
                        <a:rPr lang="en-US" sz="1100" b="1" spc="-110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100" b="1" spc="-35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at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admission</a:t>
                      </a:r>
                      <a:endParaRPr lang="bs-Latn-BA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marR="3810" indent="-4763" algn="ctr">
                        <a:lnSpc>
                          <a:spcPct val="15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Times New Roman"/>
                        </a:rPr>
                        <a:t>Risk factors for AKI during hospitalization</a:t>
                      </a:r>
                      <a:endParaRPr lang="bs-Latn-BA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968">
                <a:tc>
                  <a:txBody>
                    <a:bodyPr/>
                    <a:lstStyle/>
                    <a:p>
                      <a:pPr marL="3556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Older age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Severity of COVID-19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810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Nephrotoxins (e.g., drugs, contrast exposure)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18">
                <a:tc>
                  <a:txBody>
                    <a:bodyPr/>
                    <a:lstStyle/>
                    <a:p>
                      <a:pPr marL="3556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Hypertension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Degree of viremia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Vasopressors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624">
                <a:tc>
                  <a:txBody>
                    <a:bodyPr/>
                    <a:lstStyle/>
                    <a:p>
                      <a:pPr marL="3556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Diabetes mellitus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Respiratory status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810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Fluid dynamics (ﬂuid overload/hypovolemia)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273">
                <a:tc>
                  <a:txBody>
                    <a:bodyPr/>
                    <a:lstStyle/>
                    <a:p>
                      <a:pPr marL="3556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Cardiovascular diseases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93345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Non-respiratory organ involvement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165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Ventilation, high positive end-expiratory pressure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746">
                <a:tc>
                  <a:txBody>
                    <a:bodyPr/>
                    <a:lstStyle/>
                    <a:p>
                      <a:pPr marL="3556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Chronic kidney disease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Leukocytosis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746">
                <a:tc>
                  <a:txBody>
                    <a:bodyPr/>
                    <a:lstStyle/>
                    <a:p>
                      <a:pPr marL="3556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000" spc="-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BMI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Lymphopenia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35560" marR="107950" defTabSz="982663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dirty="0" err="1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Immunosuppr</a:t>
                      </a:r>
                      <a:r>
                        <a:rPr lang="bs-Latn-BA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State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107950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Hypovolemia/ 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dehydration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8280">
                <a:tc>
                  <a:txBody>
                    <a:bodyPr/>
                    <a:lstStyle/>
                    <a:p>
                      <a:pPr marL="35560" marR="34290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Genetic risk factors (e.g., APOL1 genotype, ACE-2 polymorphisms)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5715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Elevated markers of inﬂammation (e.g., CRP, D-dimers, ferritin)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618">
                <a:tc>
                  <a:txBody>
                    <a:bodyPr/>
                    <a:lstStyle/>
                    <a:p>
                      <a:pPr marL="3556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Smoking history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Rhabdomyolysis</a:t>
                      </a:r>
                      <a:endParaRPr lang="bs-Latn-BA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8624">
                <a:tc>
                  <a:txBody>
                    <a:bodyPr/>
                    <a:lstStyle/>
                    <a:p>
                      <a:pPr marL="3556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17145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Medication exposure (e.g., </a:t>
                      </a:r>
                      <a:r>
                        <a:rPr lang="en-US" sz="1000" dirty="0" err="1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ACEi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, ARB, </a:t>
                      </a:r>
                      <a:r>
                        <a:rPr lang="en-US" sz="1000" dirty="0" err="1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statin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, NSAID)</a:t>
                      </a:r>
                      <a:r>
                        <a:rPr lang="bs-Latn-BA" sz="1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????</a:t>
                      </a:r>
                      <a:endParaRPr lang="bs-Latn-BA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8184" y="188640"/>
            <a:ext cx="2915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Potential risk factors for </a:t>
            </a:r>
            <a:endParaRPr lang="bs-Latn-BA" sz="1400" b="1" i="1" dirty="0"/>
          </a:p>
          <a:p>
            <a:pPr algn="ctr"/>
            <a:r>
              <a:rPr lang="en-US" sz="1400" b="1" i="1" dirty="0"/>
              <a:t>COV</a:t>
            </a:r>
            <a:r>
              <a:rPr lang="bs-Latn-BA" sz="1400" b="1" i="1" dirty="0"/>
              <a:t>-</a:t>
            </a:r>
            <a:r>
              <a:rPr lang="en-US" sz="1400" b="1" i="1" dirty="0"/>
              <a:t>AKI</a:t>
            </a:r>
            <a:endParaRPr lang="bs-Latn-BA" sz="1400" b="1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8468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22488"/>
              </p:ext>
            </p:extLst>
          </p:nvPr>
        </p:nvGraphicFramePr>
        <p:xfrm>
          <a:off x="0" y="908720"/>
          <a:ext cx="9144000" cy="5832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18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Preexisting comorbidities, n (%)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Hypertension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193 (71.75)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67 (34.72)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126 (65.28)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&lt;0.001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Diabetes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99 (36.8)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27 (27.27)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72 (72.73)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COPD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24 (8.92)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17 (40.8)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 (29.16)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0.05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Cancer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11 (4.09)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 (63.63)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 (36.36)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0.16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Smoker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121 (44.98)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45 (37.19)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76 (62.8)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0.07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Hyperlipidemia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147 (54.64)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70 (47.61)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77 (52.38)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18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Drugs, n (%)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ACEi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138 (51.3)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43 (31.16)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95 (68.84)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0.007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ARB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42 (15.61)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24 (57.14)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18 (42.86)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0.2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Statin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171 (63.57)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79 (46.2)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92 (53.8)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NSAID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48 (17.84)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36 (75)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12 (25)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0.80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Aspirin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178 (66.17)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56 (31.46)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72 (40.45)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34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Hemodynamic instability at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presentation, n (%)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70 (14.93)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31 (11.89)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39 (18.84)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0.03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69389"/>
              </p:ext>
            </p:extLst>
          </p:nvPr>
        </p:nvGraphicFramePr>
        <p:xfrm>
          <a:off x="-4730" y="332656"/>
          <a:ext cx="9144001" cy="524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Characteristic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All patients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269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≥60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162 (55.9%)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&lt;60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107 (44.1%)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p value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90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61" y="-2982"/>
            <a:ext cx="6339699" cy="685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19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68653"/>
              </p:ext>
            </p:extLst>
          </p:nvPr>
        </p:nvGraphicFramePr>
        <p:xfrm>
          <a:off x="35496" y="3960324"/>
          <a:ext cx="9036496" cy="2853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4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4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Signs and symptoms, n (%)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Fever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236 (87.73)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143 (53.16)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93 (39.4)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0.04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Myalgia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118 (43.86)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66 (55.9)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52 (44.06)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0.96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Nausea/vomiting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45 (16.73)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25 (55.5)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20 (44.4)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0.96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Cough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248 (92.19)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156 (62.9)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92 (37.09)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0.001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Dyspnea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260 (96.65)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153 (58.85)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107 (41.15)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0.09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Diarrhea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52 (19.54)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29 (55.77)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23 (44.23)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0.98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Chest pain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25 (9.29) 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19 (76)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effectLst/>
                        </a:rPr>
                        <a:t>6 (24) </a:t>
                      </a:r>
                      <a:endParaRPr lang="en-GB" sz="700" b="1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0.04</a:t>
                      </a:r>
                      <a:endParaRPr lang="en-GB" sz="7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952328" cy="248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980728"/>
            <a:ext cx="51125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b="1" dirty="0">
                <a:solidFill>
                  <a:srgbClr val="FF0000"/>
                </a:solidFill>
              </a:rPr>
              <a:t>Kod naših ispitanika radilo se o :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24128" y="1412776"/>
            <a:ext cx="0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519422"/>
              </p:ext>
            </p:extLst>
          </p:nvPr>
        </p:nvGraphicFramePr>
        <p:xfrm>
          <a:off x="-1" y="3284984"/>
          <a:ext cx="9144001" cy="668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Characteristic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All patients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269 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≥60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162 (55.9%)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eGFR &lt;60 mL/min/1.73 m</a:t>
                      </a:r>
                      <a:r>
                        <a:rPr lang="bs-Latn-BA" sz="1100" baseline="30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n = 107 (44.1%)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effectLst/>
                        </a:rPr>
                        <a:t>p value</a:t>
                      </a:r>
                      <a:endParaRPr lang="en-GB" sz="1100" b="1" dirty="0">
                        <a:solidFill>
                          <a:srgbClr val="231F2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022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845</TotalTime>
  <Words>2474</Words>
  <Application>Microsoft Office PowerPoint</Application>
  <PresentationFormat>On-screen Show (4:3)</PresentationFormat>
  <Paragraphs>637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Bahnschrift</vt:lpstr>
      <vt:lpstr>Book Antiqua</vt:lpstr>
      <vt:lpstr>Calibri</vt:lpstr>
      <vt:lpstr>Century Gothic</vt:lpstr>
      <vt:lpstr>Times New Roman</vt:lpstr>
      <vt:lpstr>Apothecary</vt:lpstr>
      <vt:lpstr>  Ishod hospitaliziranih COVID-19 pacijenata s akutnom bubrežnom ozljedom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Damir Rebić</cp:lastModifiedBy>
  <cp:revision>40</cp:revision>
  <dcterms:created xsi:type="dcterms:W3CDTF">2021-09-06T16:36:36Z</dcterms:created>
  <dcterms:modified xsi:type="dcterms:W3CDTF">2021-09-24T09:13:16Z</dcterms:modified>
</cp:coreProperties>
</file>