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4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6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11" r:id="rId48"/>
    <p:sldId id="309" r:id="rId49"/>
    <p:sldId id="313" r:id="rId50"/>
    <p:sldId id="310" r:id="rId51"/>
    <p:sldId id="315" r:id="rId52"/>
    <p:sldId id="314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A4ABA-02A9-43FA-9274-D38AED5EA46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C7614-43FD-4E31-98FF-6FA6A3852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5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C7614-43FD-4E31-98FF-6FA6A385200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6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507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5306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823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5771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17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7578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73924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885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9752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899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5810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7712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8367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7101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20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4209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FF5A8-2959-4809-88E4-99C3C912A467}" type="datetimeFigureOut">
              <a:rPr lang="bs-Latn-BA" smtClean="0"/>
              <a:pPr/>
              <a:t>25. 9. 2021.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0DA020-B07E-475A-9D5B-5D9D8502A34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3933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>COVID 19 I DIABETES MELLITUS</a:t>
            </a:r>
            <a:br>
              <a:rPr lang="bs-Latn-BA" dirty="0"/>
            </a:br>
            <a:r>
              <a:rPr lang="bs-Latn-BA" dirty="0"/>
              <a:t>-Klinički osvrt i iskustva -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s-Latn-BA" dirty="0"/>
              <a:t>AIDA ĆORIĆ,</a:t>
            </a:r>
          </a:p>
          <a:p>
            <a:r>
              <a:rPr lang="bs-Latn-BA" dirty="0"/>
              <a:t>KLINIKA ZA HEMODIJALIZU, KCU SARAJEVO</a:t>
            </a:r>
          </a:p>
          <a:p>
            <a:r>
              <a:rPr lang="bs-Latn-BA" dirty="0"/>
              <a:t>XVI NEFROLOŠKA ŠKOLA, KONJIC,  UNDT BiH</a:t>
            </a:r>
          </a:p>
          <a:p>
            <a:r>
              <a:rPr lang="bs-Latn-BA" dirty="0"/>
              <a:t>24-26-SEPTEMBAR 2021.</a:t>
            </a:r>
          </a:p>
        </p:txBody>
      </p:sp>
      <p:pic>
        <p:nvPicPr>
          <p:cNvPr id="1026" name="Picture 2" descr="C:\Users\User\Desktop\Picture 2 Corona 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581128"/>
            <a:ext cx="2664296" cy="1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45201" y="578391"/>
            <a:ext cx="6589199" cy="45719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692696"/>
            <a:ext cx="6591985" cy="5218526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>
                <a:latin typeface="Arial Narrow" pitchFamily="34" charset="0"/>
              </a:rPr>
              <a:t>Nedavni podaci potvrdili su spomenute podatke gore, prikazujući prevalenciju dijabetesa od 18,3% kod Engleza sa teškim COVID-19 koji zahtijeva hitnu njegu (jedinica intenzivne njege) (21).</a:t>
            </a:r>
          </a:p>
          <a:p>
            <a:r>
              <a:rPr lang="bs-Latn-BA" dirty="0">
                <a:latin typeface="Arial Narrow" pitchFamily="34" charset="0"/>
              </a:rPr>
              <a:t> Druga studija je pokazala značajnu prevalencija dijabetesa (30,05% naspram 19,57%) kod  umrlih pacijenata u odnosu na preživjele na odjelima intenzivne njege u Španiji (22).</a:t>
            </a:r>
          </a:p>
          <a:p>
            <a:r>
              <a:rPr lang="bs-Latn-BA" dirty="0">
                <a:latin typeface="Arial Narrow" pitchFamily="34" charset="0"/>
              </a:rPr>
              <a:t>Šta više, Du i kolege prijavili su prevalencu od 35,3%dijabetes kod pacijenata na intenzivnoj njezi u Wuhanu (23). </a:t>
            </a:r>
          </a:p>
          <a:p>
            <a:r>
              <a:rPr lang="bs-Latn-BA" dirty="0">
                <a:latin typeface="Arial Narrow" pitchFamily="34" charset="0"/>
              </a:rPr>
              <a:t>Ukratko, dijabetes  je rezultirao  sa dramatičnim povećanjem mortaliteta (OR3.62; 95% CI 2,11–6,2; p &lt;0,0001) i DM je kao nezavisni faktor rizika čak i nakon korigovanja starosti, rase, pola, gojaznosti i hipertenzija (24).</a:t>
            </a:r>
          </a:p>
          <a:p>
            <a:pPr>
              <a:buNone/>
            </a:pPr>
            <a:endParaRPr lang="bs-Latn-BA" dirty="0">
              <a:latin typeface="Arial Narrow" pitchFamily="34" charset="0"/>
            </a:endParaRPr>
          </a:p>
          <a:p>
            <a:pPr>
              <a:buNone/>
            </a:pPr>
            <a:r>
              <a:rPr lang="bs-Latn-BA" sz="1100" dirty="0"/>
              <a:t>     </a:t>
            </a:r>
            <a:r>
              <a:rPr lang="en-US" sz="1100" dirty="0"/>
              <a:t>21. Dennis JM, </a:t>
            </a:r>
            <a:r>
              <a:rPr lang="en-US" sz="1100" dirty="0" err="1"/>
              <a:t>Mateen</a:t>
            </a:r>
            <a:r>
              <a:rPr lang="en-US" sz="1100" dirty="0"/>
              <a:t> BA, </a:t>
            </a:r>
            <a:r>
              <a:rPr lang="en-US" sz="1100" dirty="0" err="1"/>
              <a:t>Sonabend</a:t>
            </a:r>
            <a:r>
              <a:rPr lang="en-US" sz="1100" dirty="0"/>
              <a:t> R, Thomas NJ, Patel KA, </a:t>
            </a:r>
            <a:r>
              <a:rPr lang="en-US" sz="1100" dirty="0" err="1"/>
              <a:t>Hattersley</a:t>
            </a:r>
            <a:r>
              <a:rPr lang="en-US" sz="1100" dirty="0"/>
              <a:t> AT,</a:t>
            </a:r>
            <a:r>
              <a:rPr lang="bs-Latn-BA" sz="1100" dirty="0"/>
              <a:t> </a:t>
            </a:r>
            <a:r>
              <a:rPr lang="en-US" sz="1100" dirty="0"/>
              <a:t>et al. Type 2 Diabetes and COVID-19-Related Mortality in the Critical Care</a:t>
            </a:r>
            <a:r>
              <a:rPr lang="bs-Latn-BA" sz="1100" dirty="0"/>
              <a:t> </a:t>
            </a:r>
            <a:r>
              <a:rPr lang="en-US" sz="1100" dirty="0"/>
              <a:t>Setting: A National Cohort Study in England, March-July 2020. Diabetes Care</a:t>
            </a:r>
            <a:r>
              <a:rPr lang="pt-BR" sz="1100" dirty="0"/>
              <a:t>(2021) 44(1):50–7. doi: 10.2337/dc20-1444</a:t>
            </a:r>
            <a:r>
              <a:rPr lang="bs-Latn-BA" sz="1100" dirty="0"/>
              <a:t>.</a:t>
            </a:r>
          </a:p>
          <a:p>
            <a:pPr>
              <a:buNone/>
            </a:pPr>
            <a:r>
              <a:rPr lang="bs-Latn-BA" sz="1200" dirty="0"/>
              <a:t>      </a:t>
            </a:r>
            <a:r>
              <a:rPr lang="pt-BR" sz="1100" dirty="0"/>
              <a:t>22. Ferrando C, Mellado-Artigas R, Gea A, Arruti E, Aldecoa C, Bordell A,</a:t>
            </a:r>
            <a:r>
              <a:rPr lang="bs-Latn-BA" sz="1100" dirty="0"/>
              <a:t> </a:t>
            </a:r>
            <a:r>
              <a:rPr lang="es-ES" sz="1100" dirty="0"/>
              <a:t>et al. de la Red de UCI Española para COVID-19. </a:t>
            </a:r>
            <a:r>
              <a:rPr lang="es-ES" sz="1100" dirty="0" err="1"/>
              <a:t>Patient</a:t>
            </a:r>
            <a:r>
              <a:rPr lang="es-ES" sz="1100" dirty="0"/>
              <a:t> </a:t>
            </a:r>
            <a:r>
              <a:rPr lang="es-ES" sz="1100" dirty="0" err="1"/>
              <a:t>characteristics</a:t>
            </a:r>
            <a:r>
              <a:rPr lang="es-ES" sz="1100" dirty="0"/>
              <a:t>,</a:t>
            </a:r>
            <a:r>
              <a:rPr lang="bs-Latn-BA" sz="1100" dirty="0"/>
              <a:t> </a:t>
            </a:r>
            <a:r>
              <a:rPr lang="en-US" sz="1100" dirty="0"/>
              <a:t>clinical course and factors associated to ICU mortality in critically ill patients</a:t>
            </a:r>
            <a:r>
              <a:rPr lang="bs-Latn-BA" sz="1100" dirty="0"/>
              <a:t> </a:t>
            </a:r>
            <a:r>
              <a:rPr lang="en-US" sz="1100" dirty="0"/>
              <a:t>infected with SARS-CoV-2 in Spain: A prospective, cohort, multicentre study.</a:t>
            </a:r>
            <a:r>
              <a:rPr lang="bs-Latn-BA" sz="1100" dirty="0"/>
              <a:t> Rev Esp Anestesiol Reanim (2020) 67(8):425–37. doi: 10.1016/j.redare. 2020.07.001.</a:t>
            </a:r>
          </a:p>
          <a:p>
            <a:pPr>
              <a:buNone/>
            </a:pPr>
            <a:r>
              <a:rPr lang="bs-Latn-BA" sz="1100" dirty="0"/>
              <a:t>      23. Du RH, Liu LM, Yin W, Wang W, Guan LL, Yuan ML, et al. Hospitalization </a:t>
            </a:r>
            <a:r>
              <a:rPr lang="en-US" sz="1100" dirty="0"/>
              <a:t>and Critical Care of 109 Decedents with COVID-19 Pneumonia in Wuhan,</a:t>
            </a:r>
            <a:r>
              <a:rPr lang="bs-Latn-BA" sz="1100" dirty="0"/>
              <a:t> </a:t>
            </a:r>
            <a:r>
              <a:rPr lang="en-US" sz="1100" dirty="0"/>
              <a:t>China. Ann Am </a:t>
            </a:r>
            <a:r>
              <a:rPr lang="en-US" sz="1100" dirty="0" err="1"/>
              <a:t>Thorac</a:t>
            </a:r>
            <a:r>
              <a:rPr lang="en-US" sz="1100" dirty="0"/>
              <a:t> Soc (2020) 17(7):839–46. </a:t>
            </a:r>
            <a:r>
              <a:rPr lang="en-US" sz="1100" dirty="0" err="1"/>
              <a:t>doi</a:t>
            </a:r>
            <a:r>
              <a:rPr lang="en-US" sz="1100" dirty="0"/>
              <a:t>: 10.1513/</a:t>
            </a:r>
            <a:r>
              <a:rPr lang="bs-Latn-BA" sz="1100" dirty="0"/>
              <a:t> AnnalsATS.202003-225OC.</a:t>
            </a:r>
          </a:p>
          <a:p>
            <a:pPr>
              <a:buNone/>
            </a:pPr>
            <a:r>
              <a:rPr lang="bs-Latn-BA" sz="1100" dirty="0"/>
              <a:t>      24. Crouse AB, Grimes T, Li P, Might M, Ovalle F, Shalev A, et al. Metformin </a:t>
            </a:r>
            <a:r>
              <a:rPr lang="en-US" sz="1100" dirty="0"/>
              <a:t>Use Is Associated With Reduced Mortality in a Diverse Population</a:t>
            </a:r>
            <a:r>
              <a:rPr lang="bs-Latn-BA" sz="1100" dirty="0"/>
              <a:t> </a:t>
            </a:r>
            <a:r>
              <a:rPr lang="en-US" sz="1100" dirty="0"/>
              <a:t>With COVID-19 and Diabetes. Front </a:t>
            </a:r>
            <a:r>
              <a:rPr lang="en-US" sz="1100" dirty="0" err="1"/>
              <a:t>Endocrinol</a:t>
            </a:r>
            <a:r>
              <a:rPr lang="en-US" sz="1100" dirty="0"/>
              <a:t>. </a:t>
            </a:r>
            <a:r>
              <a:rPr lang="en-US" sz="1100" dirty="0" err="1"/>
              <a:t>doi</a:t>
            </a:r>
            <a:r>
              <a:rPr lang="en-US" sz="1100" dirty="0"/>
              <a:t>: 10.3389/fendo.2020.</a:t>
            </a:r>
            <a:r>
              <a:rPr lang="bs-Latn-BA" sz="1100" dirty="0"/>
              <a:t> 600439.</a:t>
            </a:r>
          </a:p>
          <a:p>
            <a:pPr>
              <a:buNone/>
            </a:pPr>
            <a:endParaRPr lang="bs-Latn-BA" sz="1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48680"/>
            <a:ext cx="82296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69160"/>
            <a:ext cx="70567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947" y="764704"/>
            <a:ext cx="7152106" cy="417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40" y="5229200"/>
            <a:ext cx="57607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ULOGA HIPERGLIKEMIJE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Čini se da osjetljivost na SARS prvenstveno ovisi o</a:t>
            </a:r>
            <a:r>
              <a:rPr lang="bs-Latn-BA" dirty="0">
                <a:latin typeface="Arial Narrow" pitchFamily="34" charset="0"/>
              </a:rPr>
              <a:t> </a:t>
            </a:r>
            <a:r>
              <a:rPr lang="vi-VN" dirty="0"/>
              <a:t>afinitet</a:t>
            </a:r>
            <a:r>
              <a:rPr lang="bs-Latn-BA" dirty="0">
                <a:latin typeface="Arial Narrow" pitchFamily="34" charset="0"/>
              </a:rPr>
              <a:t>u</a:t>
            </a:r>
            <a:r>
              <a:rPr lang="vi-VN" dirty="0"/>
              <a:t> s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pike proteina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/>
              <a:t>da veže ACE2 receptore domaćine (ACE2r) u met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a- ciljanim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tkiv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im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vi-VN" dirty="0"/>
              <a:t>u početnom koraku vezivanja za virus (52).</a:t>
            </a:r>
            <a:endParaRPr lang="bs-Latn-BA" dirty="0">
              <a:latin typeface="Arial Narrow" pitchFamily="34" charset="0"/>
            </a:endParaRPr>
          </a:p>
          <a:p>
            <a:r>
              <a:rPr lang="vi-VN" dirty="0"/>
              <a:t>ACE2r je nedavno potvrđen kao SARS-CoV-2</a:t>
            </a:r>
            <a:r>
              <a:rPr lang="bs-Latn-BA" dirty="0">
                <a:latin typeface="Arial Narrow" pitchFamily="34" charset="0"/>
              </a:rPr>
              <a:t> </a:t>
            </a:r>
            <a:r>
              <a:rPr lang="vi-VN" dirty="0"/>
              <a:t>internalizacijski receptor koji izaziva COVID-19, u dogovoru sa</a:t>
            </a:r>
            <a:r>
              <a:rPr lang="bs-Latn-BA" dirty="0">
                <a:latin typeface="Arial Narrow" pitchFamily="34" charset="0"/>
              </a:rPr>
              <a:t> </a:t>
            </a:r>
            <a:r>
              <a:rPr lang="vi-VN" dirty="0"/>
              <a:t>membranska proteaza domaćina TMPRSS2 koja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prilazi</a:t>
            </a:r>
            <a:r>
              <a:rPr lang="vi-VN" dirty="0"/>
              <a:t> šiljku S</a:t>
            </a:r>
            <a:r>
              <a:rPr lang="bs-Latn-BA" dirty="0">
                <a:latin typeface="Arial Narrow" pitchFamily="34" charset="0"/>
              </a:rPr>
              <a:t> </a:t>
            </a:r>
            <a:r>
              <a:rPr lang="vi-VN" dirty="0"/>
              <a:t>proteina virusa radi lakšeg ulaska u ćeliju (53).</a:t>
            </a:r>
            <a:endParaRPr lang="bs-Latn-BA" dirty="0"/>
          </a:p>
          <a:p>
            <a:pPr>
              <a:buNone/>
            </a:pPr>
            <a:r>
              <a:rPr lang="bs-Latn-BA" sz="1200" dirty="0"/>
              <a:t>       </a:t>
            </a:r>
            <a:r>
              <a:rPr lang="en-US" sz="1200" dirty="0"/>
              <a:t>52. Li F. Receptor recognition mechanisms of </a:t>
            </a:r>
            <a:r>
              <a:rPr lang="en-US" sz="1200" dirty="0" err="1"/>
              <a:t>coronaviruses</a:t>
            </a:r>
            <a:r>
              <a:rPr lang="en-US" sz="1200" dirty="0"/>
              <a:t>: a decade of</a:t>
            </a:r>
            <a:r>
              <a:rPr lang="bs-Latn-BA" sz="1200" dirty="0"/>
              <a:t> </a:t>
            </a:r>
            <a:r>
              <a:rPr lang="en-US" sz="1200" dirty="0"/>
              <a:t>structural studies. J </a:t>
            </a:r>
            <a:r>
              <a:rPr lang="en-US" sz="1200" dirty="0" err="1"/>
              <a:t>Virol</a:t>
            </a:r>
            <a:r>
              <a:rPr lang="en-US" sz="1200" dirty="0"/>
              <a:t> (2015) 89(4):1954–64. </a:t>
            </a:r>
            <a:r>
              <a:rPr lang="en-US" sz="1200" dirty="0" err="1"/>
              <a:t>doi</a:t>
            </a:r>
            <a:r>
              <a:rPr lang="en-US" sz="1200" dirty="0"/>
              <a:t>: 10.1128/JVI.02615-14</a:t>
            </a:r>
            <a:endParaRPr lang="bs-Latn-BA" sz="1200" dirty="0"/>
          </a:p>
          <a:p>
            <a:pPr>
              <a:buNone/>
            </a:pPr>
            <a:r>
              <a:rPr lang="bs-Latn-BA" sz="1100" dirty="0"/>
              <a:t>        </a:t>
            </a:r>
            <a:r>
              <a:rPr lang="de-DE" sz="1100" dirty="0"/>
              <a:t>53. Hoffmann M, Kleine-Weber H, Schroeder S, Krüger N, Herrler T, Erichsen S,</a:t>
            </a:r>
            <a:r>
              <a:rPr lang="bs-Latn-BA" sz="1100" dirty="0"/>
              <a:t> </a:t>
            </a:r>
            <a:r>
              <a:rPr lang="en-US" sz="1100" dirty="0"/>
              <a:t>et al. SARS-CoV-2 Cell Entry Depends on ACE2 and TMPRSS2 and Is</a:t>
            </a:r>
            <a:r>
              <a:rPr lang="bs-Latn-BA" sz="1100" dirty="0"/>
              <a:t> </a:t>
            </a:r>
            <a:r>
              <a:rPr lang="en-US" sz="1100" dirty="0"/>
              <a:t>Blocked by a Clinically Proven Protease Inhibitor. Cell (2020) 181(2):271–</a:t>
            </a:r>
            <a:r>
              <a:rPr lang="bs-Latn-BA" sz="1100" dirty="0"/>
              <a:t> 80.e8. doi: 10.1016/j.cell.2020.02.052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45201" y="450166"/>
            <a:ext cx="6589199" cy="173944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836712"/>
            <a:ext cx="6591985" cy="5803239"/>
          </a:xfrm>
        </p:spPr>
        <p:txBody>
          <a:bodyPr>
            <a:normAutofit lnSpcReduction="10000"/>
          </a:bodyPr>
          <a:lstStyle/>
          <a:p>
            <a:r>
              <a:rPr lang="vi-VN" dirty="0"/>
              <a:t>Nivo </a:t>
            </a:r>
            <a:r>
              <a:rPr lang="bs-Latn-BA" dirty="0"/>
              <a:t>A</a:t>
            </a:r>
            <a:r>
              <a:rPr lang="vi-VN" dirty="0"/>
              <a:t>CE2r u </a:t>
            </a:r>
            <a:r>
              <a:rPr lang="bs-Latn-BA" b="1" dirty="0"/>
              <a:t>kritičnoj</a:t>
            </a:r>
            <a:r>
              <a:rPr lang="vi-VN" dirty="0"/>
              <a:t> bolesti COVID-19 mogao bi biti</a:t>
            </a:r>
            <a:r>
              <a:rPr lang="bs-Latn-BA" dirty="0"/>
              <a:t> uzrok </a:t>
            </a:r>
            <a:r>
              <a:rPr lang="vi-VN" dirty="0"/>
              <a:t>potencijalne promjene u glikozilaciji ACE2r i</a:t>
            </a:r>
            <a:r>
              <a:rPr lang="bs-Latn-BA" dirty="0"/>
              <a:t> </a:t>
            </a:r>
            <a:r>
              <a:rPr lang="vi-VN" dirty="0"/>
              <a:t>glikozilacija proteina virusnog spika.</a:t>
            </a:r>
            <a:endParaRPr lang="bs-Latn-BA" dirty="0"/>
          </a:p>
          <a:p>
            <a:r>
              <a:rPr lang="vi-VN" dirty="0"/>
              <a:t>Oboje je vjerojatno posljedica nekontrolirane hiperglikemije</a:t>
            </a:r>
            <a:r>
              <a:rPr lang="bs-Latn-BA" dirty="0"/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koja</a:t>
            </a:r>
            <a:r>
              <a:rPr lang="bs-Latn-BA" dirty="0"/>
              <a:t> </a:t>
            </a:r>
            <a:r>
              <a:rPr lang="vi-VN" dirty="0"/>
              <a:t>može promijeniti vezivanje proteina virusnog spika za ACE2r i</a:t>
            </a:r>
            <a:r>
              <a:rPr lang="bs-Latn-BA" dirty="0"/>
              <a:t> </a:t>
            </a:r>
            <a:r>
              <a:rPr lang="vi-VN" dirty="0"/>
              <a:t>stepen imunološkog odgovora na virus (54).</a:t>
            </a:r>
            <a:endParaRPr lang="bs-Latn-BA" dirty="0"/>
          </a:p>
          <a:p>
            <a:r>
              <a:rPr lang="vi-VN" dirty="0"/>
              <a:t> Povišen</a:t>
            </a:r>
            <a:r>
              <a:rPr lang="bs-Latn-BA" dirty="0"/>
              <a:t>e </a:t>
            </a:r>
            <a:r>
              <a:rPr lang="vi-VN" dirty="0"/>
              <a:t>razine glikemije mogu direktno povećati koncentraciju glukoze </a:t>
            </a:r>
            <a:r>
              <a:rPr lang="bs-Latn-BA" dirty="0"/>
              <a:t>i </a:t>
            </a:r>
            <a:r>
              <a:rPr lang="vi-VN" dirty="0"/>
              <a:t>lučenje disajnih puteva (55). </a:t>
            </a:r>
            <a:endParaRPr lang="bs-Latn-BA" dirty="0"/>
          </a:p>
          <a:p>
            <a:r>
              <a:rPr lang="vi-VN" dirty="0"/>
              <a:t>Prema Brufskyju, potencijalno, nekontrolirana hiperglikemija, visoka i aberantno glikozilirana</a:t>
            </a:r>
            <a:r>
              <a:rPr lang="bs-Latn-BA" dirty="0"/>
              <a:t> </a:t>
            </a:r>
            <a:r>
              <a:rPr lang="vi-VN" dirty="0"/>
              <a:t>ACE2r u plućima, nosnim disajnim putevima, jeziku i orofarinksu mogao bi</a:t>
            </a:r>
            <a:r>
              <a:rPr lang="bs-Latn-BA" dirty="0"/>
              <a:t> </a:t>
            </a:r>
            <a:r>
              <a:rPr lang="vi-VN" dirty="0"/>
              <a:t>takođe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poslužit</a:t>
            </a:r>
            <a:r>
              <a:rPr lang="bs-Latn-BA" dirty="0"/>
              <a:t>i</a:t>
            </a:r>
            <a:r>
              <a:rPr lang="vi-VN" dirty="0"/>
              <a:t> kao povećana mjesta vezivanja virusa SARS-CoV-2što dovodi do većeg trenda infekcije COVID-19 i više</a:t>
            </a:r>
            <a:r>
              <a:rPr lang="bs-Latn-BA" dirty="0"/>
              <a:t> </a:t>
            </a:r>
            <a:r>
              <a:rPr lang="vi-VN" dirty="0"/>
              <a:t>teški</a:t>
            </a:r>
            <a:r>
              <a:rPr lang="bs-Latn-BA" dirty="0"/>
              <a:t>h</a:t>
            </a:r>
            <a:r>
              <a:rPr lang="vi-VN" dirty="0"/>
              <a:t> oblik</a:t>
            </a:r>
            <a:r>
              <a:rPr lang="bs-Latn-BA" dirty="0"/>
              <a:t>a</a:t>
            </a:r>
            <a:r>
              <a:rPr lang="vi-VN" dirty="0"/>
              <a:t> bolesti (54).</a:t>
            </a:r>
            <a:endParaRPr lang="bs-Latn-BA" dirty="0"/>
          </a:p>
          <a:p>
            <a:endParaRPr lang="bs-Latn-BA" dirty="0"/>
          </a:p>
          <a:p>
            <a:pPr>
              <a:buNone/>
            </a:pPr>
            <a:r>
              <a:rPr lang="bs-Latn-BA" dirty="0"/>
              <a:t> </a:t>
            </a:r>
            <a:r>
              <a:rPr lang="bs-Latn-BA" sz="1200" dirty="0"/>
              <a:t>54. Brufsky A. Hyperglycemia, hydroxychloroquine, and the COVID-19 pandemic. J Med Virol (2020) 92(7):770–75. doi: 10.1002/jmv.25887</a:t>
            </a:r>
          </a:p>
          <a:p>
            <a:pPr>
              <a:buNone/>
            </a:pPr>
            <a:r>
              <a:rPr lang="bs-Latn-BA" sz="1200" dirty="0"/>
              <a:t> 55. Morra ME, Van Thanh L, Kamel MG, Ghazy A, Altibi AMA, Dat LM, et al. </a:t>
            </a:r>
            <a:r>
              <a:rPr lang="en-US" sz="1200" dirty="0"/>
              <a:t>Clinical outcomes of current medical approaches for Middle East respiratory</a:t>
            </a:r>
            <a:r>
              <a:rPr lang="bs-Latn-BA" sz="1200" dirty="0"/>
              <a:t> syndrome: A systematic review and meta-analysis. Rev Med Virol (2018) 28 (3):e1977. doi: 10.1002/rmv.1977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8586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124744"/>
            <a:ext cx="6591985" cy="4786478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To ukazuje na prisustvo</a:t>
            </a:r>
            <a:r>
              <a:rPr lang="bs-Latn-BA" dirty="0"/>
              <a:t> </a:t>
            </a:r>
            <a:r>
              <a:rPr lang="vi-VN" dirty="0"/>
              <a:t>stresn</a:t>
            </a:r>
            <a:r>
              <a:rPr lang="bs-Latn-BA" dirty="0"/>
              <a:t>e</a:t>
            </a:r>
            <a:r>
              <a:rPr lang="vi-VN" dirty="0"/>
              <a:t> hiperglikemij</a:t>
            </a:r>
            <a:r>
              <a:rPr lang="bs-Latn-BA" dirty="0"/>
              <a:t>e</a:t>
            </a:r>
            <a:r>
              <a:rPr lang="vi-VN" dirty="0"/>
              <a:t> (privremeno povećanje šećera u krvi)</a:t>
            </a:r>
            <a:r>
              <a:rPr lang="bs-Latn-BA" dirty="0"/>
              <a:t>, </a:t>
            </a:r>
            <a:r>
              <a:rPr lang="vi-VN" dirty="0"/>
              <a:t>pacijenti s</a:t>
            </a:r>
            <a:r>
              <a:rPr lang="bs-Latn-BA" dirty="0"/>
              <a:t>a</a:t>
            </a:r>
            <a:r>
              <a:rPr lang="vi-VN" dirty="0"/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Hb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A1C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više  od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6,5% nakon akutne bolesti ili operacije) (56),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mogu </a:t>
            </a:r>
            <a:r>
              <a:rPr lang="vi-VN" dirty="0"/>
              <a:t>imati lošiji ishod u akutnoj bolesti, u poređenju sa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pacijentima koji od ranije imaju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dijagnosticiran dijabetes.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bs-Latn-BA" dirty="0"/>
              <a:t>O</a:t>
            </a:r>
            <a:r>
              <a:rPr lang="vi-VN" dirty="0"/>
              <a:t>bzirom na stresnu hiperglikemiju</a:t>
            </a:r>
            <a:r>
              <a:rPr lang="bs-Latn-BA" dirty="0"/>
              <a:t> </a:t>
            </a:r>
            <a:r>
              <a:rPr lang="vi-VN" dirty="0"/>
              <a:t>pacijenti su primijetili slične lošije rezultate u prethodnom razdoblju</a:t>
            </a:r>
            <a:r>
              <a:rPr lang="bs-Latn-BA" dirty="0"/>
              <a:t> </a:t>
            </a:r>
            <a:r>
              <a:rPr lang="vi-VN" dirty="0"/>
              <a:t>meta</a:t>
            </a:r>
            <a:r>
              <a:rPr lang="bs-Latn-BA" dirty="0"/>
              <a:t> </a:t>
            </a:r>
            <a:r>
              <a:rPr lang="vi-VN" dirty="0"/>
              <a:t>analizom, ovaj nalaz nije neočekivan (57, 58).</a:t>
            </a:r>
            <a:endParaRPr lang="bs-Latn-BA" dirty="0"/>
          </a:p>
          <a:p>
            <a:r>
              <a:rPr lang="vi-VN" dirty="0"/>
              <a:t> Stres</a:t>
            </a:r>
            <a:r>
              <a:rPr lang="bs-Latn-BA" dirty="0"/>
              <a:t> </a:t>
            </a:r>
            <a:r>
              <a:rPr lang="vi-VN" dirty="0"/>
              <a:t>hiperglikemija je bila jedan od loših prognostičkih faktora i </a:t>
            </a:r>
            <a:r>
              <a:rPr lang="bs-Latn-BA" dirty="0"/>
              <a:t>bila</a:t>
            </a:r>
            <a:r>
              <a:rPr lang="vi-VN" dirty="0"/>
              <a:t> je</a:t>
            </a:r>
            <a:r>
              <a:rPr lang="bs-Latn-BA" dirty="0"/>
              <a:t> </a:t>
            </a:r>
            <a:r>
              <a:rPr lang="vi-VN" dirty="0"/>
              <a:t>povezan</a:t>
            </a:r>
            <a:r>
              <a:rPr lang="bs-Latn-BA" dirty="0"/>
              <a:t>a</a:t>
            </a:r>
            <a:r>
              <a:rPr lang="vi-VN" dirty="0"/>
              <a:t> sa značajnim povećanjem respiratorne insuficijencije</a:t>
            </a:r>
            <a:r>
              <a:rPr lang="bs-Latn-BA" dirty="0"/>
              <a:t> </a:t>
            </a:r>
            <a:r>
              <a:rPr lang="vi-VN" dirty="0"/>
              <a:t>i smrt kod ispitanika sa SARS -om (59).</a:t>
            </a:r>
            <a:endParaRPr lang="bs-Latn-BA" dirty="0"/>
          </a:p>
          <a:p>
            <a:pPr>
              <a:buNone/>
            </a:pPr>
            <a:r>
              <a:rPr lang="bs-Latn-BA" dirty="0"/>
              <a:t>    </a:t>
            </a:r>
            <a:r>
              <a:rPr lang="en-US" sz="1200" dirty="0"/>
              <a:t>56. Classification and diagnosis of diabetes American diabetes association.</a:t>
            </a:r>
            <a:r>
              <a:rPr lang="bs-Latn-BA" sz="1200" dirty="0"/>
              <a:t> Diabetes Care (2017).</a:t>
            </a:r>
          </a:p>
          <a:p>
            <a:pPr>
              <a:buNone/>
            </a:pPr>
            <a:r>
              <a:rPr lang="bs-Latn-BA" sz="1200" dirty="0"/>
              <a:t>      57. Olariu E, Pooley N, Danel A, Miret M, Preiser J-C. A systematic scoping </a:t>
            </a:r>
            <a:r>
              <a:rPr lang="en-US" sz="1200" dirty="0"/>
              <a:t>review on </a:t>
            </a:r>
            <a:r>
              <a:rPr lang="en-US" sz="1200" dirty="0" err="1"/>
              <a:t>theconsequences</a:t>
            </a:r>
            <a:r>
              <a:rPr lang="en-US" sz="1200" dirty="0"/>
              <a:t> of stress-related </a:t>
            </a:r>
            <a:r>
              <a:rPr lang="en-US" sz="1200" dirty="0" err="1"/>
              <a:t>hyperglycaemia</a:t>
            </a:r>
            <a:r>
              <a:rPr lang="en-US" sz="1200" dirty="0"/>
              <a:t>. </a:t>
            </a:r>
            <a:r>
              <a:rPr lang="en-US" sz="1200" dirty="0" err="1"/>
              <a:t>PLoS</a:t>
            </a:r>
            <a:r>
              <a:rPr lang="en-US" sz="1200" dirty="0"/>
              <a:t> On(2018)</a:t>
            </a:r>
            <a:r>
              <a:rPr lang="bs-Latn-BA" sz="1200" dirty="0"/>
              <a:t>13(4):e0194952. doi: 10.1371/journal.pone.0194952.</a:t>
            </a:r>
          </a:p>
          <a:p>
            <a:pPr>
              <a:buNone/>
            </a:pPr>
            <a:r>
              <a:rPr lang="bs-Latn-BA" sz="1200" dirty="0"/>
              <a:t>      58. Umpierrez GE, Isaacs SD, Bazargan N, You X, Thaler LM, Kitabchi AE. </a:t>
            </a:r>
            <a:r>
              <a:rPr lang="en-US" sz="1200" dirty="0"/>
              <a:t>Hyperglycemia: an independent marker of in-hospital mortality in patients</a:t>
            </a:r>
            <a:r>
              <a:rPr lang="bs-Latn-BA" sz="1200" dirty="0"/>
              <a:t> with undiagnosed diabetes. J Clin Endocrinol Metab (2002) 87(3):978e82. doi: 10.1210/jcem.87.3.8341.</a:t>
            </a:r>
          </a:p>
          <a:p>
            <a:pPr>
              <a:buNone/>
            </a:pPr>
            <a:r>
              <a:rPr lang="bs-Latn-BA" sz="1200" dirty="0"/>
              <a:t>      59. Yang JK, Feng Y, Yuan MY, Yuan SY, Fu HJ, Wu BY, et al. Plasma glucose </a:t>
            </a:r>
            <a:r>
              <a:rPr lang="en-US" sz="1200" dirty="0"/>
              <a:t>levels and diabetes are </a:t>
            </a:r>
            <a:r>
              <a:rPr lang="bs-Latn-BA" sz="1200" dirty="0"/>
              <a:t> </a:t>
            </a:r>
            <a:r>
              <a:rPr lang="en-US" sz="1200" dirty="0"/>
              <a:t>independent predictors for mortality and morbidity in</a:t>
            </a:r>
            <a:r>
              <a:rPr lang="bs-Latn-BA" sz="1200" dirty="0"/>
              <a:t>  patients with SARS. Diabetes Med (2006) 23:623e8. doi: 10.1111/j.1464- 5491.2006.01861.x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00634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>
            <a:normAutofit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Kontrola glikemije mogla bi smanjiti razinu glikoziliranog ACE2 r meta u plućima. 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Na ovaj način povećava se broj glikoziliranih virusa mjesta vezivanja se smanjuju, moguće ublažavaju upalu i simptome bolesti COVID-19 (54).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ACE2r nije izražen samo u alveolarnim epitelnim stanicama tipa I i II u plućima i gornjeg respiratornog trakta, već i u nekoliko drugih lokacija poput srca, endotela, bubrežnog tubularnog epitela, crijevnog epitelai gušterače(54).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dirty="0"/>
              <a:t>     </a:t>
            </a:r>
            <a:r>
              <a:rPr lang="bs-Latn-BA" sz="1100" dirty="0"/>
              <a:t>54. Brufsky A. Hyperglycemia, hydroxychloroquine, and the COVID-19 pandemic. J Med Virol (2020) 92(7):770–75. doi: 10.1002/jmv.25887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00634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124744"/>
            <a:ext cx="6591985" cy="4786478"/>
          </a:xfrm>
        </p:spPr>
        <p:txBody>
          <a:bodyPr>
            <a:normAutofit fontScale="62500" lnSpcReduction="20000"/>
          </a:bodyPr>
          <a:lstStyle/>
          <a:p>
            <a:r>
              <a:rPr lang="bs-Latn-BA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U gušterači je ACE2 ekspresija opisana u acinarnim ćelijama i unutar samog podskupa ćelija otočića.</a:t>
            </a:r>
          </a:p>
          <a:p>
            <a:r>
              <a:rPr lang="bs-Latn-BA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 U pretkliničkim studijama,dobitak i gubitak funkcije ACE2 otkrivaju fiziološke i farmakološke uloge za ACE2, zavisne i neovisno o angiotenzinu (1-7), koji može antagonizirati djelovanje angiotenzina II u kontroli glukoze i funkciji stanica, izazvati promjene u bubrežnoj patofiziologiji, u krvnom tlaku, aterosklerozi i  dijabetesu (60, 61).</a:t>
            </a:r>
          </a:p>
          <a:p>
            <a:r>
              <a:rPr lang="bs-Latn-BA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Akutna virusna respiratorna infekcija povezana je sa brzim razvojem prolazne inzulinske rezistencije, i kod  u inače zdrave populacije, euglikemičari  sa normalnom težinom ili sa prekomjernom težinom (62).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sz="1600" dirty="0"/>
              <a:t>   60. Jiang F, Yang J, Zhang Y, Dong M, Wang S, Zhang Q, et al. Angiotensinconverting  </a:t>
            </a:r>
            <a:r>
              <a:rPr lang="en-US" sz="1600" dirty="0"/>
              <a:t>enzyme 2 and </a:t>
            </a:r>
            <a:r>
              <a:rPr lang="en-US" sz="1600" dirty="0" err="1"/>
              <a:t>angiotensin</a:t>
            </a:r>
            <a:r>
              <a:rPr lang="en-US" sz="1600" dirty="0"/>
              <a:t> 1-7: novel therapeutic targets. Nat Rev</a:t>
            </a:r>
            <a:r>
              <a:rPr lang="bs-Latn-BA" sz="1600" dirty="0"/>
              <a:t> </a:t>
            </a:r>
            <a:r>
              <a:rPr lang="pt-BR" sz="1600" dirty="0"/>
              <a:t>Cardiol (2014) 11(7):413–26. doi: 10.1038/nrcardio.2014.59</a:t>
            </a:r>
          </a:p>
          <a:p>
            <a:pPr>
              <a:buNone/>
            </a:pPr>
            <a:r>
              <a:rPr lang="bs-Latn-BA" sz="1600" dirty="0"/>
              <a:t>    61. Liu F, Long X, Zou W, Zhang W, Chen X, Zhang Z, et al. Highly ACE2 </a:t>
            </a:r>
            <a:r>
              <a:rPr lang="en-US" sz="1600" dirty="0"/>
              <a:t>Expression in Pancreas May Cause Pancreas Damage After SARS-CoV-2</a:t>
            </a:r>
            <a:r>
              <a:rPr lang="bs-Latn-BA" sz="1600" dirty="0"/>
              <a:t> Infection. medRxiv (2020), 2020.02.28.20029181.</a:t>
            </a:r>
          </a:p>
          <a:p>
            <a:pPr>
              <a:buNone/>
            </a:pPr>
            <a:r>
              <a:rPr lang="bs-Latn-BA" sz="1600" dirty="0"/>
              <a:t>    </a:t>
            </a:r>
            <a:r>
              <a:rPr lang="nl-NL" sz="1600" dirty="0"/>
              <a:t>62. Sestan M, Marinovic S, Kavazovic I, CekinovićĐ, Wueest S, Turk Wensveen T,</a:t>
            </a:r>
            <a:r>
              <a:rPr lang="bs-Latn-BA" sz="1600" dirty="0"/>
              <a:t> et al. Virus-Induced Interferon-gamma Causes Insulin Resistance in Skeletal </a:t>
            </a:r>
            <a:r>
              <a:rPr lang="en-US" sz="1600" dirty="0"/>
              <a:t>Muscle and Derails </a:t>
            </a:r>
            <a:r>
              <a:rPr lang="en-US" sz="1600" dirty="0" err="1"/>
              <a:t>Glycemic</a:t>
            </a:r>
            <a:r>
              <a:rPr lang="en-US" sz="1600" dirty="0"/>
              <a:t> Control in Obesity. Immunity (2018) 49(1):164–</a:t>
            </a:r>
            <a:r>
              <a:rPr lang="bs-Latn-BA" sz="1600" dirty="0"/>
              <a:t> 77.e6. doi: 10.1016/j.immuni.2018.05.005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40594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908720"/>
            <a:ext cx="6591985" cy="5002502"/>
          </a:xfrm>
        </p:spPr>
        <p:txBody>
          <a:bodyPr>
            <a:normAutofit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Objašnjenje je mehanizam prolazne hiperglikemije uzrokovane privremenom upalom stanica otočića gušterače SARS-CoV putem SARS-CoV vezivanja za prisutni ACE2r na otočićima, što rezultira prolaznim dijabetesom ovisnim o inzulinu, koji se normalizira sa izlječenjem bolesti (63).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Hiperglikemija može utjecati i na plućnu funkciju, tako da ga pogoršava  respiratorna infekcija izazvana virusom influence.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Na životinjskim modelima bolesti, dijabetes je povezan s brojnim strukturnim promjene na plućima, poput povećane propusnosti vaskularne mreže i kolabiranog alveolarnog epitela (64).</a:t>
            </a:r>
          </a:p>
          <a:p>
            <a:pPr>
              <a:buNone/>
            </a:pPr>
            <a:r>
              <a:rPr lang="en-US" sz="1200" dirty="0"/>
              <a:t>63. Yang JK, Lin SS, </a:t>
            </a:r>
            <a:r>
              <a:rPr lang="en-US" sz="1200" dirty="0" err="1"/>
              <a:t>Ji</a:t>
            </a:r>
            <a:r>
              <a:rPr lang="en-US" sz="1200" dirty="0"/>
              <a:t> XJ, </a:t>
            </a:r>
            <a:r>
              <a:rPr lang="en-US" sz="1200" dirty="0" err="1"/>
              <a:t>Guo</a:t>
            </a:r>
            <a:r>
              <a:rPr lang="en-US" sz="1200" dirty="0"/>
              <a:t> LM. Binding of SARS </a:t>
            </a:r>
            <a:r>
              <a:rPr lang="en-US" sz="1200" dirty="0" err="1"/>
              <a:t>coronavirus</a:t>
            </a:r>
            <a:r>
              <a:rPr lang="en-US" sz="1200" dirty="0"/>
              <a:t> to its receptor</a:t>
            </a:r>
            <a:r>
              <a:rPr lang="bs-Latn-BA" sz="1200" dirty="0"/>
              <a:t> damages islets and causes acute diabetes. Acta Diabetol (2010) 47(3):193–9. doi: 10.1007/s00592-009-0109-4</a:t>
            </a:r>
          </a:p>
          <a:p>
            <a:pPr>
              <a:buNone/>
            </a:pPr>
            <a:r>
              <a:rPr lang="bs-Latn-BA" sz="1200" dirty="0"/>
              <a:t>64. Philips BJ, Meguer JX, Redman J, Baker EH. Factors determining the </a:t>
            </a:r>
            <a:r>
              <a:rPr lang="en-US" sz="1200" dirty="0"/>
              <a:t>appearance of glucose in upper and lower respiratory tract </a:t>
            </a:r>
            <a:r>
              <a:rPr lang="en-US" sz="1200" dirty="0" err="1"/>
              <a:t>secretions.Intensive</a:t>
            </a:r>
            <a:r>
              <a:rPr lang="en-US" sz="1200" dirty="0"/>
              <a:t> Care Med (2003) 29(12):2204–10. </a:t>
            </a:r>
            <a:r>
              <a:rPr lang="en-US" sz="1200" dirty="0" err="1"/>
              <a:t>doi</a:t>
            </a:r>
            <a:r>
              <a:rPr lang="en-US" sz="1200" dirty="0"/>
              <a:t>: 10.1007/s00134-003-1961-2</a:t>
            </a:r>
            <a:endParaRPr lang="bs-Latn-BA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06090"/>
          </a:xfrm>
        </p:spPr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Nivoi ekspresije ACE2r u plućima kod ljudi nisu bili poznati.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Rao i sur., Fenomenalnom Mendelovom randomizacijskom studijom,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je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istraž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ivao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bolesti koje mogu biti uzročno povezane s povećanjem ACE2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ekspresije u plućima, što pokazuje da je dijabetes uzročno poveza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s povećanom ekspresijom ACE2 u plućima (65).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Unatoč mogućoj ulozi TMPRSS2 u patogenosti virusa,dostupno je malo informacija o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disregulacij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TMPRSS2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ekspresije ili aktivnosti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glukoz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u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kontekst eksperimentalnog ili kliničkog dijabetesa. 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Kod pacijenata sa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dijabetes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om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, viši nivo glukoze u cirkulaciji rezultirat će većim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postotak glik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olizir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anog hemoglobina. SARS-CoV-2 p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rotein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vež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e se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za hem i potencijalno ga oštećuju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molekula unutar crvenih krvnih zrnaca. 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Na ovaj način dolazi do razdvajanja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željeza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iz molekula u formiranje porfirina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u crvenim krvnim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zrncima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manje prijenosa kisika i ugljičnog dioksida,izazivajući tako staničnu smrt i intenzivnu upalu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pluća.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ČINJENICE: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Covid 19 je svojom pojavom doveo do globalnih izazova i promjena u pogledu kliničke medicine i aspekata liječenja virusne patologije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Od pojave prve objave vezane za Covid infekciju u decembru 2019. , od prve obavijesti o prvoj Covid pneumoniji 7. januara 2020. u Wuhanu,u Kini pa do danas , virusna pneumonija je postala enigma, u smislu stalnih promjena u protokolima liječenja, uvođenjem novih lijekova u terapiji...posebno kod pacijenata sa ranijim komorbiditetima kao što je diabetes mellitus, hipertenzija, bronhijalna astma...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Zato što pacijenti sa dijabetesom i stariji pacijenti imaju viši glikolizirani hemoglobin, na njih može prvenstveno utjecati Vezivanje SARS-CoV-2 i disocijacija željeza od hema do forme porfirina i drugi receptor (CD147 ili basigin)mogu biti uključeni (66). 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en-US" sz="1100" dirty="0"/>
              <a:t>66. </a:t>
            </a:r>
            <a:r>
              <a:rPr lang="en-US" sz="1100" dirty="0" err="1"/>
              <a:t>Wenzhong</a:t>
            </a:r>
            <a:r>
              <a:rPr lang="en-US" sz="1100" dirty="0"/>
              <a:t> L, </a:t>
            </a:r>
            <a:r>
              <a:rPr lang="en-US" sz="1100" dirty="0" err="1"/>
              <a:t>Hualan</a:t>
            </a:r>
            <a:r>
              <a:rPr lang="en-US" sz="1100" dirty="0"/>
              <a:t> L. COVID-19: Attacks the 1-Beta Chain of Hemoglobin</a:t>
            </a:r>
            <a:r>
              <a:rPr lang="bs-Latn-BA" sz="1100" dirty="0"/>
              <a:t> </a:t>
            </a:r>
            <a:r>
              <a:rPr lang="en-US" sz="1100" dirty="0"/>
              <a:t>and captures the </a:t>
            </a:r>
            <a:r>
              <a:rPr lang="en-US" sz="1100" dirty="0" err="1"/>
              <a:t>porphyrin</a:t>
            </a:r>
            <a:r>
              <a:rPr lang="en-US" sz="1100" dirty="0"/>
              <a:t> to inhibit human </a:t>
            </a:r>
            <a:r>
              <a:rPr lang="en-US" sz="1100" dirty="0" err="1"/>
              <a:t>heme</a:t>
            </a:r>
            <a:r>
              <a:rPr lang="en-US" sz="1100" dirty="0"/>
              <a:t> metabolism. (2020). </a:t>
            </a:r>
            <a:r>
              <a:rPr lang="en-US" sz="1100" dirty="0" err="1"/>
              <a:t>doi</a:t>
            </a:r>
            <a:r>
              <a:rPr lang="en-US" sz="1100" dirty="0"/>
              <a:t>:</a:t>
            </a:r>
            <a:r>
              <a:rPr lang="bs-Latn-BA" sz="1100" dirty="0"/>
              <a:t> 10.26434/chemrxiv.11938173.v5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404664"/>
            <a:ext cx="6589199" cy="936104"/>
          </a:xfrm>
        </p:spPr>
        <p:txBody>
          <a:bodyPr/>
          <a:lstStyle/>
          <a:p>
            <a:r>
              <a:rPr lang="bs-Latn-BA" dirty="0"/>
              <a:t>HIPERINFLAMACIJA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4570454"/>
          </a:xfrm>
        </p:spPr>
        <p:txBody>
          <a:bodyPr>
            <a:normAutofit lnSpcReduction="10000"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Aktivacija proinflamatornih citokina ili hemokina izaziva apoptozu ili nekrozu inficiranih stanica i okidače upalne reakcije, što dovodi do regrutiranja upalnih ćelija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Kroz interferon-gama (I.F.N)proizvodnju, CD4 T pomoćne ćelije (Th1) ćelije su uključene u regulaciju antigena protiv unutar staničnih patogena, kao što su CoV. 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Regrutiranje neutrofila i makrofaga je inducirano Th17 stanicama proizvodnjom interleukin-17 (IL-17),IL-21 i IL-22 (67).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SARS-CoV-2 povećava apoptozu limfocita (CD3, CD4,i CD8 T ćelije) i inficira vodeće imunološke ćelije u cirkulaciji, do limfocitopenije.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sz="1100" dirty="0"/>
              <a:t>67. de Wit E, van Doremalen N, Falzarano D, Munster VJ. SARS and MERS: </a:t>
            </a:r>
            <a:r>
              <a:rPr lang="en-US" sz="1100" dirty="0"/>
              <a:t>recent insights into emerging </a:t>
            </a:r>
            <a:r>
              <a:rPr lang="en-US" sz="1100" dirty="0" err="1"/>
              <a:t>coronaviruses</a:t>
            </a:r>
            <a:r>
              <a:rPr lang="en-US" sz="1100" dirty="0"/>
              <a:t>. Nat Rev </a:t>
            </a:r>
            <a:r>
              <a:rPr lang="en-US" sz="1100" dirty="0" err="1"/>
              <a:t>Microbiol</a:t>
            </a:r>
            <a:r>
              <a:rPr lang="en-US" sz="1100" dirty="0"/>
              <a:t> (2016) 14</a:t>
            </a:r>
            <a:r>
              <a:rPr lang="bs-Latn-BA" sz="1100" dirty="0"/>
              <a:t> (8):523–34. doi: 10.1038/nrmicro.2016.81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45201" y="578391"/>
            <a:ext cx="6589199" cy="45719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052736"/>
            <a:ext cx="6591985" cy="4858486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SARS-CoV-2 povećava apoptozu limfocita (CD3, CD4,i CD8 T ćelije) i inficira vodeće imunološke ćelije u cirkulaciji</a:t>
            </a:r>
            <a:r>
              <a:rPr lang="bs-Latn-BA" dirty="0"/>
              <a:t> ,</a:t>
            </a:r>
            <a:r>
              <a:rPr lang="vi-VN" dirty="0"/>
              <a:t>do limfocitopenije.</a:t>
            </a:r>
            <a:endParaRPr lang="bs-Latn-BA" dirty="0"/>
          </a:p>
          <a:p>
            <a:r>
              <a:rPr lang="vi-VN" dirty="0"/>
              <a:t>Niža funkcija T ćelija smanjuje inhibiciju urođenog</a:t>
            </a:r>
            <a:r>
              <a:rPr lang="bs-Latn-BA" dirty="0"/>
              <a:t> </a:t>
            </a:r>
            <a:r>
              <a:rPr lang="vi-VN" dirty="0"/>
              <a:t>imunološk</a:t>
            </a:r>
            <a:r>
              <a:rPr lang="bs-Latn-BA" dirty="0"/>
              <a:t>og </a:t>
            </a:r>
            <a:r>
              <a:rPr lang="vi-VN" dirty="0"/>
              <a:t>sistem što rezultira lučenjem velikih količina</a:t>
            </a:r>
            <a:r>
              <a:rPr lang="bs-Latn-BA" dirty="0"/>
              <a:t> </a:t>
            </a:r>
            <a:r>
              <a:rPr lang="vi-VN" dirty="0"/>
              <a:t>upalni citokini. </a:t>
            </a:r>
            <a:endParaRPr lang="bs-Latn-BA" dirty="0"/>
          </a:p>
          <a:p>
            <a:r>
              <a:rPr lang="vi-VN" dirty="0"/>
              <a:t>Ovaj fenomen naziva se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"citokin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ska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"oluja </a:t>
            </a:r>
            <a:r>
              <a:rPr lang="vi-VN" dirty="0"/>
              <a:t>”(68). Neutrofilna hemotaksija, unutarstanično ubijanje</a:t>
            </a:r>
            <a:r>
              <a:rPr lang="bs-Latn-BA" dirty="0"/>
              <a:t>, </a:t>
            </a:r>
            <a:r>
              <a:rPr lang="vi-VN" dirty="0"/>
              <a:t>mikrobe i fagocitozu inhibirao je dijabetes.</a:t>
            </a:r>
            <a:endParaRPr lang="bs-Latn-BA" dirty="0"/>
          </a:p>
          <a:p>
            <a:r>
              <a:rPr lang="vi-VN" dirty="0"/>
              <a:t> U</a:t>
            </a:r>
            <a:r>
              <a:rPr lang="bs-Latn-BA" dirty="0"/>
              <a:t> </a:t>
            </a:r>
            <a:r>
              <a:rPr lang="vi-VN" dirty="0"/>
              <a:t>početk</a:t>
            </a:r>
            <a:r>
              <a:rPr lang="bs-Latn-BA" dirty="0"/>
              <a:t>u</a:t>
            </a:r>
            <a:r>
              <a:rPr lang="vi-VN" dirty="0"/>
              <a:t>, kašnjenje u aktivaciji Th1 ćelijski posredovan</a:t>
            </a:r>
            <a:r>
              <a:rPr lang="bs-Latn-BA" dirty="0"/>
              <a:t>i </a:t>
            </a:r>
            <a:r>
              <a:rPr lang="vi-VN" dirty="0"/>
              <a:t>imunitet i kasni hiperinflamatorni odgovor je često</a:t>
            </a:r>
            <a:r>
              <a:rPr lang="bs-Latn-BA" dirty="0"/>
              <a:t> </a:t>
            </a:r>
            <a:r>
              <a:rPr lang="vi-VN" dirty="0"/>
              <a:t>uočen kod dijabetičara (69).</a:t>
            </a:r>
            <a:endParaRPr lang="bs-Latn-BA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en-US" sz="1300" dirty="0"/>
              <a:t>68. Palm NW, </a:t>
            </a:r>
            <a:r>
              <a:rPr lang="en-US" sz="1300" dirty="0" err="1"/>
              <a:t>Medzhitov</a:t>
            </a:r>
            <a:r>
              <a:rPr lang="en-US" sz="1300" dirty="0"/>
              <a:t> R. Not so fast: adaptive suppression of innate</a:t>
            </a:r>
            <a:r>
              <a:rPr lang="bs-Latn-BA" sz="1300" dirty="0"/>
              <a:t> immunity. Nat Med (2007) 13(10):1142–4. doi: 10.1038/nm1007-1142b</a:t>
            </a:r>
          </a:p>
          <a:p>
            <a:pPr>
              <a:buNone/>
            </a:pPr>
            <a:r>
              <a:rPr lang="bs-Latn-BA" sz="1300" dirty="0"/>
              <a:t>69. Hodgson K, Morris J, Bridson T, Govan B, Rush C, Ketheesan N.</a:t>
            </a:r>
          </a:p>
          <a:p>
            <a:pPr>
              <a:buNone/>
            </a:pPr>
            <a:r>
              <a:rPr lang="bs-Latn-BA" sz="1300" dirty="0"/>
              <a:t>      </a:t>
            </a:r>
            <a:r>
              <a:rPr lang="en-US" sz="1300" dirty="0"/>
              <a:t>Immunological mechanisms contributing to the double burden of diabetes</a:t>
            </a:r>
            <a:r>
              <a:rPr lang="bs-Latn-BA" sz="1300" dirty="0"/>
              <a:t> </a:t>
            </a:r>
            <a:r>
              <a:rPr lang="en-US" sz="1300" dirty="0"/>
              <a:t>and intracellular bacterial infections. Immunology (2015) 144(2):171–85. </a:t>
            </a:r>
            <a:r>
              <a:rPr lang="en-US" sz="1300" dirty="0" err="1"/>
              <a:t>doi</a:t>
            </a:r>
            <a:r>
              <a:rPr lang="en-US" sz="1300" dirty="0"/>
              <a:t>:</a:t>
            </a:r>
            <a:r>
              <a:rPr lang="bs-Latn-BA" sz="1300" dirty="0"/>
              <a:t> 10.1111/imm.12394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40594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124744"/>
            <a:ext cx="6591985" cy="4786478"/>
          </a:xfrm>
        </p:spPr>
        <p:txBody>
          <a:bodyPr>
            <a:normAutofit fontScale="47500" lnSpcReduction="20000"/>
          </a:bodyPr>
          <a:lstStyle/>
          <a:p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U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skladu s ovim dokazima, u pacijenata sa COVID-19,broj CD4+ i CD8+ T ćelija je nizak. Međutim, viši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je 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udio visoko proupalnih Th17 CD4+ T ćelija,zajedno sa povišenim nivoima citokina.</a:t>
            </a:r>
            <a:endParaRPr lang="bs-Latn-BA" sz="3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Moguće je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nagađa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nje je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da su pacijenti s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DM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možda  oslab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ljenog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antivir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usnog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odgovora, a odgođena aktivacija Th1/Th17 može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da pojačano naglašava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upalne reakcije (51).</a:t>
            </a:r>
            <a:endParaRPr lang="bs-Latn-BA" sz="3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U infekciji COVID-19 povećano je nekoliko citokina. Na početku, citokini poput TNF-a, IL-1 i IL-6 su aktivniji u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dijabetičar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a i pretilih pacijenata.</a:t>
            </a:r>
          </a:p>
          <a:p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Stoga se vjeruje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da infekcija SARS-CoV-2 može pojačati citokinski odgovor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takvih pacijenata, čime se pogoršava citokinska oluja koja</a:t>
            </a:r>
            <a:r>
              <a:rPr lang="bs-Latn-BA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3300" dirty="0">
                <a:latin typeface="Tahoma" pitchFamily="34" charset="0"/>
                <a:ea typeface="Tahoma" pitchFamily="34" charset="0"/>
                <a:cs typeface="Tahoma" pitchFamily="34" charset="0"/>
              </a:rPr>
              <a:t>čini se da uzrokuje zatajenje više organa u COVID-19 (33, 70).</a:t>
            </a:r>
            <a:endParaRPr lang="bs-Latn-BA" sz="3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bs-Latn-BA" sz="3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bs-Latn-BA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sz="2000" dirty="0"/>
              <a:t>51. Muniyappa R, Gubbi S. COVID-19 pandemic, coronaviruses, and diabetes mellitus. Am J Physiol Endocrinol Metab (2020) 318(5):E736–E41. doi: 10.1152/ajpendo.00124.2020.</a:t>
            </a:r>
          </a:p>
          <a:p>
            <a:pPr>
              <a:buNone/>
            </a:pPr>
            <a:r>
              <a:rPr lang="en-US" sz="2000" dirty="0"/>
              <a:t>33. Ryan PM, </a:t>
            </a:r>
            <a:r>
              <a:rPr lang="en-US" sz="2000" dirty="0" err="1"/>
              <a:t>Caplice</a:t>
            </a:r>
            <a:r>
              <a:rPr lang="en-US" sz="2000" dirty="0"/>
              <a:t> NM. Is Adipose Tissue a Reservoir for Viral Spread,</a:t>
            </a:r>
            <a:r>
              <a:rPr lang="bs-Latn-BA" sz="2000" dirty="0"/>
              <a:t> </a:t>
            </a:r>
            <a:r>
              <a:rPr lang="en-US" sz="2000" dirty="0"/>
              <a:t>Immune Activation and Cytokine Amplification in COVID-19. Obesity</a:t>
            </a:r>
            <a:r>
              <a:rPr lang="bs-Latn-BA" sz="2000" dirty="0"/>
              <a:t> </a:t>
            </a:r>
            <a:r>
              <a:rPr lang="pl-PL" sz="2000" dirty="0"/>
              <a:t>(2020) 28(7):1191–94. doi: 10.1002/oby.22843</a:t>
            </a:r>
          </a:p>
          <a:p>
            <a:pPr>
              <a:buNone/>
            </a:pPr>
            <a:r>
              <a:rPr lang="bs-Latn-BA" sz="2000" dirty="0"/>
              <a:t>70. Maddaloni E, Buzzetti R. Covid-19 and diabetes mellitus: unveiling the i</a:t>
            </a:r>
            <a:r>
              <a:rPr lang="en-US" sz="2000" dirty="0" err="1"/>
              <a:t>nteraction</a:t>
            </a:r>
            <a:r>
              <a:rPr lang="en-US" sz="2000" dirty="0"/>
              <a:t> of two pandemics. Diabetes/metabolism Res Rev (2020) (31):</a:t>
            </a:r>
            <a:r>
              <a:rPr lang="bs-Latn-BA" sz="2000" dirty="0"/>
              <a:t>  e33213321. doi: 10.1002/dmrr.3321</a:t>
            </a:r>
          </a:p>
          <a:p>
            <a:endParaRPr lang="bs-Latn-BA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>
            <a:normAutofit/>
          </a:bodyPr>
          <a:lstStyle/>
          <a:p>
            <a:endParaRPr lang="bs-Latn-BA" dirty="0"/>
          </a:p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Osnovno proinflamatorno stanje  kod dijabetesa i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pretilost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može poslužiti da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se pogorša COVID 19.</a:t>
            </a:r>
          </a:p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Dijabetes se javlja djelomično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zbog povećanja aktiviranih urođenih imunoloških stanica u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metaboličk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im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tkiv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im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, što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dovod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do hiperprodukcije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medijatora upale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, posebno IL-1b i TNFa, koji mogu promovirati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sistemsk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rezistencij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na inzulin i oštećenje b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eta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stanica (9).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sz="1100" dirty="0"/>
              <a:t>9. Yang J, Zheng Y, Gou X, Pu K, Chen Z, Guo Q, et al. Prevalence of </a:t>
            </a:r>
            <a:r>
              <a:rPr lang="en-US" sz="1100" dirty="0" err="1"/>
              <a:t>comorbidities</a:t>
            </a:r>
            <a:r>
              <a:rPr lang="en-US" sz="1100" dirty="0"/>
              <a:t> and its effects in </a:t>
            </a:r>
            <a:r>
              <a:rPr lang="en-US" sz="1100" dirty="0" err="1"/>
              <a:t>coronavirus</a:t>
            </a:r>
            <a:r>
              <a:rPr lang="en-US" sz="1100" dirty="0"/>
              <a:t> disease 2019 patients: A</a:t>
            </a:r>
            <a:r>
              <a:rPr lang="bs-Latn-BA" sz="1100" dirty="0"/>
              <a:t> </a:t>
            </a:r>
            <a:r>
              <a:rPr lang="en-US" sz="1100" dirty="0"/>
              <a:t>systematic review and meta-analysis. </a:t>
            </a:r>
            <a:r>
              <a:rPr lang="en-US" sz="1100" dirty="0" err="1"/>
              <a:t>Int</a:t>
            </a:r>
            <a:r>
              <a:rPr lang="en-US" sz="1100" dirty="0"/>
              <a:t> J Infect </a:t>
            </a:r>
            <a:r>
              <a:rPr lang="en-US" sz="1100" dirty="0" err="1"/>
              <a:t>Dis</a:t>
            </a:r>
            <a:r>
              <a:rPr lang="en-US" sz="1100" dirty="0"/>
              <a:t> (2020) 94:91–5. </a:t>
            </a:r>
            <a:r>
              <a:rPr lang="en-US" sz="1100" dirty="0" err="1"/>
              <a:t>doi</a:t>
            </a:r>
            <a:r>
              <a:rPr lang="en-US" sz="1100" dirty="0"/>
              <a:t>:</a:t>
            </a:r>
            <a:r>
              <a:rPr lang="bs-Latn-BA" sz="1100" dirty="0"/>
              <a:t>10.1016/j.ijid.2020.03.017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bs-Latn-BA" sz="3200" dirty="0"/>
              <a:t>        ULOGA METFORMINA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vi-VN" dirty="0"/>
              <a:t>U pretkliničkim studijama, metformin ima protuupalno djelovanje</a:t>
            </a:r>
            <a:r>
              <a:rPr lang="bs-Latn-BA" dirty="0"/>
              <a:t> </a:t>
            </a:r>
            <a:r>
              <a:rPr lang="vi-VN" dirty="0"/>
              <a:t>i smanjuje cirkulirajuće biomarkere upale kod ljudi</a:t>
            </a:r>
            <a:r>
              <a:rPr lang="bs-Latn-BA" dirty="0"/>
              <a:t> </a:t>
            </a:r>
            <a:r>
              <a:rPr lang="vi-VN" dirty="0"/>
              <a:t>sa T2D (71).</a:t>
            </a:r>
            <a:endParaRPr lang="bs-Latn-BA" dirty="0"/>
          </a:p>
          <a:p>
            <a:r>
              <a:rPr lang="vi-VN" dirty="0"/>
              <a:t> Međutim, postoji oskudan podatak o</a:t>
            </a:r>
            <a:r>
              <a:rPr lang="bs-Latn-BA" dirty="0"/>
              <a:t> </a:t>
            </a:r>
            <a:r>
              <a:rPr lang="vi-VN" dirty="0"/>
              <a:t>imunomodulatorn</a:t>
            </a:r>
            <a:r>
              <a:rPr lang="bs-Latn-BA" dirty="0"/>
              <a:t>im</a:t>
            </a:r>
            <a:r>
              <a:rPr lang="vi-VN" dirty="0"/>
              <a:t> dejstv</a:t>
            </a:r>
            <a:r>
              <a:rPr lang="bs-Latn-BA" dirty="0"/>
              <a:t>ima</a:t>
            </a:r>
            <a:r>
              <a:rPr lang="vi-VN" dirty="0"/>
              <a:t> metformina u kontekstu</a:t>
            </a:r>
            <a:r>
              <a:rPr lang="bs-Latn-BA" dirty="0"/>
              <a:t> </a:t>
            </a:r>
            <a:r>
              <a:rPr lang="vi-VN" dirty="0"/>
              <a:t>koronavirus infekcija.</a:t>
            </a:r>
            <a:endParaRPr lang="bs-Latn-BA" dirty="0"/>
          </a:p>
          <a:p>
            <a:r>
              <a:rPr lang="vi-VN" dirty="0"/>
              <a:t> Nedavni podaci pokazali su da je upotreba</a:t>
            </a:r>
            <a:r>
              <a:rPr lang="bs-Latn-BA" dirty="0"/>
              <a:t> </a:t>
            </a:r>
            <a:r>
              <a:rPr lang="vi-VN" dirty="0"/>
              <a:t>metformin  značajno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smanji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la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smrtne ishod</a:t>
            </a:r>
            <a:r>
              <a:rPr lang="bs-Latn-BA" dirty="0"/>
              <a:t>e</a:t>
            </a:r>
            <a:r>
              <a:rPr lang="vi-VN" dirty="0"/>
              <a:t>. Ljudi testirani</a:t>
            </a:r>
            <a:r>
              <a:rPr lang="bs-Latn-BA" dirty="0"/>
              <a:t> </a:t>
            </a:r>
            <a:r>
              <a:rPr lang="vi-VN" dirty="0"/>
              <a:t>pozitivni koji su uzimali metformin imali su 11% rizik od smrti,koji je bio isti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kao i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opć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oj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populaciji sa</a:t>
            </a:r>
            <a:r>
              <a:rPr lang="bs-Latn-BA" dirty="0"/>
              <a:t> </a:t>
            </a:r>
            <a:r>
              <a:rPr lang="vi-VN" dirty="0"/>
              <a:t>COVID-19 i</a:t>
            </a:r>
            <a:r>
              <a:rPr lang="bs-Latn-BA" dirty="0"/>
              <a:t> </a:t>
            </a:r>
            <a:r>
              <a:rPr lang="vi-VN" dirty="0"/>
              <a:t>dramatično niži od 24% mortaliteta osoba sa dijabetesom</a:t>
            </a:r>
            <a:r>
              <a:rPr lang="bs-Latn-BA" dirty="0"/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, onih koji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isu uzimali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/>
              <a:t>metformin. </a:t>
            </a:r>
            <a:endParaRPr lang="bs-Latn-BA" dirty="0"/>
          </a:p>
          <a:p>
            <a:r>
              <a:rPr lang="vi-VN" dirty="0"/>
              <a:t>Zanimljivo, čak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i nakon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korekcije terapije </a:t>
            </a:r>
            <a:r>
              <a:rPr lang="vi-VN" dirty="0"/>
              <a:t>, dob, rasa, spol, stanje pretilosti i status hipertenzije,vjerovatnoća smrti kod ispitanika sa T2D koji su uzimali metformin bila je</a:t>
            </a:r>
            <a:r>
              <a:rPr lang="bs-Latn-BA" dirty="0"/>
              <a:t> </a:t>
            </a:r>
            <a:r>
              <a:rPr lang="vi-VN" dirty="0"/>
              <a:t>znatno niži od onih koji nisu uzimali metformin (ILI0,33; 95% CI 0,13-0,84; p = 0,0210) (24)</a:t>
            </a:r>
            <a:endParaRPr lang="bs-Latn-BA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en-US" sz="1200" dirty="0"/>
              <a:t>71. Cameron AR, Morrison VL, Levin D, Mohan M, </a:t>
            </a:r>
            <a:r>
              <a:rPr lang="en-US" sz="1200" dirty="0" err="1"/>
              <a:t>Forteath</a:t>
            </a:r>
            <a:r>
              <a:rPr lang="en-US" sz="1200" dirty="0"/>
              <a:t> C, </a:t>
            </a:r>
            <a:r>
              <a:rPr lang="en-US" sz="1200" dirty="0" err="1"/>
              <a:t>Beall</a:t>
            </a:r>
            <a:r>
              <a:rPr lang="en-US" sz="1200" dirty="0"/>
              <a:t> </a:t>
            </a:r>
            <a:r>
              <a:rPr lang="en-US" sz="1200" dirty="0" err="1"/>
              <a:t>C,et</a:t>
            </a:r>
            <a:r>
              <a:rPr lang="en-US" sz="1200" dirty="0"/>
              <a:t> al. Anti-Inflammatory Effects of </a:t>
            </a:r>
            <a:r>
              <a:rPr lang="en-US" sz="1200" dirty="0" err="1"/>
              <a:t>Metformin</a:t>
            </a:r>
            <a:r>
              <a:rPr lang="en-US" sz="1200" dirty="0"/>
              <a:t> Irrespective of Diabetes</a:t>
            </a:r>
            <a:r>
              <a:rPr lang="bs-Latn-BA" sz="1200" dirty="0"/>
              <a:t>Status. Circ Res (2016) 119(5):652–65. doi: 10.1161/CIRCRESAHA.116.308445.</a:t>
            </a:r>
          </a:p>
          <a:p>
            <a:pPr>
              <a:buNone/>
            </a:pPr>
            <a:r>
              <a:rPr lang="bs-Latn-BA" sz="1200" dirty="0"/>
              <a:t>24. Crouse AB, Grimes T, Li P, Might M, Ovalle F, Shalev A, et al. Metformin </a:t>
            </a:r>
            <a:r>
              <a:rPr lang="en-US" sz="1200" dirty="0"/>
              <a:t>Use Is Associated With Reduced Mortality in a Diverse Population</a:t>
            </a:r>
            <a:r>
              <a:rPr lang="bs-Latn-BA" sz="1200" dirty="0"/>
              <a:t> </a:t>
            </a:r>
            <a:r>
              <a:rPr lang="en-US" sz="1200" dirty="0"/>
              <a:t>With COVID-19 and Diabetes. Front </a:t>
            </a:r>
            <a:r>
              <a:rPr lang="en-US" sz="1200" dirty="0" err="1"/>
              <a:t>Endocrinol</a:t>
            </a:r>
            <a:r>
              <a:rPr lang="en-US" sz="1200" dirty="0"/>
              <a:t>. </a:t>
            </a:r>
            <a:r>
              <a:rPr lang="en-US" sz="1200" dirty="0" err="1"/>
              <a:t>doi</a:t>
            </a:r>
            <a:r>
              <a:rPr lang="en-US" sz="1200" dirty="0"/>
              <a:t>: 10.3389/fendo.2020.</a:t>
            </a:r>
            <a:r>
              <a:rPr lang="bs-Latn-BA" sz="1200" dirty="0"/>
              <a:t> 600439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284610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68760"/>
            <a:ext cx="6591985" cy="4642462"/>
          </a:xfrm>
        </p:spPr>
        <p:txBody>
          <a:bodyPr>
            <a:normAutofit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svakom slučaju, metformin treba koristiti s oprezom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kod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nestabilni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h pacijenata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i treba ih prekinuti kod osoba sa istovremenom sepsom ili teškim oštećenjem jetre i bubrega (72).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Ako dođe do povraćanja ili slabog oralnog unosa, metformin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takođe se može zaustaviti.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bs-Latn-BA" dirty="0"/>
          </a:p>
          <a:p>
            <a:pPr>
              <a:buNone/>
            </a:pPr>
            <a:r>
              <a:rPr lang="en-US" sz="1200" dirty="0"/>
              <a:t>72. </a:t>
            </a:r>
            <a:r>
              <a:rPr lang="en-US" sz="1200" dirty="0" err="1"/>
              <a:t>Drucker</a:t>
            </a:r>
            <a:r>
              <a:rPr lang="en-US" sz="1200" dirty="0"/>
              <a:t> DJ. </a:t>
            </a:r>
            <a:r>
              <a:rPr lang="en-US" sz="1200" dirty="0" err="1"/>
              <a:t>Coronavirus</a:t>
            </a:r>
            <a:r>
              <a:rPr lang="en-US" sz="1200" dirty="0"/>
              <a:t> Infections and Type 2 Diabetes-Shared Pathways</a:t>
            </a:r>
            <a:r>
              <a:rPr lang="bs-Latn-BA" sz="1200" dirty="0"/>
              <a:t> </a:t>
            </a:r>
            <a:r>
              <a:rPr lang="en-US" sz="1200" dirty="0"/>
              <a:t>with Therapeutic Implications. </a:t>
            </a:r>
            <a:r>
              <a:rPr lang="en-US" sz="1200" dirty="0" err="1"/>
              <a:t>Endocr</a:t>
            </a:r>
            <a:r>
              <a:rPr lang="en-US" sz="1200" dirty="0"/>
              <a:t> Rev (2020) 41(3):bnaa011. </a:t>
            </a:r>
            <a:r>
              <a:rPr lang="en-US" sz="1200" dirty="0" err="1"/>
              <a:t>doi</a:t>
            </a:r>
            <a:r>
              <a:rPr lang="en-US" sz="1200" dirty="0"/>
              <a:t>:</a:t>
            </a:r>
            <a:r>
              <a:rPr lang="bs-Latn-BA" sz="1200" dirty="0"/>
              <a:t> 10.1210/endrev/bnaa011.</a:t>
            </a:r>
          </a:p>
          <a:p>
            <a:pPr>
              <a:buNone/>
            </a:pPr>
            <a:r>
              <a:rPr lang="pt-BR" sz="1200" dirty="0"/>
              <a:t>6. Singh AK, Gupta R, Ghosh A, Misra A. Diabetes in COVID-19:</a:t>
            </a:r>
            <a:r>
              <a:rPr lang="bs-Latn-BA" sz="1200" dirty="0"/>
              <a:t> </a:t>
            </a:r>
            <a:r>
              <a:rPr lang="en-US" sz="1200" dirty="0"/>
              <a:t>Prevalence, </a:t>
            </a:r>
            <a:r>
              <a:rPr lang="en-US" sz="1200" dirty="0" err="1"/>
              <a:t>pathophysiology</a:t>
            </a:r>
            <a:r>
              <a:rPr lang="en-US" sz="1200" dirty="0"/>
              <a:t>, prognosis and practical considerations.</a:t>
            </a:r>
            <a:r>
              <a:rPr lang="bs-Latn-BA" sz="1200" dirty="0"/>
              <a:t> </a:t>
            </a:r>
            <a:r>
              <a:rPr lang="pt-BR" sz="1200" dirty="0"/>
              <a:t>Diabetes Metab Syndrome (2020) 14(4):303–10. doi: 10.1016/j.dsx.2020.</a:t>
            </a:r>
            <a:r>
              <a:rPr lang="bs-Latn-BA" sz="1200" dirty="0"/>
              <a:t> 04.004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bs-Latn-BA" dirty="0"/>
              <a:t>AGONISTI GLP-1R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4570454"/>
          </a:xfrm>
        </p:spPr>
        <p:txBody>
          <a:bodyPr>
            <a:normAutofit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Agonisti GLP-1R imaju široka protuupalna djelovanja, smanjenjem biomarkeri sistemske upale kod ljudi saT2D i osoba sa gojaznošću (73).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Poznato je da najviše teški oblik COVID-19 je akutni respiratorni distres sindrom karakteriziran najvišim stupnjem upale ,citokini poznati kao „citokinska oluja“, uništavaju alveolarnoepitelne ćelije u plućima, inaktiviraju plućni surfaktant ,što dovodi do stvaranja hialinske membrane u plućima, raspad parenhima.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en-US" sz="1100" dirty="0"/>
              <a:t>73. Jin T, Liu M. Letter to the Editor: Comment on GLP-1-based drugs and</a:t>
            </a:r>
            <a:r>
              <a:rPr lang="bs-Latn-BA" sz="1100" dirty="0"/>
              <a:t> </a:t>
            </a:r>
            <a:r>
              <a:rPr lang="en-US" sz="1100" dirty="0"/>
              <a:t>COVID-19 treatment. </a:t>
            </a:r>
            <a:r>
              <a:rPr lang="en-US" sz="1100" dirty="0" err="1"/>
              <a:t>Acta</a:t>
            </a:r>
            <a:r>
              <a:rPr lang="en-US" sz="1100" dirty="0"/>
              <a:t> </a:t>
            </a:r>
            <a:r>
              <a:rPr lang="en-US" sz="1100" dirty="0" err="1"/>
              <a:t>Pharm</a:t>
            </a:r>
            <a:r>
              <a:rPr lang="en-US" sz="1100" dirty="0"/>
              <a:t> Sin B (2020) 10(7):1249–50. </a:t>
            </a:r>
            <a:r>
              <a:rPr lang="en-US" sz="1100" dirty="0" err="1"/>
              <a:t>doi</a:t>
            </a:r>
            <a:r>
              <a:rPr lang="en-US" sz="1100" dirty="0"/>
              <a:t>: 10.1016/</a:t>
            </a:r>
            <a:r>
              <a:rPr lang="bs-Latn-BA" sz="1100" dirty="0"/>
              <a:t> </a:t>
            </a:r>
            <a:r>
              <a:rPr lang="en-US" sz="1100" dirty="0"/>
              <a:t>j.apsb.2020.05.006. </a:t>
            </a:r>
            <a:r>
              <a:rPr lang="en-US" sz="1100" dirty="0" err="1"/>
              <a:t>Epub</a:t>
            </a:r>
            <a:r>
              <a:rPr lang="en-US" sz="1100" dirty="0"/>
              <a:t> ahead of print.</a:t>
            </a:r>
            <a:endParaRPr lang="bs-Latn-BA" sz="1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356618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4570454"/>
          </a:xfrm>
        </p:spPr>
        <p:txBody>
          <a:bodyPr>
            <a:normAutofit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Različite pretkliničke studije pokazale su da će agonisti GLP-1R ublažiti upalu pluća, smanjiti proizvodnju citokina i očuvati funkciju pluća kod miševa i štakora u eksperimentalnim modelima (Drucker, Hansen i saradnici) stimulacijom plućnog vazodilatatora ,poput atrijalnog natriuretičkog peptida i olakšavanja proteina surfaktanta A.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Agonisti GLP-1R vrše potiskivanje proinflamatornih citokina, stimulacija eNOS/sGC/PKG signalizacije i uzrok inaktivacija NF-kB signalizacije. </a:t>
            </a:r>
          </a:p>
          <a:p>
            <a:pPr>
              <a:buNone/>
            </a:pP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428626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4570454"/>
          </a:xfrm>
        </p:spPr>
        <p:txBody>
          <a:bodyPr>
            <a:normAutofit fontScale="92500" lnSpcReduction="20000"/>
          </a:bodyPr>
          <a:lstStyle/>
          <a:p>
            <a:r>
              <a:rPr lang="bs-Latn-BA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Ovi blagotvorni učinci mogli bi identificirati lijekove na bazi GLP-1 kao temeljni alati za liječenje pacijenata sa COVID-19 sa ili bez dijabetesa. </a:t>
            </a:r>
          </a:p>
          <a:p>
            <a:r>
              <a:rPr lang="bs-Latn-BA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Iako GLP-1 sigurno snižava glukozu u krvi ventiliranih pacijenata s kritičnom bolešću u kratkoročnim studijama, još uvijek nema dovoljno sigurnosti i iskustva u korištenju GLP-1agonista u kritično bolesnih pacijenata, a nemoguće je napraviti preporuke liječenja za upotrebu ovih lijekova kod svježih infekcija koronavirusom (76).</a:t>
            </a:r>
          </a:p>
          <a:p>
            <a:r>
              <a:rPr lang="bs-Latn-BA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Po našem mišljenju, agonisti GLP-1R ne smiju se suspendovati ako  je ranije propisano. Osim toga, potrebno je procijeniti daljnje studije blagotvoran učinak kao prvi “recept “ tj. lijek dijabetičara sa COVID-19.</a:t>
            </a:r>
          </a:p>
          <a:p>
            <a:endParaRPr lang="bs-Latn-BA" dirty="0"/>
          </a:p>
          <a:p>
            <a:pPr>
              <a:buNone/>
            </a:pPr>
            <a:r>
              <a:rPr lang="nl-NL" sz="1300" dirty="0"/>
              <a:t>76. Hansen TK, Thiel S, Wouters PJ, Christiansen JS, Van den Berghe G.</a:t>
            </a:r>
            <a:r>
              <a:rPr lang="bs-Latn-BA" sz="1300" dirty="0"/>
              <a:t> </a:t>
            </a:r>
            <a:r>
              <a:rPr lang="en-US" sz="1300" dirty="0"/>
              <a:t>Intensive insulin therapy exerts </a:t>
            </a:r>
            <a:r>
              <a:rPr lang="en-US" sz="1300" dirty="0" err="1"/>
              <a:t>antiinflammatory</a:t>
            </a:r>
            <a:r>
              <a:rPr lang="en-US" sz="1300" dirty="0"/>
              <a:t> effects in critically ill</a:t>
            </a:r>
            <a:r>
              <a:rPr lang="bs-Latn-BA" sz="1300" dirty="0"/>
              <a:t>   </a:t>
            </a:r>
            <a:r>
              <a:rPr lang="en-US" sz="1300" dirty="0"/>
              <a:t>patients and counteracts the adverse effect of low mannose-binding </a:t>
            </a:r>
            <a:r>
              <a:rPr lang="en-US" sz="1300" dirty="0" err="1"/>
              <a:t>lectin</a:t>
            </a:r>
            <a:r>
              <a:rPr lang="bs-Latn-BA" sz="1300" dirty="0"/>
              <a:t> levels. J Clin Endocrinol Metab (2003) 88(3):1082–8. doi: 10.1210/jc.2002- 021478</a:t>
            </a:r>
            <a:endParaRPr lang="en-US" sz="1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WHO je 11 marta 2020. je COVID 19 dala   pandemijsko značenje tj. status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Klinički spektar simptoma iCOVID 19 de od asimptomatske infekcije, preko neuroloških simptoma, gubitka okusa, mirisa, pa do enteritisa, promjena po koži, do teških pneumonija koje zahtjevaju MPV i miokarditisa, sa razvojem teške respiratorne insuficijencije, tromboembolizma i smrti.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60674"/>
          </a:xfrm>
        </p:spPr>
        <p:txBody>
          <a:bodyPr>
            <a:normAutofit fontScale="90000"/>
          </a:bodyPr>
          <a:lstStyle/>
          <a:p>
            <a:r>
              <a:rPr lang="bs-Latn-BA" dirty="0"/>
              <a:t>DIPEPTIDYL PEPTIDASE-4 (DPP4)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4570454"/>
          </a:xfrm>
        </p:spPr>
        <p:txBody>
          <a:bodyPr>
            <a:normAutofit/>
          </a:bodyPr>
          <a:lstStyle/>
          <a:p>
            <a:r>
              <a:rPr lang="bs-Latn-BA" dirty="0"/>
              <a:t>N</a:t>
            </a:r>
            <a:r>
              <a:rPr lang="vi-VN" dirty="0"/>
              <a:t>edavno je povezanost koronavirusa s</a:t>
            </a:r>
            <a:r>
              <a:rPr lang="bs-Latn-BA" dirty="0"/>
              <a:t>a</a:t>
            </a:r>
            <a:r>
              <a:rPr lang="vi-VN" dirty="0"/>
              <a:t> staničnim tipom </a:t>
            </a:r>
            <a:r>
              <a:rPr lang="bs-Latn-BA" dirty="0"/>
              <a:t>Di</a:t>
            </a:r>
            <a:r>
              <a:rPr lang="vi-VN" dirty="0"/>
              <a:t>transmembranski protein DPP4, takođe poznat i kao adenozinprotein koji kompleksira deaminazu 2 ili klaster diferencijacije 26(CD26), izazvalo je veliko interesovanje.</a:t>
            </a:r>
            <a:endParaRPr lang="bs-Latn-BA" dirty="0"/>
          </a:p>
          <a:p>
            <a:r>
              <a:rPr lang="vi-VN" dirty="0"/>
              <a:t> Baš kao što je ACE-2receptor za SARS CoV i SARS CoV2, DPP4 djeluje kao</a:t>
            </a:r>
            <a:r>
              <a:rPr lang="bs-Latn-BA" dirty="0"/>
              <a:t> </a:t>
            </a:r>
            <a:r>
              <a:rPr lang="vi-VN" dirty="0"/>
              <a:t>receptor za MERS-CoV.</a:t>
            </a:r>
            <a:endParaRPr lang="bs-Latn-BA" dirty="0"/>
          </a:p>
          <a:p>
            <a:r>
              <a:rPr lang="vi-VN" dirty="0"/>
              <a:t> Je li upotreba inhibitora DPP4(DPP4i) može smanjiti unos virusa MERS-CoV-a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je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vrlo delikatna</a:t>
            </a:r>
            <a:r>
              <a:rPr lang="vi-VN" dirty="0"/>
              <a:t>. </a:t>
            </a:r>
            <a:endParaRPr lang="bs-Latn-BA" dirty="0"/>
          </a:p>
          <a:p>
            <a:r>
              <a:rPr lang="vi-VN" dirty="0"/>
              <a:t>In vitro studija, sitagliptin, vildagliptin i saksagliptin</a:t>
            </a:r>
            <a:r>
              <a:rPr lang="bs-Latn-BA" dirty="0"/>
              <a:t> </a:t>
            </a:r>
            <a:r>
              <a:rPr lang="vi-VN" dirty="0"/>
              <a:t>nije spriječio ulazak koronavirusa u ćeliju (74).</a:t>
            </a:r>
            <a:endParaRPr lang="bs-Latn-BA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sz="1200" dirty="0"/>
              <a:t>74. Raj VS, Mou H, Smits SL, Dekkers DH, Müller MA, Dijkman R,</a:t>
            </a:r>
            <a:r>
              <a:rPr lang="en-US" sz="1200" dirty="0"/>
              <a:t>et al. </a:t>
            </a:r>
            <a:r>
              <a:rPr lang="en-US" sz="1200" dirty="0" err="1"/>
              <a:t>Dipeptidyl</a:t>
            </a:r>
            <a:r>
              <a:rPr lang="en-US" sz="1200" dirty="0"/>
              <a:t> peptidase 4 is a functional receptor for the emerging</a:t>
            </a:r>
            <a:r>
              <a:rPr lang="bs-Latn-BA" sz="1200" dirty="0"/>
              <a:t> human coronavirus-EMC. Nature (2013) 495(7440):251–4. doi: 10.1038/nature12005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Ukratko, čini se da DPP4 i povećava upalu kod tipa 2 dijabetes mellitusa  putem katalitičkih i nekatalitičkih mehanizama. 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To je ključno kako bi se naglasilo da enzimska aktivnost DPP4 uzrokuje cijepanje i može utjecati na funkciju nekoliko hemokina, citokina,i faktori rasta (37)</a:t>
            </a:r>
          </a:p>
          <a:p>
            <a:endParaRPr lang="bs-Latn-BA" dirty="0"/>
          </a:p>
          <a:p>
            <a:pPr>
              <a:buNone/>
            </a:pPr>
            <a:r>
              <a:rPr lang="en-US" sz="1100" dirty="0"/>
              <a:t>37. </a:t>
            </a:r>
            <a:r>
              <a:rPr lang="en-US" sz="1100" dirty="0" err="1"/>
              <a:t>Iacobellis</a:t>
            </a:r>
            <a:r>
              <a:rPr lang="en-US" sz="1100" dirty="0"/>
              <a:t> G. COVID-19 and diabetes: Can DPP4 inhibition play a role? Diabetes</a:t>
            </a:r>
            <a:r>
              <a:rPr lang="bs-Latn-BA" sz="1100" dirty="0"/>
              <a:t> </a:t>
            </a:r>
            <a:r>
              <a:rPr lang="fr-FR" sz="1100" dirty="0" err="1"/>
              <a:t>Res</a:t>
            </a:r>
            <a:r>
              <a:rPr lang="fr-FR" sz="1100" dirty="0"/>
              <a:t> Clin </a:t>
            </a:r>
            <a:r>
              <a:rPr lang="fr-FR" sz="1100" dirty="0" err="1"/>
              <a:t>Pract</a:t>
            </a:r>
            <a:r>
              <a:rPr lang="fr-FR" sz="1100" dirty="0"/>
              <a:t> (2020) 162:108125. </a:t>
            </a:r>
            <a:r>
              <a:rPr lang="fr-FR" sz="1100" dirty="0" err="1"/>
              <a:t>doi</a:t>
            </a:r>
            <a:r>
              <a:rPr lang="fr-FR" sz="1100" dirty="0"/>
              <a:t>: 10.1016/</a:t>
            </a:r>
            <a:r>
              <a:rPr lang="fr-FR" sz="1100" dirty="0" err="1"/>
              <a:t>j.diabres</a:t>
            </a:r>
            <a:r>
              <a:rPr lang="fr-FR" sz="1100" dirty="0"/>
              <a:t>.2020.108125</a:t>
            </a:r>
            <a:endParaRPr lang="bs-Latn-BA" sz="11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vi-VN" dirty="0"/>
              <a:t>Međutim, kod pacijenata sa dijabetesom tipa 2, efekti DPP4</a:t>
            </a:r>
            <a:r>
              <a:rPr lang="bs-Latn-BA" dirty="0"/>
              <a:t> </a:t>
            </a:r>
            <a:r>
              <a:rPr lang="vi-VN" dirty="0"/>
              <a:t>inhibicija imunološkog odgovora je kontroverzna i nije</a:t>
            </a:r>
            <a:r>
              <a:rPr lang="bs-Latn-BA" dirty="0"/>
              <a:t> </a:t>
            </a:r>
            <a:r>
              <a:rPr lang="vi-VN" dirty="0"/>
              <a:t>potpuno shvaćen</a:t>
            </a:r>
            <a:r>
              <a:rPr lang="bs-Latn-BA" dirty="0"/>
              <a:t>a</a:t>
            </a:r>
            <a:r>
              <a:rPr lang="vi-VN" dirty="0"/>
              <a:t>.</a:t>
            </a:r>
            <a:endParaRPr lang="bs-Latn-BA" dirty="0"/>
          </a:p>
          <a:p>
            <a:r>
              <a:rPr lang="vi-VN" dirty="0"/>
              <a:t> Meta-analiza pokazala je da DPP4</a:t>
            </a:r>
            <a:r>
              <a:rPr lang="bs-Latn-BA" dirty="0"/>
              <a:t> i   l</a:t>
            </a:r>
            <a:r>
              <a:rPr lang="vi-VN" dirty="0"/>
              <a:t>iječenje inhibitorima se ne povećava značajno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gore</a:t>
            </a:r>
            <a:r>
              <a:rPr lang="bs-Latn-BA" dirty="0"/>
              <a:t> </a:t>
            </a:r>
            <a:r>
              <a:rPr lang="vi-VN" dirty="0"/>
              <a:t>infekcij</a:t>
            </a:r>
            <a:r>
              <a:rPr lang="bs-Latn-BA" dirty="0"/>
              <a:t>a</a:t>
            </a:r>
            <a:r>
              <a:rPr lang="vi-VN" dirty="0"/>
              <a:t> respiratornog trakta.</a:t>
            </a:r>
            <a:r>
              <a:rPr lang="bs-Latn-BA" dirty="0"/>
              <a:t> </a:t>
            </a:r>
          </a:p>
          <a:p>
            <a:r>
              <a:rPr lang="vi-VN" dirty="0"/>
              <a:t>Pokretanje inhibitora DPP4 nije bilo</a:t>
            </a:r>
            <a:r>
              <a:rPr lang="bs-Latn-BA" dirty="0"/>
              <a:t> </a:t>
            </a:r>
            <a:r>
              <a:rPr lang="vi-VN" dirty="0"/>
              <a:t>povezan sa povećanim rizikom od infekcija respiratornog trakta.</a:t>
            </a:r>
            <a:r>
              <a:rPr lang="bs-Latn-BA" dirty="0"/>
              <a:t> </a:t>
            </a:r>
            <a:r>
              <a:rPr lang="vi-VN" dirty="0"/>
              <a:t>Naprotiv, protuupalni i anti-adipogeni učinak</a:t>
            </a:r>
            <a:r>
              <a:rPr lang="bs-Latn-BA" dirty="0"/>
              <a:t> </a:t>
            </a:r>
            <a:r>
              <a:rPr lang="vi-VN" dirty="0"/>
              <a:t>su povezani s upotrebom inhibitora DPP4 i GLP-1receptorski analozi (37).</a:t>
            </a:r>
            <a:endParaRPr lang="bs-Latn-BA" dirty="0"/>
          </a:p>
          <a:p>
            <a:r>
              <a:rPr lang="vi-VN" dirty="0"/>
              <a:t> Zapravo, gliptini mogu očuvati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endotel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nu </a:t>
            </a:r>
            <a:r>
              <a:rPr lang="vi-VN" dirty="0"/>
              <a:t>funkci</a:t>
            </a:r>
            <a:r>
              <a:rPr lang="bs-Latn-BA" dirty="0"/>
              <a:t>ju</a:t>
            </a:r>
            <a:r>
              <a:rPr lang="vi-VN" dirty="0"/>
              <a:t> prema svojim prijavljenim protuupalnim, antioksidativnim i</a:t>
            </a:r>
            <a:r>
              <a:rPr lang="bs-Latn-BA" dirty="0"/>
              <a:t> </a:t>
            </a:r>
            <a:r>
              <a:rPr lang="vi-VN" dirty="0"/>
              <a:t>potencijalno zaštitn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efekti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ma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/>
              <a:t>na vaskularni sistem (77).</a:t>
            </a:r>
            <a:endParaRPr lang="bs-Latn-BA" dirty="0"/>
          </a:p>
          <a:p>
            <a:endParaRPr lang="bs-Latn-BA" dirty="0"/>
          </a:p>
          <a:p>
            <a:pPr>
              <a:buNone/>
            </a:pPr>
            <a:r>
              <a:rPr lang="en-US" sz="1100" dirty="0"/>
              <a:t>37. </a:t>
            </a:r>
            <a:r>
              <a:rPr lang="en-US" sz="1100" dirty="0" err="1"/>
              <a:t>Iacobellis</a:t>
            </a:r>
            <a:r>
              <a:rPr lang="en-US" sz="1100" dirty="0"/>
              <a:t> G. COVID-19 and diabetes: Can DPP4 inhibition play a role? Diabetes</a:t>
            </a:r>
            <a:r>
              <a:rPr lang="bs-Latn-BA" sz="1100" dirty="0"/>
              <a:t> </a:t>
            </a:r>
            <a:r>
              <a:rPr lang="fr-FR" sz="1100" dirty="0" err="1"/>
              <a:t>Res</a:t>
            </a:r>
            <a:r>
              <a:rPr lang="fr-FR" sz="1100" dirty="0"/>
              <a:t> Clin </a:t>
            </a:r>
            <a:r>
              <a:rPr lang="fr-FR" sz="1100" dirty="0" err="1"/>
              <a:t>Pract</a:t>
            </a:r>
            <a:r>
              <a:rPr lang="fr-FR" sz="1100" dirty="0"/>
              <a:t> (2020) 162:108125. </a:t>
            </a:r>
            <a:r>
              <a:rPr lang="fr-FR" sz="1100" dirty="0" err="1"/>
              <a:t>doi</a:t>
            </a:r>
            <a:r>
              <a:rPr lang="fr-FR" sz="1100" dirty="0"/>
              <a:t>: 10.1016/</a:t>
            </a:r>
            <a:r>
              <a:rPr lang="fr-FR" sz="1100" dirty="0" err="1"/>
              <a:t>j.diabres</a:t>
            </a:r>
            <a:r>
              <a:rPr lang="fr-FR" sz="1100" dirty="0"/>
              <a:t>.2020.108125</a:t>
            </a:r>
            <a:endParaRPr lang="bs-Latn-BA" sz="1100" dirty="0"/>
          </a:p>
          <a:p>
            <a:pPr>
              <a:buNone/>
            </a:pPr>
            <a:r>
              <a:rPr lang="en-US" sz="1100" dirty="0"/>
              <a:t>77. </a:t>
            </a:r>
            <a:r>
              <a:rPr lang="en-US" sz="1100" dirty="0" err="1"/>
              <a:t>Avogaro</a:t>
            </a:r>
            <a:r>
              <a:rPr lang="en-US" sz="1100" dirty="0"/>
              <a:t> A, </a:t>
            </a:r>
            <a:r>
              <a:rPr lang="en-US" sz="1100" dirty="0" err="1"/>
              <a:t>Fadini</a:t>
            </a:r>
            <a:r>
              <a:rPr lang="en-US" sz="1100" dirty="0"/>
              <a:t> GP. The </a:t>
            </a:r>
            <a:r>
              <a:rPr lang="en-US" sz="1100" dirty="0" err="1"/>
              <a:t>pleiotropic</a:t>
            </a:r>
            <a:r>
              <a:rPr lang="en-US" sz="1100" dirty="0"/>
              <a:t> cardiovascular effects of </a:t>
            </a:r>
            <a:r>
              <a:rPr lang="en-US" sz="1100" dirty="0" err="1"/>
              <a:t>dipeptidyl</a:t>
            </a:r>
            <a:r>
              <a:rPr lang="bs-Latn-BA" sz="1100" dirty="0"/>
              <a:t> peptidase-4 inhibitors. B J Clin Pharmacol (2018) 84:1686–95. doi: 10.1111/bcp.13611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bs-Latn-BA" dirty="0"/>
              <a:t>            INSULIN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I</a:t>
            </a:r>
            <a:r>
              <a:rPr lang="vi-VN" dirty="0"/>
              <a:t>nzulin djeluje protuupalno  i smanjuje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markere upale</a:t>
            </a:r>
            <a:r>
              <a:rPr lang="bs-Latn-BA" dirty="0"/>
              <a:t> </a:t>
            </a:r>
            <a:r>
              <a:rPr lang="vi-VN" dirty="0"/>
              <a:t>kod hospitaliziranih osoba sa kritičn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om</a:t>
            </a:r>
            <a:r>
              <a:rPr lang="vi-VN" dirty="0"/>
              <a:t> bolest</a:t>
            </a:r>
            <a:r>
              <a:rPr lang="bs-Latn-BA" dirty="0"/>
              <a:t>i</a:t>
            </a:r>
            <a:r>
              <a:rPr lang="vi-VN" dirty="0"/>
              <a:t>. </a:t>
            </a:r>
            <a:endParaRPr lang="bs-Latn-BA" dirty="0"/>
          </a:p>
          <a:p>
            <a:r>
              <a:rPr lang="vi-VN" dirty="0"/>
              <a:t>Među dostupnim sredstvima za liječenje akutnih</a:t>
            </a:r>
            <a:r>
              <a:rPr lang="bs-Latn-BA" dirty="0"/>
              <a:t> </a:t>
            </a:r>
            <a:r>
              <a:rPr lang="vi-VN" dirty="0"/>
              <a:t>bolest</a:t>
            </a:r>
            <a:r>
              <a:rPr lang="bs-Latn-BA" dirty="0"/>
              <a:t>i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sa</a:t>
            </a:r>
            <a:r>
              <a:rPr lang="bs-Latn-BA" dirty="0"/>
              <a:t> </a:t>
            </a:r>
            <a:r>
              <a:rPr lang="vi-VN" dirty="0"/>
              <a:t>dijabetesom, inzulin je bilo najviše</a:t>
            </a:r>
            <a:r>
              <a:rPr lang="bs-Latn-BA" dirty="0"/>
              <a:t> </a:t>
            </a:r>
            <a:r>
              <a:rPr lang="vi-VN" dirty="0"/>
              <a:t>široko korišteno sredstvo kod ljudi sa bakterijskom ili virusnom infekcijom</a:t>
            </a:r>
            <a:r>
              <a:rPr lang="bs-Latn-BA" dirty="0"/>
              <a:t> ,</a:t>
            </a:r>
            <a:r>
              <a:rPr lang="vi-VN" dirty="0"/>
              <a:t> i kod kritično bolesnih pacijenata.</a:t>
            </a:r>
            <a:endParaRPr lang="bs-Latn-BA" dirty="0"/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Većini</a:t>
            </a:r>
            <a:r>
              <a:rPr lang="bs-Latn-BA" dirty="0"/>
              <a:t> </a:t>
            </a:r>
            <a:r>
              <a:rPr lang="vi-VN" dirty="0"/>
              <a:t>hospitalizirani</a:t>
            </a:r>
            <a:r>
              <a:rPr lang="bs-Latn-BA" dirty="0"/>
              <a:t>h</a:t>
            </a:r>
            <a:r>
              <a:rPr lang="vi-VN" dirty="0"/>
              <a:t> pacijent</a:t>
            </a:r>
            <a:r>
              <a:rPr lang="bs-Latn-BA" dirty="0"/>
              <a:t>a</a:t>
            </a:r>
            <a:r>
              <a:rPr lang="vi-VN" dirty="0"/>
              <a:t> sa COVID-19, posebno oni</a:t>
            </a:r>
            <a:r>
              <a:rPr lang="bs-Latn-BA" dirty="0"/>
              <a:t>ma sa </a:t>
            </a:r>
            <a:r>
              <a:rPr lang="vi-VN" dirty="0"/>
              <a:t>respiratorn</a:t>
            </a:r>
            <a:r>
              <a:rPr lang="bs-Latn-BA" dirty="0"/>
              <a:t>im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distres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sindromom</a:t>
            </a:r>
            <a:r>
              <a:rPr lang="vi-VN" dirty="0"/>
              <a:t>, bio bi potreban insulin.</a:t>
            </a:r>
            <a:endParaRPr lang="bs-Latn-B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72642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68760"/>
            <a:ext cx="6591985" cy="4642462"/>
          </a:xfrm>
        </p:spPr>
        <p:txBody>
          <a:bodyPr>
            <a:normAutofit fontScale="92500" lnSpcReduction="20000"/>
          </a:bodyPr>
          <a:lstStyle/>
          <a:p>
            <a:r>
              <a:rPr lang="vi-VN" sz="1900" dirty="0"/>
              <a:t>Međutim, postoji malo informacija o potencijal</a:t>
            </a:r>
            <a:r>
              <a:rPr lang="bs-Latn-BA" sz="1900" dirty="0"/>
              <a:t>noj </a:t>
            </a:r>
            <a:r>
              <a:rPr lang="vi-VN" sz="1900" dirty="0"/>
              <a:t>koristi ili rizici</a:t>
            </a:r>
            <a:r>
              <a:rPr lang="bs-Latn-BA" sz="1900" dirty="0"/>
              <a:t>ma</a:t>
            </a:r>
            <a:r>
              <a:rPr lang="vi-VN" sz="1900" dirty="0"/>
              <a:t> inzulina u kontekstu akutn</a:t>
            </a:r>
            <a:r>
              <a:rPr lang="bs-Latn-BA" sz="1900" dirty="0"/>
              <a:t>e</a:t>
            </a:r>
            <a:r>
              <a:rPr lang="vi-VN" sz="1900" dirty="0"/>
              <a:t> korona</a:t>
            </a:r>
            <a:r>
              <a:rPr lang="bs-Latn-BA" sz="1900" dirty="0"/>
              <a:t> </a:t>
            </a:r>
            <a:r>
              <a:rPr lang="vi-VN" sz="1900" dirty="0"/>
              <a:t>virus</a:t>
            </a:r>
            <a:r>
              <a:rPr lang="bs-Latn-BA" sz="1900" dirty="0"/>
              <a:t>ne </a:t>
            </a:r>
            <a:r>
              <a:rPr lang="vi-VN" sz="1900" dirty="0"/>
              <a:t>infekcija (75, 76). </a:t>
            </a:r>
            <a:endParaRPr lang="bs-Latn-BA" sz="1900" dirty="0"/>
          </a:p>
          <a:p>
            <a:r>
              <a:rPr lang="vi-VN" sz="1900" dirty="0"/>
              <a:t>S druge strane, treba uzeti u obzir</a:t>
            </a:r>
            <a:r>
              <a:rPr lang="bs-Latn-BA" sz="1900" dirty="0"/>
              <a:t> </a:t>
            </a:r>
            <a:r>
              <a:rPr lang="vi-VN" sz="1900" dirty="0"/>
              <a:t>važnost održavanja razumne glikemijske kontrole </a:t>
            </a:r>
            <a:r>
              <a:rPr lang="bs-Latn-BA" sz="1900" dirty="0"/>
              <a:t>kod </a:t>
            </a:r>
            <a:r>
              <a:rPr lang="vi-VN" sz="1900" dirty="0"/>
              <a:t>pacijen</a:t>
            </a:r>
            <a:r>
              <a:rPr lang="bs-Latn-BA" sz="1900" dirty="0"/>
              <a:t>a</a:t>
            </a:r>
            <a:r>
              <a:rPr lang="vi-VN" sz="1900" dirty="0"/>
              <a:t>t</a:t>
            </a:r>
            <a:r>
              <a:rPr lang="bs-Latn-BA" sz="1900" dirty="0"/>
              <a:t>a</a:t>
            </a:r>
            <a:r>
              <a:rPr lang="vi-VN" sz="1900" dirty="0"/>
              <a:t>. </a:t>
            </a:r>
            <a:endParaRPr lang="bs-Latn-BA" sz="1900" dirty="0"/>
          </a:p>
          <a:p>
            <a:r>
              <a:rPr lang="vi-VN" sz="1900" dirty="0"/>
              <a:t>Ova izjava može biti izuzetno </a:t>
            </a:r>
            <a:r>
              <a:rPr lang="bs-Latn-BA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pozitivan</a:t>
            </a:r>
            <a:r>
              <a:rPr lang="bs-Latn-BA" sz="1900" dirty="0"/>
              <a:t>, </a:t>
            </a:r>
            <a:r>
              <a:rPr lang="vi-VN" sz="1900" dirty="0"/>
              <a:t>nedavni dokazi koji su pokazali, na uzorku od pedeset devet pacijenata,da je infuzija inzulina korisna za postizanje ciljeva glikemije</a:t>
            </a:r>
            <a:r>
              <a:rPr lang="bs-Latn-BA" sz="1900" dirty="0"/>
              <a:t> </a:t>
            </a:r>
            <a:r>
              <a:rPr lang="vi-VN" sz="1900" dirty="0"/>
              <a:t>i poboljšanje ishoda kod pacijenata sa COVID-19 (78).</a:t>
            </a:r>
            <a:endParaRPr lang="bs-Latn-BA" sz="1900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en-US" sz="1200" dirty="0"/>
              <a:t>75. </a:t>
            </a:r>
            <a:r>
              <a:rPr lang="en-US" sz="1200" dirty="0" err="1"/>
              <a:t>Drucker</a:t>
            </a:r>
            <a:r>
              <a:rPr lang="en-US" sz="1200" dirty="0"/>
              <a:t> DJ. Mechanisms of Action and Therapeutic Application </a:t>
            </a:r>
            <a:r>
              <a:rPr lang="en-US" sz="1200" dirty="0" err="1"/>
              <a:t>ofGlucagon</a:t>
            </a:r>
            <a:r>
              <a:rPr lang="en-US" sz="1200" dirty="0"/>
              <a:t>-like Peptide-1. Cell </a:t>
            </a:r>
            <a:r>
              <a:rPr lang="en-US" sz="1200" dirty="0" err="1"/>
              <a:t>Metab</a:t>
            </a:r>
            <a:r>
              <a:rPr lang="en-US" sz="1200" dirty="0"/>
              <a:t> (2018) 27(4):740–56. </a:t>
            </a:r>
            <a:r>
              <a:rPr lang="en-US" sz="1200" dirty="0" err="1"/>
              <a:t>doi</a:t>
            </a:r>
            <a:r>
              <a:rPr lang="en-US" sz="1200" dirty="0"/>
              <a:t>: 10.1016/</a:t>
            </a:r>
            <a:r>
              <a:rPr lang="bs-Latn-BA" sz="1200" dirty="0"/>
              <a:t> j.cmet.2018.03.001</a:t>
            </a:r>
          </a:p>
          <a:p>
            <a:pPr>
              <a:buNone/>
            </a:pPr>
            <a:r>
              <a:rPr lang="nl-NL" sz="1200" dirty="0"/>
              <a:t>76. Hansen TK, Thiel S, Wouters PJ, Christiansen JS, Van den Berghe G.</a:t>
            </a:r>
            <a:r>
              <a:rPr lang="en-US" sz="1200" dirty="0"/>
              <a:t>Intensive insulin therapy exerts </a:t>
            </a:r>
            <a:r>
              <a:rPr lang="en-US" sz="1200" dirty="0" err="1"/>
              <a:t>antiinflammatory</a:t>
            </a:r>
            <a:r>
              <a:rPr lang="en-US" sz="1200" dirty="0"/>
              <a:t> effects in critically </a:t>
            </a:r>
            <a:r>
              <a:rPr lang="en-US" sz="1200" dirty="0" err="1"/>
              <a:t>illpatients</a:t>
            </a:r>
            <a:r>
              <a:rPr lang="en-US" sz="1200" dirty="0"/>
              <a:t> and counteracts the adverse effect of low mannose-binding</a:t>
            </a:r>
            <a:r>
              <a:rPr lang="bs-Latn-BA" sz="1200" dirty="0"/>
              <a:t>  </a:t>
            </a:r>
            <a:r>
              <a:rPr lang="en-US" sz="1200" dirty="0" err="1"/>
              <a:t>lectin</a:t>
            </a:r>
            <a:r>
              <a:rPr lang="bs-Latn-BA" sz="1200" dirty="0"/>
              <a:t>levels. J Clin Endocrinol Metab (2003) 88(3):1082–8. doi: 10.1210/jc.2002-021478</a:t>
            </a:r>
          </a:p>
          <a:p>
            <a:pPr>
              <a:buNone/>
            </a:pPr>
            <a:r>
              <a:rPr lang="it-IT" sz="1200" dirty="0"/>
              <a:t>78. Sardu C, D’Onofrio N, Balestrieri ML, Barbieri M, Rizzo MR, Messina V, et al.</a:t>
            </a:r>
            <a:r>
              <a:rPr lang="en-US" sz="1200" dirty="0"/>
              <a:t>Outcomes in Patients With Hyperglycemia Affected by Covid-19: Can We </a:t>
            </a:r>
            <a:r>
              <a:rPr lang="en-US" sz="1200" dirty="0" err="1"/>
              <a:t>DoMore</a:t>
            </a:r>
            <a:r>
              <a:rPr lang="en-US" sz="1200" dirty="0"/>
              <a:t> on </a:t>
            </a:r>
            <a:r>
              <a:rPr lang="en-US" sz="1200" dirty="0" err="1"/>
              <a:t>Glycemic</a:t>
            </a:r>
            <a:r>
              <a:rPr lang="en-US" sz="1200" dirty="0"/>
              <a:t> Control? Diabetes Care (2020). </a:t>
            </a:r>
            <a:r>
              <a:rPr lang="en-US" sz="1200" dirty="0" err="1"/>
              <a:t>doi</a:t>
            </a:r>
            <a:r>
              <a:rPr lang="en-US" sz="1200" dirty="0"/>
              <a:t>: 10.2337/</a:t>
            </a:r>
            <a:r>
              <a:rPr lang="bs-Latn-BA" sz="1200" dirty="0"/>
              <a:t>figshare.12275516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SGLT2-INHIBITORS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vi-VN" dirty="0"/>
              <a:t>Inhibitori natrijum-glukoze kotransportera-2 (SGLT2i) su</a:t>
            </a:r>
            <a:r>
              <a:rPr lang="bs-Latn-BA" dirty="0"/>
              <a:t> </a:t>
            </a:r>
            <a:r>
              <a:rPr lang="vi-VN" dirty="0"/>
              <a:t>pokazal</a:t>
            </a:r>
            <a:r>
              <a:rPr lang="bs-Latn-BA" dirty="0"/>
              <a:t>i</a:t>
            </a:r>
            <a:r>
              <a:rPr lang="vi-VN" dirty="0"/>
              <a:t> se da ima</a:t>
            </a:r>
            <a:r>
              <a:rPr lang="bs-Latn-BA" dirty="0"/>
              <a:t>ju </a:t>
            </a:r>
            <a:r>
              <a:rPr lang="vi-VN" dirty="0"/>
              <a:t>kardiovaskularne i bubrežne prednosti</a:t>
            </a:r>
            <a:r>
              <a:rPr lang="bs-Latn-BA" dirty="0"/>
              <a:t> </a:t>
            </a:r>
            <a:r>
              <a:rPr lang="vi-VN" dirty="0"/>
              <a:t>pored svojih antidijabetičkih učinaka (79). </a:t>
            </a:r>
            <a:endParaRPr lang="bs-Latn-BA" dirty="0"/>
          </a:p>
          <a:p>
            <a:r>
              <a:rPr lang="vi-VN" dirty="0"/>
              <a:t>Klinički eksperimenti</a:t>
            </a:r>
            <a:r>
              <a:rPr lang="bs-Latn-BA" dirty="0"/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su</a:t>
            </a:r>
            <a:r>
              <a:rPr lang="bs-Latn-BA" dirty="0"/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pokazali</a:t>
            </a:r>
            <a:r>
              <a:rPr lang="bs-Latn-BA" dirty="0"/>
              <a:t> da </a:t>
            </a:r>
            <a:r>
              <a:rPr lang="vi-VN" dirty="0"/>
              <a:t>kombinovana upotreba SGLT2i i ACEI/ARB</a:t>
            </a:r>
            <a:r>
              <a:rPr lang="bs-Latn-BA" dirty="0"/>
              <a:t> </a:t>
            </a:r>
            <a:r>
              <a:rPr lang="vi-VN" dirty="0"/>
              <a:t>značajno povećava intrarenalnu ekspresiju ACE2, što može</a:t>
            </a:r>
            <a:r>
              <a:rPr lang="bs-Latn-BA" dirty="0"/>
              <a:t> </a:t>
            </a:r>
            <a:r>
              <a:rPr lang="vi-VN" dirty="0"/>
              <a:t>biti u bliskoj vezi s poboljšanjem srčane i bubrežne funkcije (80).</a:t>
            </a:r>
            <a:endParaRPr lang="bs-Latn-BA" dirty="0"/>
          </a:p>
          <a:p>
            <a:r>
              <a:rPr lang="vi-VN" dirty="0"/>
              <a:t>Međutim, povećani ACE2 može biti štetan za pacijente</a:t>
            </a:r>
            <a:r>
              <a:rPr lang="bs-Latn-BA" dirty="0"/>
              <a:t> </a:t>
            </a:r>
            <a:r>
              <a:rPr lang="vi-VN" dirty="0"/>
              <a:t>zaražene infekcijom koronavirusom 2019 (COVID-19), </a:t>
            </a:r>
            <a:r>
              <a:rPr lang="bs-Latn-BA" dirty="0"/>
              <a:t> </a:t>
            </a:r>
            <a:r>
              <a:rPr lang="vi-VN" dirty="0"/>
              <a:t>otkriveno je da napada stanice putem ulaznog receptora ACE2. Osim toga,SGLT2i induciran natriuretički učinak također može povećati rizik od</a:t>
            </a:r>
            <a:r>
              <a:rPr lang="bs-Latn-BA" dirty="0"/>
              <a:t> </a:t>
            </a:r>
            <a:r>
              <a:rPr lang="vi-VN" dirty="0"/>
              <a:t>akutne ozljede bubrega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i ut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icati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/>
              <a:t>na hemodinamsku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nesta</a:t>
            </a:r>
            <a:r>
              <a:rPr lang="vi-VN" dirty="0"/>
              <a:t>stabilnost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tokom</a:t>
            </a:r>
            <a:r>
              <a:rPr lang="bs-Latn-BA" dirty="0"/>
              <a:t> </a:t>
            </a:r>
            <a:r>
              <a:rPr lang="vi-VN" dirty="0"/>
              <a:t>sistemska infekcija (81).</a:t>
            </a:r>
            <a:endParaRPr lang="bs-Latn-BA" dirty="0"/>
          </a:p>
          <a:p>
            <a:r>
              <a:rPr lang="vi-VN" dirty="0"/>
              <a:t> Prijavljeno je da SGLT2i spr</a:t>
            </a:r>
            <a:r>
              <a:rPr lang="bs-Latn-BA" dirty="0"/>
              <a:t>j</a:t>
            </a:r>
            <a:r>
              <a:rPr lang="vi-VN" dirty="0"/>
              <a:t>ečava</a:t>
            </a:r>
            <a:r>
              <a:rPr lang="bs-Latn-BA" dirty="0"/>
              <a:t> </a:t>
            </a:r>
            <a:r>
              <a:rPr lang="vi-VN" dirty="0"/>
              <a:t>oslobađanje različitih proinflamatornih citokina kao što je IL 6.</a:t>
            </a:r>
            <a:endParaRPr lang="bs-Latn-BA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sz="1300" dirty="0"/>
              <a:t>82. Cure E, Cumhur Cure M. Angiotensin-converting enzyme inhibitors and</a:t>
            </a:r>
            <a:r>
              <a:rPr lang="en-US" sz="1300" dirty="0" err="1"/>
              <a:t>angiotensin</a:t>
            </a:r>
            <a:r>
              <a:rPr lang="en-US" sz="1300" dirty="0"/>
              <a:t> receptor blockers may be harmful in patients with diabetes during</a:t>
            </a:r>
            <a:r>
              <a:rPr lang="bs-Latn-BA" sz="1300" dirty="0"/>
              <a:t>COVID-19 pandemic. Diabetes Metab Syndr (2020) 14:349–50. doi: 10.1016/j.dsx.2020.04.019</a:t>
            </a:r>
          </a:p>
          <a:p>
            <a:pPr>
              <a:buNone/>
            </a:pPr>
            <a:r>
              <a:rPr lang="en-US" sz="1300" dirty="0"/>
              <a:t>83. </a:t>
            </a:r>
            <a:r>
              <a:rPr lang="en-US" sz="1300" dirty="0" err="1"/>
              <a:t>Kashish</a:t>
            </a:r>
            <a:r>
              <a:rPr lang="en-US" sz="1300" dirty="0"/>
              <a:t> G, </a:t>
            </a:r>
            <a:r>
              <a:rPr lang="en-US" sz="1300" dirty="0" err="1"/>
              <a:t>Shekhar</a:t>
            </a:r>
            <a:r>
              <a:rPr lang="en-US" sz="1300" dirty="0"/>
              <a:t> K. SGLT-2 inhibitors as </a:t>
            </a:r>
            <a:r>
              <a:rPr lang="en-US" sz="1300" dirty="0" err="1"/>
              <a:t>cardioprotective</a:t>
            </a:r>
            <a:r>
              <a:rPr lang="en-US" sz="1300" dirty="0"/>
              <a:t> agents inCOVID-19. Heart Lung (2020) 49(6):875–76. </a:t>
            </a:r>
            <a:r>
              <a:rPr lang="en-US" sz="1300" dirty="0" err="1"/>
              <a:t>doi</a:t>
            </a:r>
            <a:r>
              <a:rPr lang="en-US" sz="1300" dirty="0"/>
              <a:t>: 10.1016/j.hrtlng.2020.</a:t>
            </a:r>
            <a:r>
              <a:rPr lang="bs-Latn-BA" sz="1300" dirty="0"/>
              <a:t>09.002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40594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124744"/>
            <a:ext cx="6591985" cy="4786478"/>
          </a:xfrm>
        </p:spPr>
        <p:txBody>
          <a:bodyPr>
            <a:normAutofit lnSpcReduction="10000"/>
          </a:bodyPr>
          <a:lstStyle/>
          <a:p>
            <a:r>
              <a:rPr lang="vi-VN" sz="1900" dirty="0"/>
              <a:t>Osim toga, SGLT2i dovode do povećanja nivoa ACE-2, što</a:t>
            </a:r>
            <a:r>
              <a:rPr lang="bs-Latn-BA" sz="1900" dirty="0"/>
              <a:t> </a:t>
            </a:r>
            <a:r>
              <a:rPr lang="vi-VN" sz="1900" dirty="0"/>
              <a:t>dovodi do veće proizvodnje angiotenzina 17, </a:t>
            </a:r>
            <a:r>
              <a:rPr lang="bs-Latn-BA" sz="1900" dirty="0"/>
              <a:t>koji</a:t>
            </a:r>
            <a:r>
              <a:rPr lang="vi-VN" sz="1900" dirty="0"/>
              <a:t> je snažan vazodilatator, antioksidans i antifibrotik, koji pomaže u</a:t>
            </a:r>
            <a:r>
              <a:rPr lang="bs-Latn-BA" sz="1900" dirty="0"/>
              <a:t> </a:t>
            </a:r>
            <a:r>
              <a:rPr lang="vi-VN" sz="1900" dirty="0"/>
              <a:t>prevencij</a:t>
            </a:r>
            <a:r>
              <a:rPr lang="bs-Latn-BA" sz="1900" dirty="0"/>
              <a:t>i</a:t>
            </a:r>
            <a:r>
              <a:rPr lang="vi-VN" sz="1900" dirty="0"/>
              <a:t> akutnog respiratornog distres sindroma (ARDS)</a:t>
            </a:r>
            <a:r>
              <a:rPr lang="bs-Latn-BA" sz="1900" dirty="0"/>
              <a:t> i</a:t>
            </a:r>
            <a:r>
              <a:rPr lang="vi-VN" sz="1900" dirty="0"/>
              <a:t> ublažavanje</a:t>
            </a:r>
            <a:r>
              <a:rPr lang="bs-Latn-BA" sz="1900" dirty="0"/>
              <a:t>m</a:t>
            </a:r>
            <a:r>
              <a:rPr lang="vi-VN" sz="1900" dirty="0"/>
              <a:t> citokinske oluje (82). </a:t>
            </a:r>
            <a:endParaRPr lang="bs-Latn-BA" sz="1900" dirty="0"/>
          </a:p>
          <a:p>
            <a:r>
              <a:rPr lang="vi-VN" sz="1900" dirty="0"/>
              <a:t>Ovo može imati </a:t>
            </a:r>
            <a:r>
              <a:rPr lang="bs-Latn-BA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značajnu</a:t>
            </a:r>
            <a:r>
              <a:rPr lang="bs-Latn-BA" sz="1900" dirty="0"/>
              <a:t> </a:t>
            </a:r>
            <a:r>
              <a:rPr lang="vi-VN" sz="1900" dirty="0"/>
              <a:t>ulogu u pacijenata sa COVID-19 sa miokarditisom i nepovoljnim srčanim oboljenjima</a:t>
            </a:r>
            <a:r>
              <a:rPr lang="bs-Latn-BA" sz="1900" dirty="0"/>
              <a:t> .</a:t>
            </a:r>
          </a:p>
          <a:p>
            <a:r>
              <a:rPr lang="vi-VN" sz="1900" dirty="0"/>
              <a:t> SGLT2i takođe  smanjuje oksidativni stres, što dovodi do</a:t>
            </a:r>
            <a:r>
              <a:rPr lang="bs-Latn-BA" sz="1900" dirty="0"/>
              <a:t> </a:t>
            </a:r>
            <a:r>
              <a:rPr lang="vi-VN" sz="1900" dirty="0"/>
              <a:t>poboljšanje kardiorenalne disfunkcije (83).</a:t>
            </a:r>
            <a:endParaRPr lang="bs-Latn-BA" sz="1900" dirty="0"/>
          </a:p>
          <a:p>
            <a:endParaRPr lang="bs-Latn-BA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sz="1300" dirty="0"/>
              <a:t>82. Cure E, Cumhur Cure M. Angiotensin-converting enzyme inhibitors and</a:t>
            </a:r>
            <a:r>
              <a:rPr lang="en-US" sz="1300" dirty="0" err="1"/>
              <a:t>angiotensin</a:t>
            </a:r>
            <a:r>
              <a:rPr lang="en-US" sz="1300" dirty="0"/>
              <a:t> receptor blockers may be harmful in patients with diabetes during</a:t>
            </a:r>
            <a:r>
              <a:rPr lang="bs-Latn-BA" sz="1300" dirty="0"/>
              <a:t> COVID-19 pandemic. Diabetes Metab Syndr (2020) 14:349–50. doi: 10.1016/ j.dsx.2020.04.019</a:t>
            </a:r>
          </a:p>
          <a:p>
            <a:pPr>
              <a:buNone/>
            </a:pPr>
            <a:r>
              <a:rPr lang="en-US" sz="1300" dirty="0"/>
              <a:t>83. </a:t>
            </a:r>
            <a:r>
              <a:rPr lang="en-US" sz="1300" dirty="0" err="1"/>
              <a:t>Kashish</a:t>
            </a:r>
            <a:r>
              <a:rPr lang="en-US" sz="1300" dirty="0"/>
              <a:t> G, </a:t>
            </a:r>
            <a:r>
              <a:rPr lang="en-US" sz="1300" dirty="0" err="1"/>
              <a:t>Shekhar</a:t>
            </a:r>
            <a:r>
              <a:rPr lang="en-US" sz="1300" dirty="0"/>
              <a:t> K. SGLT-2 inhibitors as </a:t>
            </a:r>
            <a:r>
              <a:rPr lang="en-US" sz="1300" dirty="0" err="1"/>
              <a:t>cardioprotective</a:t>
            </a:r>
            <a:r>
              <a:rPr lang="en-US" sz="1300" dirty="0"/>
              <a:t> agents in</a:t>
            </a:r>
            <a:r>
              <a:rPr lang="bs-Latn-BA" sz="1300" dirty="0"/>
              <a:t> </a:t>
            </a:r>
            <a:r>
              <a:rPr lang="en-US" sz="1300" dirty="0"/>
              <a:t>COVID-19. Heart Lung (2020) 49(6):875–76. </a:t>
            </a:r>
            <a:r>
              <a:rPr lang="en-US" sz="1300" dirty="0" err="1"/>
              <a:t>doi</a:t>
            </a:r>
            <a:r>
              <a:rPr lang="en-US" sz="1300" dirty="0"/>
              <a:t>: 10.1016/j.hrtlng.2020.</a:t>
            </a:r>
            <a:r>
              <a:rPr lang="bs-Latn-BA" sz="1300" dirty="0"/>
              <a:t>09.002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26388"/>
          </a:xfrm>
        </p:spPr>
        <p:txBody>
          <a:bodyPr/>
          <a:lstStyle/>
          <a:p>
            <a:r>
              <a:rPr lang="bs-Latn-BA" dirty="0"/>
              <a:t>A.C.E. INHIBITORI/A.R.B.S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68760"/>
            <a:ext cx="6591985" cy="4642462"/>
          </a:xfrm>
        </p:spPr>
        <p:txBody>
          <a:bodyPr>
            <a:normAutofit/>
          </a:bodyPr>
          <a:lstStyle/>
          <a:p>
            <a:r>
              <a:rPr lang="vi-VN" dirty="0"/>
              <a:t>U nedostatku daljnjih dokaza o riziku ili koristi, Ameri</a:t>
            </a:r>
            <a:r>
              <a:rPr lang="bs-Latn-BA" dirty="0"/>
              <a:t>can </a:t>
            </a:r>
            <a:r>
              <a:rPr lang="vi-VN" dirty="0"/>
              <a:t>Heart Association, American College of Cardiology i</a:t>
            </a:r>
            <a:r>
              <a:rPr lang="bs-Latn-BA" dirty="0"/>
              <a:t> </a:t>
            </a:r>
            <a:r>
              <a:rPr lang="vi-VN" dirty="0"/>
              <a:t>Američko društvo za hipertenziju je preporučilo</a:t>
            </a:r>
            <a:r>
              <a:rPr lang="bs-Latn-BA" dirty="0"/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da pacijenti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/>
              <a:t>nastavljaju liječenje uobičajenim antihipertenzivima</a:t>
            </a:r>
            <a:r>
              <a:rPr lang="bs-Latn-BA" dirty="0"/>
              <a:t> </a:t>
            </a:r>
            <a:r>
              <a:rPr lang="vi-VN" dirty="0"/>
              <a:t>terapija ACE-inhibitorima ili ARB-ima (84).  </a:t>
            </a:r>
            <a:r>
              <a:rPr lang="bs-Latn-BA" dirty="0"/>
              <a:t> </a:t>
            </a:r>
          </a:p>
          <a:p>
            <a:r>
              <a:rPr lang="vi-VN" dirty="0"/>
              <a:t>Prema jedno</a:t>
            </a:r>
            <a:r>
              <a:rPr lang="bs-Latn-BA" dirty="0"/>
              <a:t>j</a:t>
            </a:r>
            <a:r>
              <a:rPr lang="vi-VN" dirty="0"/>
              <a:t> nedavno</a:t>
            </a:r>
            <a:r>
              <a:rPr lang="bs-Latn-BA" dirty="0"/>
              <a:t>j </a:t>
            </a:r>
            <a:r>
              <a:rPr lang="vi-VN" dirty="0"/>
              <a:t>studi</a:t>
            </a:r>
            <a:r>
              <a:rPr lang="bs-Latn-BA" dirty="0"/>
              <a:t>ji</a:t>
            </a:r>
            <a:r>
              <a:rPr lang="vi-VN" dirty="0"/>
              <a:t> (13), upotreba A.C.E. inhibitor</a:t>
            </a:r>
            <a:r>
              <a:rPr lang="bs-Latn-BA" dirty="0"/>
              <a:t>a</a:t>
            </a:r>
            <a:r>
              <a:rPr lang="vi-VN" dirty="0"/>
              <a:t> u pacijenata sa COVID-19,bi</a:t>
            </a:r>
            <a:r>
              <a:rPr lang="bs-Latn-BA" dirty="0"/>
              <a:t>la</a:t>
            </a:r>
            <a:r>
              <a:rPr lang="vi-VN" dirty="0"/>
              <a:t> je povezan</a:t>
            </a:r>
            <a:r>
              <a:rPr lang="bs-Latn-BA" dirty="0"/>
              <a:t>a</a:t>
            </a:r>
            <a:r>
              <a:rPr lang="vi-VN" dirty="0"/>
              <a:t> s nižim mortalitetom nakon otpusta iz bolnice </a:t>
            </a:r>
            <a:r>
              <a:rPr lang="bs-Latn-BA" dirty="0"/>
              <a:t>.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 sz="1200" dirty="0"/>
              <a:t>84. Danser AHJ, Epstein M, Batlle D. Renin-Angiotensin System Blockers and the </a:t>
            </a:r>
            <a:r>
              <a:rPr lang="en-US" sz="1200" dirty="0"/>
              <a:t>COVID-19 Pandemic: At Present There Is No Evidence to Abandon </a:t>
            </a:r>
            <a:r>
              <a:rPr lang="en-US" sz="1200" dirty="0" err="1"/>
              <a:t>Renin</a:t>
            </a:r>
            <a:r>
              <a:rPr lang="en-US" sz="1200" dirty="0"/>
              <a:t>-</a:t>
            </a:r>
            <a:r>
              <a:rPr lang="bs-Latn-BA" sz="1200" dirty="0"/>
              <a:t> Angiotensin System Blockers. Hypertension (2020) 75(6):1382–5. doi: 10.1161/HYPERTENSIONAHA.120.15082</a:t>
            </a:r>
          </a:p>
          <a:p>
            <a:pPr>
              <a:buNone/>
            </a:pPr>
            <a:r>
              <a:rPr lang="bs-Latn-BA" sz="1200" dirty="0"/>
              <a:t>13. Mandeep R, Mehra MR, Desai SS, Kuy S, Henry TD, Patel AN. Cardiovascular </a:t>
            </a:r>
            <a:r>
              <a:rPr lang="en-US" sz="1200" dirty="0"/>
              <a:t>Disease, Drug Therapy, and Mortality in Covid-19. N </a:t>
            </a:r>
            <a:r>
              <a:rPr lang="en-US" sz="1200" dirty="0" err="1"/>
              <a:t>Engl</a:t>
            </a:r>
            <a:r>
              <a:rPr lang="en-US" sz="1200" dirty="0"/>
              <a:t> J Med (2020)382</a:t>
            </a:r>
            <a:r>
              <a:rPr lang="bs-Latn-BA" sz="1200" dirty="0"/>
              <a:t> (26):2582. doi: 10.1056/NEJMc2021225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bs-Latn-BA" dirty="0"/>
              <a:t>       STATINI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bs-Latn-BA" dirty="0"/>
              <a:t>O</a:t>
            </a:r>
            <a:r>
              <a:rPr lang="vi-VN" dirty="0"/>
              <a:t>sim što snižavaju lipide, statini djeluju i pleiotropno</a:t>
            </a:r>
            <a:r>
              <a:rPr lang="bs-Latn-BA" dirty="0"/>
              <a:t>, </a:t>
            </a:r>
            <a:r>
              <a:rPr lang="vi-VN" dirty="0"/>
              <a:t>na upalu i oksidativni stres, doprinoseći tome</a:t>
            </a:r>
            <a:r>
              <a:rPr lang="bs-Latn-BA" dirty="0"/>
              <a:t> </a:t>
            </a:r>
            <a:r>
              <a:rPr lang="vi-VN" dirty="0"/>
              <a:t>njihov blagotvoran uticaj na kardiovaskularne bolesti.</a:t>
            </a:r>
            <a:endParaRPr lang="bs-Latn-BA" dirty="0"/>
          </a:p>
          <a:p>
            <a:r>
              <a:rPr lang="vi-VN" dirty="0"/>
              <a:t> Statini</a:t>
            </a:r>
            <a:r>
              <a:rPr lang="bs-Latn-BA" dirty="0"/>
              <a:t> </a:t>
            </a:r>
            <a:r>
              <a:rPr lang="vi-VN" dirty="0"/>
              <a:t>modulira</a:t>
            </a:r>
            <a:r>
              <a:rPr lang="bs-Latn-BA" dirty="0"/>
              <a:t>ju</a:t>
            </a:r>
            <a:r>
              <a:rPr lang="vi-VN" dirty="0"/>
              <a:t> imunološki odgovor na različitim razinama, uključujući</a:t>
            </a:r>
            <a:r>
              <a:rPr lang="bs-Latn-BA" dirty="0"/>
              <a:t> </a:t>
            </a:r>
            <a:r>
              <a:rPr lang="vi-VN" dirty="0"/>
              <a:t>adhezij</a:t>
            </a:r>
            <a:r>
              <a:rPr lang="bs-Latn-BA" dirty="0"/>
              <a:t>u</a:t>
            </a:r>
            <a:r>
              <a:rPr lang="vi-VN" dirty="0"/>
              <a:t> i migracij</a:t>
            </a:r>
            <a:r>
              <a:rPr lang="bs-Latn-BA" dirty="0"/>
              <a:t>u</a:t>
            </a:r>
            <a:r>
              <a:rPr lang="vi-VN" dirty="0"/>
              <a:t> imunoloških stanica, i proizvodnju citokina.</a:t>
            </a:r>
            <a:endParaRPr lang="bs-Latn-BA" dirty="0"/>
          </a:p>
          <a:p>
            <a:r>
              <a:rPr lang="vi-VN" dirty="0"/>
              <a:t>Statini također ometaju ACE2 signalizaciju. Nakon početnog unosa</a:t>
            </a:r>
            <a:r>
              <a:rPr lang="bs-Latn-BA" dirty="0"/>
              <a:t> </a:t>
            </a:r>
            <a:r>
              <a:rPr lang="vi-VN" dirty="0"/>
              <a:t>putem ACE2, SARS-CoV-2 regulira ekspresiju ACE2,</a:t>
            </a:r>
            <a:r>
              <a:rPr lang="bs-Latn-BA" dirty="0"/>
              <a:t> </a:t>
            </a:r>
            <a:r>
              <a:rPr lang="vi-VN" dirty="0"/>
              <a:t>moguće</a:t>
            </a:r>
            <a:r>
              <a:rPr lang="bs-Latn-BA" dirty="0"/>
              <a:t> je</a:t>
            </a:r>
            <a:r>
              <a:rPr lang="vi-VN" dirty="0"/>
              <a:t> olakšavanje početne infiltracije urođenim imunitetom</a:t>
            </a:r>
            <a:r>
              <a:rPr lang="bs-Latn-BA" dirty="0"/>
              <a:t> </a:t>
            </a:r>
            <a:r>
              <a:rPr lang="vi-VN" dirty="0"/>
              <a:t>ćelije i izaziva nesmetanu akumulaciju angiotenzina II</a:t>
            </a:r>
            <a:r>
              <a:rPr lang="bs-Latn-BA" dirty="0"/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Nadalje, kod infekcije COVID-19, snižavanje lipida statinima  bi moglo liječiti hiperlipidemiju povezanu s upotrebom antiretrovirusnih i imunosupresivnih farmaka na bazi inhibitora proteaze.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Jetreni izoenzim CYP3A4 metabolizira simvastatin, u manjoj mjeri, atorvastatin. Trenutno se koriste inhibitori CYP3A4, poput ritonavira i kobicistata kod COVID-19, mogao bi povećati rizik od toksičnosti za mišiće i jetru.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Stoga, počnite s nižom dozom statina i pratite vrijednosti kreatin kinaze i transaminaza bi bile preporučljive (85).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Štoviše, isti problem javlja se i s azitromicinom. Ista gore spomenuta studija (13) istaknula je statine kao nezavisni zaštitni faktor za preživljavanje do otpusta iz bolnice.</a:t>
            </a:r>
          </a:p>
          <a:p>
            <a:pPr>
              <a:buNone/>
            </a:pP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t-IT" sz="1200" dirty="0"/>
              <a:t>85. Castiglione V, Chiriaco M, Emdin M, Taddei S, Vergaro G. Statin therapy in</a:t>
            </a:r>
            <a:r>
              <a:rPr lang="en-US" sz="1200" dirty="0"/>
              <a:t>COVID-19 infection. </a:t>
            </a:r>
            <a:r>
              <a:rPr lang="en-US" sz="1200" dirty="0" err="1"/>
              <a:t>Eur</a:t>
            </a:r>
            <a:r>
              <a:rPr lang="en-US" sz="1200" dirty="0"/>
              <a:t> Heart J </a:t>
            </a:r>
            <a:r>
              <a:rPr lang="en-US" sz="1200" dirty="0" err="1"/>
              <a:t>Cardiovasc</a:t>
            </a:r>
            <a:r>
              <a:rPr lang="en-US" sz="1200" dirty="0"/>
              <a:t> </a:t>
            </a:r>
            <a:r>
              <a:rPr lang="en-US" sz="1200" dirty="0" err="1"/>
              <a:t>Pharmacother</a:t>
            </a:r>
            <a:r>
              <a:rPr lang="en-US" sz="1200" dirty="0"/>
              <a:t> (2020) 6(4):258–59.</a:t>
            </a:r>
            <a:r>
              <a:rPr lang="bs-Latn-BA" sz="1200" dirty="0"/>
              <a:t>doi: 10.1093/ehjcvp/pvaa042</a:t>
            </a:r>
          </a:p>
          <a:p>
            <a:pPr>
              <a:buNone/>
            </a:pPr>
            <a:r>
              <a:rPr lang="bs-Latn-BA" sz="1200" dirty="0"/>
              <a:t>13. Mandeep R, Mehra MR, Desai SS, Kuy S, Henry TD, Patel AN. Cardiovascular </a:t>
            </a:r>
            <a:r>
              <a:rPr lang="en-US" sz="1200" dirty="0"/>
              <a:t>Disease, Drug Therapy, and Mortality in Covid-19. N </a:t>
            </a:r>
            <a:r>
              <a:rPr lang="en-US" sz="1200" dirty="0" err="1"/>
              <a:t>Engl</a:t>
            </a:r>
            <a:r>
              <a:rPr lang="en-US" sz="1200" dirty="0"/>
              <a:t> J Med (2020)382</a:t>
            </a:r>
            <a:r>
              <a:rPr lang="bs-Latn-BA" sz="1200" dirty="0"/>
              <a:t>(26):2582. doi: 10.1056/NEJMc2021225</a:t>
            </a:r>
            <a:endParaRPr lang="bs-Latn-BA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U svijetu je do 3. februara 2021. bilo 103.201.340 potvrđenih slučajeva COVID-19,uključujući 2.237.636 smrtnih slučajeva, koje je Centar za sistemsku nauku i inženjering (CSSE) na Univerzitetu Johns Hopkins prijavio </a:t>
            </a:r>
            <a:r>
              <a:rPr lang="vi-VN" dirty="0">
                <a:latin typeface="+mj-lt"/>
              </a:rPr>
              <a:t>kontrolno</a:t>
            </a:r>
            <a:r>
              <a:rPr lang="bs-Latn-BA" dirty="0">
                <a:latin typeface="+mj-lt"/>
              </a:rPr>
              <a:t>m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centru</a:t>
            </a:r>
            <a:r>
              <a:rPr lang="bs-Latn-BA" dirty="0">
                <a:latin typeface="+mj-lt"/>
              </a:rPr>
              <a:t> </a:t>
            </a:r>
            <a:r>
              <a:rPr lang="vi-VN" dirty="0"/>
              <a:t>COVID-19.</a:t>
            </a:r>
            <a:endParaRPr lang="bs-Latn-BA" dirty="0"/>
          </a:p>
          <a:p>
            <a:r>
              <a:rPr lang="bs-Latn-BA" dirty="0"/>
              <a:t>O</a:t>
            </a:r>
            <a:r>
              <a:rPr lang="vi-VN" dirty="0"/>
              <a:t>bzirom na brzo širenje i visoku stopu smrtnosti od COVID-19, potrebno je procijeniti moguće faktore rizika koji </a:t>
            </a:r>
            <a:r>
              <a:rPr lang="bs-Latn-BA" dirty="0"/>
              <a:t> utiču </a:t>
            </a:r>
            <a:r>
              <a:rPr lang="vi-VN" dirty="0"/>
              <a:t>na napredovanje bolesti kod pacijenata sa COVID-19 (4).</a:t>
            </a:r>
            <a:endParaRPr lang="bs-Latn-BA" dirty="0"/>
          </a:p>
          <a:p>
            <a:pPr>
              <a:buNone/>
            </a:pPr>
            <a:endParaRPr lang="bs-Latn-BA" dirty="0">
              <a:latin typeface="Arial Narrow" pitchFamily="34" charset="0"/>
            </a:endParaRPr>
          </a:p>
          <a:p>
            <a:pPr>
              <a:buNone/>
            </a:pPr>
            <a:r>
              <a:rPr lang="bs-Latn-BA" dirty="0"/>
              <a:t>     </a:t>
            </a:r>
            <a:r>
              <a:rPr lang="it-IT" sz="1100" dirty="0"/>
              <a:t>4. Lenti MV, Corazza GR, Di Sabatino A. Carving out a place for internal</a:t>
            </a:r>
            <a:r>
              <a:rPr lang="bs-Latn-BA" sz="1100" dirty="0"/>
              <a:t> </a:t>
            </a:r>
            <a:r>
              <a:rPr lang="en-US" sz="1100" dirty="0"/>
              <a:t>medicine during COVID-19 epidemic in Italy. J Internal Med (2020)</a:t>
            </a:r>
            <a:r>
              <a:rPr lang="bs-Latn-BA" sz="1100" dirty="0"/>
              <a:t> 288(2):263–5. doi: 10.1111/joim.13079</a:t>
            </a:r>
            <a:endParaRPr lang="bs-Latn-BA" sz="11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bs-Latn-BA" dirty="0"/>
              <a:t>       KLINIČKO RAZMATRANJE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Podaci objavljeni u preglednim časopisima i studijama  podržavaju mišljenje da dijabetes treba smatrati faktorom rizika ne samo za povećanje osjetljivost na infekcije, već i za brzo napredovanje i lošiju prognozu COVID-19.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Stoga, prema patofiziološkom aspektu, pacijentima sa dijabetesom bi trebali  posvetiti intenzivniju pažnju, važnosti glikozilacija i proteina virusnog spika i ACE2r.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bs-Latn-BA" dirty="0"/>
              <a:t>         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Ovo razmatranje argumentira bolju kontrolu glikemije kod pacijenata sa hiperglikemijom pri prijemu u bolnicu. 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Kontrola glukoze u krvi neophodna je za pacijente sa COVID-19 i kod onih koji nemaju bolest. Ipak, hiperglikemija je i dalje snažan prediktor prognoze hospitaliziranog Covid-19 pacijenata.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Osim toga, pacijenti s Covid-19 i sa  hiperglikemijom,u odnosu na ispitanike  sa normoglikemijom, pokazala je veću kumulativnu učestalost ozbiljnih bolesti. 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Optimalno kontrola glukoze u krvi posredovana infuzijom inzulina može poboljšati prognozu hospitaliziranih Covid-19 i hiperglikemičnih pacijenata(78).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it-IT" sz="1100" dirty="0"/>
              <a:t>78. Sardu C, D’Onofrio N, Balestrieri ML, Barbieri M, Rizzo MR, Messina V, et al.</a:t>
            </a:r>
            <a:r>
              <a:rPr lang="bs-Latn-BA" sz="1100" dirty="0"/>
              <a:t> </a:t>
            </a:r>
            <a:r>
              <a:rPr lang="en-US" sz="1100" dirty="0"/>
              <a:t>Outcomes in Patients With Hyperglycemia Affected by Covid-19: Can We Do</a:t>
            </a:r>
            <a:r>
              <a:rPr lang="bs-Latn-BA" sz="1100" dirty="0"/>
              <a:t> </a:t>
            </a:r>
            <a:r>
              <a:rPr lang="en-US" sz="1100" dirty="0"/>
              <a:t>More on </a:t>
            </a:r>
            <a:r>
              <a:rPr lang="en-US" sz="1100" dirty="0" err="1"/>
              <a:t>Glycemic</a:t>
            </a:r>
            <a:r>
              <a:rPr lang="en-US" sz="1100" dirty="0"/>
              <a:t> Control? Diabetes Care (2020). </a:t>
            </a:r>
            <a:r>
              <a:rPr lang="en-US" sz="1100" dirty="0" err="1"/>
              <a:t>doi</a:t>
            </a:r>
            <a:r>
              <a:rPr lang="en-US" sz="1100" dirty="0"/>
              <a:t>: 10.2337/</a:t>
            </a:r>
            <a:r>
              <a:rPr lang="bs-Latn-BA" sz="1100" dirty="0"/>
              <a:t>  figshare.12275516</a:t>
            </a:r>
            <a:endParaRPr lang="bs-Latn-BA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endParaRPr lang="bs-Latn-BA" dirty="0"/>
          </a:p>
          <a:p>
            <a:r>
              <a:rPr lang="vi-VN" dirty="0"/>
              <a:t>Pacijenti s blagim infekcijama, a redovite oralne doze mogu</a:t>
            </a:r>
            <a:r>
              <a:rPr lang="bs-Latn-BA" dirty="0"/>
              <a:t> </a:t>
            </a:r>
            <a:r>
              <a:rPr lang="vi-VN" dirty="0"/>
              <a:t>nastaviti s rutinskim hipoglikemijskim lijekovima. Međutim,s pandemijom bez presedana, liječenje dijabetesa</a:t>
            </a:r>
            <a:r>
              <a:rPr lang="bs-Latn-BA" dirty="0"/>
              <a:t> </a:t>
            </a:r>
            <a:r>
              <a:rPr lang="vi-VN" dirty="0"/>
              <a:t>predstavlja izazove.</a:t>
            </a:r>
            <a:endParaRPr lang="bs-Latn-BA" dirty="0"/>
          </a:p>
          <a:p>
            <a:r>
              <a:rPr lang="vi-VN" dirty="0"/>
              <a:t> U većini mjesta ljudi su </a:t>
            </a:r>
            <a:r>
              <a:rPr lang="bs-Latn-BA" dirty="0"/>
              <a:t>“</a:t>
            </a:r>
            <a:r>
              <a:rPr lang="vi-VN" dirty="0"/>
              <a:t>zatvoreni</a:t>
            </a:r>
            <a:r>
              <a:rPr lang="bs-Latn-BA" dirty="0"/>
              <a:t>h </a:t>
            </a:r>
            <a:r>
              <a:rPr lang="vi-VN" dirty="0"/>
              <a:t>područja ”, mogućnosti vježbanja su ograničene</a:t>
            </a:r>
            <a:r>
              <a:rPr lang="bs-Latn-BA" dirty="0"/>
              <a:t>, šetnja također.</a:t>
            </a:r>
          </a:p>
          <a:p>
            <a:r>
              <a:rPr lang="vi-VN" dirty="0"/>
              <a:t> Izmjene u</a:t>
            </a:r>
            <a:r>
              <a:rPr lang="bs-Latn-BA" dirty="0"/>
              <a:t> </a:t>
            </a:r>
            <a:r>
              <a:rPr lang="vi-VN" dirty="0"/>
              <a:t>dnevn</a:t>
            </a:r>
            <a:r>
              <a:rPr lang="bs-Latn-BA" dirty="0"/>
              <a:t>oj</a:t>
            </a:r>
            <a:r>
              <a:rPr lang="vi-VN" dirty="0"/>
              <a:t> rutin</a:t>
            </a:r>
            <a:r>
              <a:rPr lang="bs-Latn-BA" dirty="0"/>
              <a:t>i</a:t>
            </a:r>
            <a:r>
              <a:rPr lang="vi-VN" dirty="0"/>
              <a:t> utiče i na unos hrane. Stres može dovesti do</a:t>
            </a:r>
            <a:r>
              <a:rPr lang="bs-Latn-BA" dirty="0"/>
              <a:t> </a:t>
            </a:r>
            <a:r>
              <a:rPr lang="vi-VN" dirty="0"/>
              <a:t>neodgovarajuće</a:t>
            </a:r>
            <a:r>
              <a:rPr lang="bs-Latn-BA" dirty="0"/>
              <a:t>g</a:t>
            </a:r>
            <a:r>
              <a:rPr lang="vi-VN" dirty="0"/>
              <a:t> </a:t>
            </a:r>
            <a:r>
              <a:rPr lang="bs-Latn-BA" dirty="0"/>
              <a:t>unosa hrane. </a:t>
            </a:r>
            <a:r>
              <a:rPr lang="vi-VN" dirty="0"/>
              <a:t>Svi ovi faktori mogu dovesti do nekontrolira</a:t>
            </a:r>
            <a:r>
              <a:rPr lang="bs-Latn-BA" dirty="0"/>
              <a:t>ne </a:t>
            </a:r>
            <a:r>
              <a:rPr lang="vi-VN" dirty="0"/>
              <a:t>glikemij</a:t>
            </a:r>
            <a:r>
              <a:rPr lang="bs-Latn-BA" dirty="0"/>
              <a:t>e</a:t>
            </a:r>
            <a:r>
              <a:rPr lang="vi-VN" dirty="0"/>
              <a:t> ili pogoršanje statusa komorbidnih bolesti (npr.hipertenzija) i predisponiraju pacijente na komplikacije poput</a:t>
            </a:r>
            <a:r>
              <a:rPr lang="bs-Latn-BA" dirty="0"/>
              <a:t> </a:t>
            </a:r>
            <a:r>
              <a:rPr lang="vi-VN" dirty="0"/>
              <a:t>druge vrste infekcija, hiperosmolarna koma, ketoacidoza i</a:t>
            </a:r>
            <a:r>
              <a:rPr lang="bs-Latn-BA" dirty="0"/>
              <a:t> </a:t>
            </a:r>
            <a:r>
              <a:rPr lang="vi-VN" dirty="0"/>
              <a:t>čak i akutni kardiovaskularni ili cerebrovaskularni događaji (6).</a:t>
            </a:r>
            <a:endParaRPr lang="bs-Latn-BA" dirty="0"/>
          </a:p>
          <a:p>
            <a:endParaRPr lang="bs-Latn-BA" dirty="0"/>
          </a:p>
          <a:p>
            <a:pPr>
              <a:buNone/>
            </a:pPr>
            <a:r>
              <a:rPr lang="bs-Latn-BA" dirty="0"/>
              <a:t>     </a:t>
            </a:r>
            <a:r>
              <a:rPr lang="pt-BR" sz="1200" dirty="0"/>
              <a:t>6. Singh AK, Gupta R, Ghosh A, Misra A. Diabetes in COVID-19:</a:t>
            </a:r>
            <a:r>
              <a:rPr lang="bs-Latn-BA" sz="1200" dirty="0"/>
              <a:t> </a:t>
            </a:r>
            <a:r>
              <a:rPr lang="en-US" sz="1200" dirty="0"/>
              <a:t>Prevalence, </a:t>
            </a:r>
            <a:r>
              <a:rPr lang="en-US" sz="1200" dirty="0" err="1"/>
              <a:t>pathophysiology</a:t>
            </a:r>
            <a:r>
              <a:rPr lang="en-US" sz="1200" dirty="0"/>
              <a:t>, prognosis and practical considerations.</a:t>
            </a:r>
            <a:r>
              <a:rPr lang="bs-Latn-BA" sz="1200" dirty="0"/>
              <a:t> </a:t>
            </a:r>
            <a:r>
              <a:rPr lang="pt-BR" sz="1200" dirty="0"/>
              <a:t>Diabetes Metab Syndrome (2020) 14(4):303–10. doi: 10.1016/j.dsx.2020.</a:t>
            </a:r>
            <a:r>
              <a:rPr lang="bs-Latn-BA" sz="1200" dirty="0"/>
              <a:t> 04.004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endParaRPr lang="bs-Latn-BA" dirty="0"/>
          </a:p>
          <a:p>
            <a:r>
              <a:rPr lang="vi-VN" dirty="0"/>
              <a:t>U tom smislu, telemedicina bi mogla doći u pomoć. </a:t>
            </a:r>
            <a:endParaRPr lang="bs-Latn-BA" dirty="0"/>
          </a:p>
          <a:p>
            <a:r>
              <a:rPr lang="vi-VN" dirty="0"/>
              <a:t>U</a:t>
            </a:r>
            <a:r>
              <a:rPr lang="bs-Latn-BA" dirty="0"/>
              <a:t> </a:t>
            </a:r>
            <a:r>
              <a:rPr lang="vi-VN" dirty="0"/>
              <a:t>Cochraneov pregled, Flodgren i kolege koji analiziraju 21</a:t>
            </a:r>
            <a:r>
              <a:rPr lang="bs-Latn-BA" dirty="0"/>
              <a:t> </a:t>
            </a:r>
            <a:r>
              <a:rPr lang="vi-VN" dirty="0"/>
              <a:t>randomiziran</a:t>
            </a:r>
            <a:r>
              <a:rPr lang="bs-Latn-BA" dirty="0"/>
              <a:t>u</a:t>
            </a:r>
            <a:r>
              <a:rPr lang="vi-VN" dirty="0"/>
              <a:t> kontroliran</a:t>
            </a:r>
            <a:r>
              <a:rPr lang="bs-Latn-BA" dirty="0"/>
              <a:t>u</a:t>
            </a:r>
            <a:r>
              <a:rPr lang="vi-VN" dirty="0"/>
              <a:t> </a:t>
            </a:r>
            <a:r>
              <a:rPr lang="bs-Latn-BA" dirty="0"/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studiju</a:t>
            </a:r>
            <a:r>
              <a:rPr lang="bs-Latn-BA" dirty="0"/>
              <a:t> </a:t>
            </a:r>
            <a:r>
              <a:rPr lang="vi-VN" dirty="0"/>
              <a:t>na 2768 pacijenata s dijabetesom</a:t>
            </a:r>
            <a:r>
              <a:rPr lang="bs-Latn-BA" dirty="0"/>
              <a:t> </a:t>
            </a:r>
            <a:r>
              <a:rPr lang="vi-VN" dirty="0"/>
              <a:t>pokazalo je značajno smanjenje HBA1c za -0,31%(p &lt;0,001) kod pacijenata na telemedicini</a:t>
            </a:r>
            <a:r>
              <a:rPr lang="bs-Latn-BA" dirty="0"/>
              <a:t> u 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poređenju</a:t>
            </a:r>
            <a:r>
              <a:rPr lang="bs-Latn-BA" dirty="0"/>
              <a:t> </a:t>
            </a:r>
            <a:r>
              <a:rPr lang="vi-VN" dirty="0"/>
              <a:t>sa kontrolama (86). U nedavnom sistematskom pregledu</a:t>
            </a:r>
            <a:r>
              <a:rPr lang="bs-Latn-BA" dirty="0"/>
              <a:t> </a:t>
            </a:r>
            <a:r>
              <a:rPr lang="vi-VN" dirty="0"/>
              <a:t>i meta</a:t>
            </a:r>
            <a:r>
              <a:rPr lang="bs-Latn-BA" dirty="0"/>
              <a:t> </a:t>
            </a:r>
            <a:r>
              <a:rPr lang="vi-VN" dirty="0"/>
              <a:t>analiza koja je uključivala pacijente sa dijabetesom tipa 2 i dijabetes tipa 1 Timpel i kolege</a:t>
            </a:r>
            <a:r>
              <a:rPr lang="bs-Latn-BA" dirty="0"/>
              <a:t>, </a:t>
            </a:r>
            <a:r>
              <a:rPr lang="vi-VN" dirty="0"/>
              <a:t>pokazalo je da je došlo do srednjeg smanjenja razine HbA1c u</a:t>
            </a:r>
            <a:r>
              <a:rPr lang="bs-Latn-BA" dirty="0"/>
              <a:t> </a:t>
            </a:r>
            <a:r>
              <a:rPr lang="vi-VN" dirty="0"/>
              <a:t>bolesnici sa dijabetesom tipa 1 (-0,12 do -0,86%) i tip 2 (-0,01% do-1,13%) uključen</a:t>
            </a:r>
            <a:r>
              <a:rPr lang="bs-Latn-BA" dirty="0"/>
              <a:t>ih</a:t>
            </a:r>
            <a:r>
              <a:rPr lang="vi-VN" dirty="0"/>
              <a:t> u telemedicinsku intervencijsku grupu (87).</a:t>
            </a:r>
            <a:endParaRPr lang="bs-Latn-BA" dirty="0"/>
          </a:p>
          <a:p>
            <a:endParaRPr lang="bs-Latn-BA" dirty="0"/>
          </a:p>
          <a:p>
            <a:pPr>
              <a:buNone/>
            </a:pPr>
            <a:r>
              <a:rPr lang="bs-Latn-BA" sz="1100" dirty="0"/>
              <a:t>      </a:t>
            </a:r>
            <a:r>
              <a:rPr lang="en-US" sz="1100" dirty="0"/>
              <a:t>87. </a:t>
            </a:r>
            <a:r>
              <a:rPr lang="en-US" sz="1100" dirty="0" err="1"/>
              <a:t>Timpel</a:t>
            </a:r>
            <a:r>
              <a:rPr lang="en-US" sz="1100" dirty="0"/>
              <a:t> P, Oswald S, Schwarz PEH, </a:t>
            </a:r>
            <a:r>
              <a:rPr lang="en-US" sz="1100" dirty="0" err="1"/>
              <a:t>Harst</a:t>
            </a:r>
            <a:r>
              <a:rPr lang="en-US" sz="1100" dirty="0"/>
              <a:t> L. Mapping the Evidence on the</a:t>
            </a:r>
            <a:r>
              <a:rPr lang="bs-Latn-BA" sz="1100" dirty="0"/>
              <a:t> </a:t>
            </a:r>
            <a:r>
              <a:rPr lang="en-US" sz="1100" dirty="0"/>
              <a:t>Effectiveness of Telemedicine Interventions in Diabetes, </a:t>
            </a:r>
            <a:r>
              <a:rPr lang="en-US" sz="1100" dirty="0" err="1"/>
              <a:t>Dyslipidemia</a:t>
            </a:r>
            <a:r>
              <a:rPr lang="en-US" sz="1100" dirty="0"/>
              <a:t>, </a:t>
            </a:r>
            <a:r>
              <a:rPr lang="en-US" sz="1100" dirty="0" err="1"/>
              <a:t>andHypertension</a:t>
            </a:r>
            <a:r>
              <a:rPr lang="en-US" sz="1100" dirty="0"/>
              <a:t>: An Umbrella Review of Systematic Reviews and Meta-</a:t>
            </a:r>
            <a:r>
              <a:rPr lang="bs-Latn-BA" sz="1100" dirty="0"/>
              <a:t> Analyses. J Med Internet Res (2020) 22(3):e16791. doi: 10.2196/16791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Prema ovom stanovištu, moguće je sažeti mjere za dobro zdravlje pacijenata s dijabetesom: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• Dijabetičari moraju održavati redovnu ishranu.• Prema Američkom udruženju za dijabetes (88),vježbe treba nastaviti kod kuće.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• Fizička aktivnost poboljšava kontrolu glukoze u krvi kod tipa 2 DM (aerobne vježbe povećavaju unos glukoze u mišiće do pet puta više putem inzulinski neovisnih mehanizama),smanjuje kardiovaskularne faktore rizika, doprinosi gubitku težine.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Odrasli oboljeli od dijabetesa tipa 2 trebali bi idealno izvoditi aerobne vježbe (89). Intervencije strukturiranog načina života, uključujući najmanje 150 min/ aktivnosti.</a:t>
            </a:r>
          </a:p>
          <a:p>
            <a:pPr>
              <a:buNone/>
            </a:pP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bs-Latn-BA" sz="1200" dirty="0"/>
              <a:t>      88. Colberg SR, Sigal RJ, Yardley JE, Riddell MC, Dunstan DW, Dempsey PC, </a:t>
            </a:r>
            <a:r>
              <a:rPr lang="en-US" sz="1200" dirty="0"/>
              <a:t>et al. Physical Activity/Exercise and Diabetes: A Position Statement of the</a:t>
            </a:r>
            <a:r>
              <a:rPr lang="bs-Latn-BA" sz="1200" dirty="0"/>
              <a:t> American Diabetes Association. Diabetes Care (2016) 39(11):2065–79. doi:10.2337/dc16-1728</a:t>
            </a:r>
          </a:p>
          <a:p>
            <a:pPr>
              <a:buNone/>
            </a:pPr>
            <a:r>
              <a:rPr lang="bs-Latn-BA" sz="1200" dirty="0"/>
              <a:t>       </a:t>
            </a:r>
            <a:r>
              <a:rPr lang="en-US" sz="1200" dirty="0"/>
              <a:t>89. </a:t>
            </a:r>
            <a:r>
              <a:rPr lang="en-US" sz="1200" dirty="0" err="1"/>
              <a:t>Argano</a:t>
            </a:r>
            <a:r>
              <a:rPr lang="en-US" sz="1200" dirty="0"/>
              <a:t> C, </a:t>
            </a:r>
            <a:r>
              <a:rPr lang="en-US" sz="1200" dirty="0" err="1"/>
              <a:t>Bocchio</a:t>
            </a:r>
            <a:r>
              <a:rPr lang="en-US" sz="1200" dirty="0"/>
              <a:t> RM, </a:t>
            </a:r>
            <a:r>
              <a:rPr lang="en-US" sz="1200" dirty="0" err="1"/>
              <a:t>Corrao</a:t>
            </a:r>
            <a:r>
              <a:rPr lang="en-US" sz="1200" dirty="0"/>
              <a:t> S. Watch out for diabetes: Less education but</a:t>
            </a:r>
            <a:r>
              <a:rPr lang="bs-Latn-BA" sz="1200" dirty="0"/>
              <a:t> </a:t>
            </a:r>
            <a:r>
              <a:rPr lang="en-US" sz="1200" dirty="0"/>
              <a:t>let’s get moving, let’s eat less! </a:t>
            </a:r>
            <a:r>
              <a:rPr lang="en-US" sz="1200" dirty="0" err="1"/>
              <a:t>Eur</a:t>
            </a:r>
            <a:r>
              <a:rPr lang="en-US" sz="1200" dirty="0"/>
              <a:t> J Internal Med (2016) 32:e15–6. </a:t>
            </a:r>
            <a:r>
              <a:rPr lang="en-US" sz="1200" dirty="0" err="1"/>
              <a:t>doi</a:t>
            </a:r>
            <a:r>
              <a:rPr lang="en-US" sz="1200" dirty="0"/>
              <a:t>:</a:t>
            </a:r>
            <a:r>
              <a:rPr lang="bs-Latn-BA" sz="1200" dirty="0"/>
              <a:t> 10.1016/j.ejim.2016.03.011</a:t>
            </a:r>
            <a:endParaRPr lang="bs-Latn-BA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356618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196752"/>
            <a:ext cx="6591985" cy="4714470"/>
          </a:xfrm>
        </p:spPr>
        <p:txBody>
          <a:bodyPr>
            <a:normAutofit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Preporučuje se sedmica fizičke aktivnosti i promjene u ishrani, promovirati gubitak težine od 5% -7% i spriječiti ili odgoditi početak dijabetesa tipa 2 kod ljudi s visokim rizikom i sa predijabetesom.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Redovan unos ACE2 inhibitora i drugih antihipertenziva i lijekove protiv dijabetesa (uključujući agoniste GLP1-R) i, ako je neophodno, insulin je važan i treba naglasiti najbolja kontrola glukoze u krvnom pritisku.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Telemedicina može biti korisna u ovim vremenima. Pacijenti mogu dobiti savjete od ljekara putem telemedicine, koji mogu dati odgovarajući savjet o liječenju (90).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en-US" sz="1200" dirty="0"/>
              <a:t>90. Hollander JE, Carr BG. Virtually Perfect? Telemedicine for Covid-19. N </a:t>
            </a:r>
            <a:r>
              <a:rPr lang="en-US" sz="1200" dirty="0" err="1"/>
              <a:t>Engl</a:t>
            </a:r>
            <a:r>
              <a:rPr lang="en-US" sz="1200" dirty="0"/>
              <a:t> J</a:t>
            </a:r>
            <a:r>
              <a:rPr lang="bs-Latn-BA" sz="1200" dirty="0"/>
              <a:t> Med (2020) 382(18):1679–81. doi: 10.1056/NEJMp2003539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284610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196752"/>
            <a:ext cx="6591985" cy="4714470"/>
          </a:xfrm>
        </p:spPr>
        <p:txBody>
          <a:bodyPr>
            <a:normAutofit/>
          </a:bodyPr>
          <a:lstStyle/>
          <a:p>
            <a:r>
              <a:rPr lang="vi-VN" dirty="0"/>
              <a:t>Zaključno, COVID-19, zbog svoje heterogenosti, može </a:t>
            </a:r>
            <a:r>
              <a:rPr lang="bs-Latn-BA" dirty="0"/>
              <a:t>se </a:t>
            </a:r>
            <a:r>
              <a:rPr lang="vi-VN" dirty="0"/>
              <a:t>smatra</a:t>
            </a:r>
            <a:r>
              <a:rPr lang="bs-Latn-BA" dirty="0"/>
              <a:t>ti</a:t>
            </a:r>
            <a:r>
              <a:rPr lang="vi-VN" dirty="0"/>
              <a:t>  sistemskom bolešću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jer je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zahvaćeno tj. afektirano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više organa, ne samo pluća </a:t>
            </a:r>
            <a:r>
              <a:rPr lang="vi-VN" dirty="0"/>
              <a:t>(4).</a:t>
            </a:r>
            <a:endParaRPr lang="bs-Latn-BA" dirty="0"/>
          </a:p>
          <a:p>
            <a:r>
              <a:rPr lang="vi-VN" dirty="0"/>
              <a:t> Povezanost s</a:t>
            </a:r>
            <a:r>
              <a:rPr lang="bs-Latn-BA" dirty="0"/>
              <a:t>a</a:t>
            </a:r>
            <a:r>
              <a:rPr lang="vi-VN" dirty="0"/>
              <a:t> dijabetesom čini cjelinu</a:t>
            </a:r>
            <a:r>
              <a:rPr lang="bs-Latn-BA" dirty="0"/>
              <a:t>, </a:t>
            </a:r>
            <a:r>
              <a:rPr lang="vi-VN" dirty="0"/>
              <a:t>stanje sa većim rizikom od loših ishoda. </a:t>
            </a:r>
            <a:endParaRPr lang="bs-Latn-BA" dirty="0"/>
          </a:p>
          <a:p>
            <a:r>
              <a:rPr lang="vi-VN" dirty="0"/>
              <a:t>Iz tog razloga</a:t>
            </a:r>
            <a:r>
              <a:rPr lang="bs-Latn-BA" dirty="0"/>
              <a:t> </a:t>
            </a:r>
            <a:r>
              <a:rPr lang="vi-VN" dirty="0"/>
              <a:t>od sada, liječenje dijabetesa mora uključivati pažljiv</a:t>
            </a:r>
            <a:r>
              <a:rPr lang="bs-Latn-BA" dirty="0"/>
              <a:t>u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, cjelovit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u,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procjen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/>
              <a:t>svih pacijenata pogođenih COVID-19.</a:t>
            </a:r>
            <a:endParaRPr lang="bs-Latn-BA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it-IT" sz="1100" dirty="0"/>
              <a:t>4. Lenti MV, Corazza GR, Di Sabatino A. Carving out a place for internal</a:t>
            </a:r>
            <a:r>
              <a:rPr lang="bs-Latn-BA" sz="1100" dirty="0"/>
              <a:t> </a:t>
            </a:r>
            <a:r>
              <a:rPr lang="en-US" sz="1100" dirty="0"/>
              <a:t>medicine during COVID-19 epidemic in Italy. J Internal Med (2020)</a:t>
            </a:r>
            <a:r>
              <a:rPr lang="bs-Latn-BA" sz="1100" dirty="0"/>
              <a:t>288(2):263–5. doi: 10.1111/joim.13079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5B2A-1401-4B9C-9A42-20205529C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NAŠA ISKUSTVA: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E41A7-9B7D-4AE1-BA4B-D81358038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 periodu od marta 2020. do juna 2021. ( 15 mjeseci) na Klinici za hemodijalizu je bilo 108 pacijenata sa verificiranom COVID 19 infekcijom 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( 37,7 %) pacijenata je bilo afektirano i bolovalo, liječeno u ambulantnim i hospitalnim uslovima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70 pacijenata ( 64,8 %) je liječeno ambulantno, tretirano po preporuci pulmologa i infektologa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38 pacijenata ( 35,1 % ) je završilo letalnim ishodom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271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4131E-3CE1-42DF-80F3-CE31232B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4E734-E309-4F64-8921-5728D6B56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bs-Latn-BA" dirty="0"/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Dijabetičara je bilo 47 pacijenata ( 43,5 % ) u odnosu na ukupan broj oboljelih na hemodijalizi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Od ukupnog broja umrlih, ( 24 pacijenta ) 63,1 %  su bili dijabetičari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Ovi podaci ukazuju da smo po broju oboljelih sa dijabetesom i COVID 19 sa veoma visokom prevalencom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Općenito dijabetičara sa COVID 19 u Španiji je sa 30,8   % prevalencom.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U Italiji  i Engleskoj stopa oboljelih dijabetičara je bila niža, 17 do 18,5   %, sto se tiče Američkih studija, one su u meta analizi imale veći broj pacijenata preko 3000 i 5000 ispitanika.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240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A0E3-72D2-4552-A95B-098B365DF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740AB-98F1-4D15-9C2B-CD7DD4788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Od 24 pacijenta sa DM  koja su egzitirala njih 7 (29,1%) je bilo u intenzivnoj njezi i Izolatoriju, koristio se MF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Svi pacijenti su imali tromboprofilaksu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Intubirano je bilo: 4 pacijenta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Tromboembolizam dokazani je imao 1 pacijent i 1 pacijent sa plućnim edemom je egzitirao od 24 p. sa DM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Svi pacijenti u bolničkim uslovima su tretirani dvojnom antibiotskom terapijom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Insulinsku terapiju je koristilo: 15 pacijenata¸(62,5%)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Kortikosteroidi – Dexamethazon primalo 22 pacijenta (91,6%) od DM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Pacijenti sa COVID 19 pneumonijom nisu primali specifičnu terapiju kao što je favipiravir, tocilizumab, jer je u uputstvu za upotrebu farmaka kontraindicirano primjenjivati kod pacijenata sa klirensom endogenog kreatinina  ispod 30 ml / min, posebno kod HD pacijenata.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Pandemija je zahvatila milijone ljudi, a njihova povezana kronična stanja mogla bi imati prognostičke i terapijske posljedice. 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Jedno od bitnih hroničnih stanja , bez ikakve sumnje je dijabetes zbog njegovog utjecaja na hospitalizaciju, mortalitet i ekonomsko opterećenje. 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Do danas je oko pola milijarde ljudi širom svijeta oboljelo od dijabetesa, a broj će se povećati za 25% do 2030. godine i 51% do 2045. godine (5). 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Procjenjuje se da je prevalenca 9,3% (463 miliona ljudi), da će porasti na 10,2% do 2030. godine i 10,9% do 2045. godine (5).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Prema različitim studijama, prevalencija dijabetesa kod pacijenata sa COVID-19 kretao se od 5% do 36%.</a:t>
            </a:r>
          </a:p>
          <a:p>
            <a:pPr>
              <a:buNone/>
            </a:pPr>
            <a:endParaRPr lang="bs-Latn-BA" dirty="0">
              <a:latin typeface="Arial Narrow" pitchFamily="34" charset="0"/>
            </a:endParaRPr>
          </a:p>
          <a:p>
            <a:pPr>
              <a:buNone/>
            </a:pPr>
            <a:r>
              <a:rPr lang="bs-Latn-BA" sz="1200" dirty="0"/>
              <a:t>      5. Saeedi P, Petersohn I, Salpea P, Malanda B, Karuranga S, Unwin N, et al.  </a:t>
            </a:r>
            <a:r>
              <a:rPr lang="en-US" sz="1200" dirty="0"/>
              <a:t>Global and regional diabetes prevalence estimates for 2019 and projections for</a:t>
            </a:r>
            <a:r>
              <a:rPr lang="bs-Latn-BA" sz="1200" dirty="0"/>
              <a:t> </a:t>
            </a:r>
            <a:r>
              <a:rPr lang="en-US" sz="1200" dirty="0"/>
              <a:t>2030 and 2045: Results from the International Diabetes Federation Diabetes, 9(</a:t>
            </a:r>
            <a:r>
              <a:rPr lang="en-US" sz="1200" dirty="0" err="1"/>
              <a:t>th</a:t>
            </a:r>
            <a:r>
              <a:rPr lang="en-US" sz="1200" dirty="0"/>
              <a:t>) edition. Diabetes Res </a:t>
            </a:r>
            <a:r>
              <a:rPr lang="en-US" sz="1200" dirty="0" err="1"/>
              <a:t>Clin</a:t>
            </a:r>
            <a:r>
              <a:rPr lang="en-US" sz="1200" dirty="0"/>
              <a:t> </a:t>
            </a:r>
            <a:r>
              <a:rPr lang="en-US" sz="1200" dirty="0" err="1"/>
              <a:t>Pract</a:t>
            </a:r>
            <a:r>
              <a:rPr lang="en-US" sz="1200" dirty="0"/>
              <a:t> (2019) 157:107843. </a:t>
            </a:r>
            <a:r>
              <a:rPr lang="en-US" sz="1200" dirty="0" err="1"/>
              <a:t>doi</a:t>
            </a:r>
            <a:r>
              <a:rPr lang="en-US" sz="1200" dirty="0"/>
              <a:t>: 10.1016/</a:t>
            </a:r>
            <a:r>
              <a:rPr lang="bs-Latn-BA" sz="1200" dirty="0"/>
              <a:t>j.diabres.2019.107843</a:t>
            </a:r>
            <a:endParaRPr lang="bs-Latn-BA" sz="1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65766-777D-46FF-A6DE-F42CE4FA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ZAKLJUČAK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B69C-1972-4565-97F7-978197B62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/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Da li je budućnost u vakcini samo ili u novim specifičnim lijekovima, pokazaće vrijeme i studije u budućnosti, obzirom da uz dijebetes dijalizni pacijenti su imali i u odnosu na COVID 19 infekciju i ubrzanu aterosklerozu, hormonalne dizbalanse, deficit vitamina D ...uz jedinu prednost- kontinuiranu tromboprofilaksu i pored COVID 19 infekcije kao prevenciju tromboembolizma ( heparinizacija na drugi dan u sklopu postupka HD).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Bolja kontinuirana kontrola glikemije i blagovremeno primjenjivanje insulinske terapije daje dobar učinak.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157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FB754-22AD-4FAB-BDBF-CBDF7271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E066-25CC-4348-A68E-304452BB3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2856"/>
            <a:ext cx="6591985" cy="3777622"/>
          </a:xfrm>
        </p:spPr>
        <p:txBody>
          <a:bodyPr/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Definitivno Corona i Diabetes kao sukob dvije velike pandemije donose i veliku smrtnost i komplikacije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Tačan precizan uzrok smrti bez obdukcije nije ni moguće utvrditi osim na osnovu kliničkih i laboratorijskih testova.</a:t>
            </a:r>
          </a:p>
          <a:p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Ono sto je signifikantno da nema nekih komparativnih studija o smrtnosti dijabetičara u općoj populaciji u odnosu na dijabetičare na hemodijalizi.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2114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5EE60-DD54-4DDC-9D5C-38103224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bs-Latn-BA" dirty="0"/>
            </a:br>
            <a:br>
              <a:rPr lang="bs-Latn-BA" dirty="0"/>
            </a:br>
            <a:br>
              <a:rPr lang="bs-Latn-BA" dirty="0"/>
            </a:br>
            <a:r>
              <a:rPr lang="bs-Latn-BA" dirty="0"/>
              <a:t>        </a:t>
            </a:r>
            <a:r>
              <a:rPr lang="bs-Latn-BA" b="1" dirty="0"/>
              <a:t>HVALA ZA PAŽNJU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5927CC-8FA2-4802-89A2-CE408DDF48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151187"/>
            <a:ext cx="3704629" cy="2438053"/>
          </a:xfrm>
        </p:spPr>
      </p:pic>
    </p:spTree>
    <p:extLst>
      <p:ext uri="{BB962C8B-B14F-4D97-AF65-F5344CB8AC3E}">
        <p14:creationId xmlns:p14="http://schemas.microsoft.com/office/powerpoint/2010/main" val="11801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Novi podaci ukazuju na to da je COVID-19 uobičajen kod pacijenata sa dijabetesom, hipertenzijom i kardiovaskularnim bolestima (KVB), čak i ako se stopa prevalencije promijenila u različitim studijama i podaci za svaku zemlju (6).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Stope dijabetesa tipa 2 kod ispitanika oboljele od SARS-CoV-2 variraju, ovisno o srednjoj dobi,težinu bolesti, broju ispitivane populacije i metoda ispitivanja.</a:t>
            </a:r>
          </a:p>
          <a:p>
            <a:pPr>
              <a:buNone/>
            </a:pPr>
            <a:endParaRPr lang="bs-Latn-BA" dirty="0">
              <a:latin typeface="Arial Narrow" pitchFamily="34" charset="0"/>
            </a:endParaRPr>
          </a:p>
          <a:p>
            <a:pPr>
              <a:buNone/>
            </a:pPr>
            <a:r>
              <a:rPr lang="bs-Latn-BA" sz="1100" dirty="0"/>
              <a:t>     </a:t>
            </a:r>
            <a:r>
              <a:rPr lang="pt-BR" sz="1100" dirty="0"/>
              <a:t>6. Singh AK, Gupta R, Ghosh A, Misra A. Diabetes in COVID-19:</a:t>
            </a:r>
            <a:r>
              <a:rPr lang="bs-Latn-BA" sz="1100" dirty="0"/>
              <a:t> </a:t>
            </a:r>
            <a:r>
              <a:rPr lang="en-US" sz="1100" dirty="0"/>
              <a:t>Prevalence, </a:t>
            </a:r>
            <a:r>
              <a:rPr lang="en-US" sz="1100" dirty="0" err="1"/>
              <a:t>pathophysiology</a:t>
            </a:r>
            <a:r>
              <a:rPr lang="en-US" sz="1100" dirty="0"/>
              <a:t>, prognosis and practical considerations.</a:t>
            </a:r>
            <a:r>
              <a:rPr lang="bs-Latn-BA" sz="1100" dirty="0"/>
              <a:t> </a:t>
            </a:r>
            <a:r>
              <a:rPr lang="pt-BR" sz="1100" dirty="0"/>
              <a:t>Diabetes Metab Syndrome (2020) 14(4):303–10. doi: 10.1016/j.dsx.2020.</a:t>
            </a:r>
            <a:r>
              <a:rPr lang="bs-Latn-BA" sz="1100" dirty="0"/>
              <a:t> 04.004</a:t>
            </a:r>
            <a:endParaRPr lang="bs-Latn-BA" sz="11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Tabela 1. prikazuje  sintezu različitih studija iz opsežnog pretraživanja u bibliografskim citatnim bazama podataka (7–16) koje su istraživali prevalencu dijabetesa prema različitom broju ispitanika u različitim državama.</a:t>
            </a:r>
          </a:p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Podaci pokazuju da je prevalenca dijabetesa i spolne razlike(sa većom učestalošću muškaraca nego žena), raste prema povećanju životne dobi. Sličan trend smatra se i hipertenzijom.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45201" y="548680"/>
            <a:ext cx="6589199" cy="75430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836712"/>
            <a:ext cx="6591985" cy="507451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renutni dokazi ukazuju na to da je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stopa smrtnosti je veća kod muškog spola.</a:t>
            </a:r>
          </a:p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Izvještaj od 23. aprila,2020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iz Talijanskog nacionalnog instituta za zdravlje, pokazuje da je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 o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tprilike 23.188 umrlih od infekcije COVID-19 u Italiji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,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70% je bilo kod muškaraca (17). 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Osim toga, 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ranije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objavljeni podaci u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stariji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bolesni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ka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(18, 19) pokazali su veću prevalenc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dijabetes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kod muškaraca nego kod žena.</a:t>
            </a:r>
            <a:endParaRPr lang="bs-Latn-BA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Ovi dokazi mogu objasniti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već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prevalenc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 dijabetesa kod starijih pacijenata pogođenih</a:t>
            </a:r>
            <a:r>
              <a:rPr lang="bs-Latn-BA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dirty="0">
                <a:latin typeface="Tahoma" pitchFamily="34" charset="0"/>
                <a:ea typeface="Tahoma" pitchFamily="34" charset="0"/>
                <a:cs typeface="Tahoma" pitchFamily="34" charset="0"/>
              </a:rPr>
              <a:t>COVID19. </a:t>
            </a:r>
            <a:endParaRPr lang="bs-Latn-BA" dirty="0"/>
          </a:p>
          <a:p>
            <a:pPr>
              <a:buNone/>
            </a:pPr>
            <a:endParaRPr lang="bs-Latn-BA" dirty="0">
              <a:latin typeface="Arial Narrow" pitchFamily="34" charset="0"/>
            </a:endParaRPr>
          </a:p>
          <a:p>
            <a:pPr>
              <a:buNone/>
            </a:pPr>
            <a:r>
              <a:rPr lang="bs-Latn-BA" sz="1200" dirty="0"/>
              <a:t>         </a:t>
            </a:r>
            <a:r>
              <a:rPr lang="en-US" sz="1200" dirty="0"/>
              <a:t>17. </a:t>
            </a:r>
            <a:r>
              <a:rPr lang="en-US" sz="1200" dirty="0" err="1"/>
              <a:t>Spagnolo</a:t>
            </a:r>
            <a:r>
              <a:rPr lang="en-US" sz="1200" dirty="0"/>
              <a:t> PA, Manson JE, </a:t>
            </a:r>
            <a:r>
              <a:rPr lang="en-US" sz="1200" dirty="0" err="1"/>
              <a:t>Joffe</a:t>
            </a:r>
            <a:r>
              <a:rPr lang="en-US" sz="1200" dirty="0"/>
              <a:t> H. Sex and Gender Differences in Health:</a:t>
            </a:r>
            <a:r>
              <a:rPr lang="bs-Latn-BA" sz="1200" dirty="0"/>
              <a:t> </a:t>
            </a:r>
            <a:r>
              <a:rPr lang="en-US" sz="1200" dirty="0"/>
              <a:t>What the COVID- 19 Pandemic Can Teach Us. Ann Internal Med (2020) 173</a:t>
            </a:r>
            <a:r>
              <a:rPr lang="bs-Latn-BA" sz="1200" dirty="0"/>
              <a:t> (5):385–86. doi: 10.7326/M20-1941.</a:t>
            </a:r>
          </a:p>
          <a:p>
            <a:pPr>
              <a:buNone/>
            </a:pPr>
            <a:r>
              <a:rPr lang="bs-Latn-BA" sz="1200" dirty="0"/>
              <a:t>           18. </a:t>
            </a:r>
            <a:r>
              <a:rPr lang="it-IT" sz="1200" dirty="0"/>
              <a:t>Corrao S, Argano C, Natoli G, Nobili A, Corazza GR, Mannucci PM, et al. Sex-</a:t>
            </a:r>
            <a:r>
              <a:rPr lang="bs-Latn-BA" sz="1200" dirty="0"/>
              <a:t> </a:t>
            </a:r>
            <a:r>
              <a:rPr lang="en-US" sz="1200" dirty="0"/>
              <a:t>Differences in the Pattern of </a:t>
            </a:r>
            <a:r>
              <a:rPr lang="en-US" sz="1200" dirty="0" err="1"/>
              <a:t>Comorbidities</a:t>
            </a:r>
            <a:r>
              <a:rPr lang="en-US" sz="1200" dirty="0"/>
              <a:t>, Functional Independence, </a:t>
            </a:r>
            <a:r>
              <a:rPr lang="en-US" sz="1200" dirty="0" err="1"/>
              <a:t>andMortality</a:t>
            </a:r>
            <a:r>
              <a:rPr lang="en-US" sz="1200" dirty="0"/>
              <a:t> in Elderly Inpatients: Evidence from the </a:t>
            </a:r>
            <a:r>
              <a:rPr lang="en-US" sz="1200" dirty="0" err="1"/>
              <a:t>RePoSI</a:t>
            </a:r>
            <a:r>
              <a:rPr lang="en-US" sz="1200" dirty="0"/>
              <a:t> Register. J </a:t>
            </a:r>
            <a:r>
              <a:rPr lang="en-US" sz="1200" dirty="0" err="1"/>
              <a:t>Clin</a:t>
            </a:r>
            <a:r>
              <a:rPr lang="en-US" sz="1200" dirty="0"/>
              <a:t> Med</a:t>
            </a:r>
            <a:r>
              <a:rPr lang="bs-Latn-BA" sz="1200" dirty="0"/>
              <a:t> (2019) 8(1). doi: 10.3390/jcm8010081</a:t>
            </a:r>
          </a:p>
          <a:p>
            <a:pPr>
              <a:buNone/>
            </a:pPr>
            <a:r>
              <a:rPr lang="bs-Latn-BA" sz="1200" dirty="0"/>
              <a:t>           </a:t>
            </a:r>
            <a:r>
              <a:rPr lang="it-IT" sz="1200" dirty="0"/>
              <a:t>19. Corrao S, Santalucia P, Argano C, Djade CD, Barone E, Tettamanti M, et al.</a:t>
            </a:r>
            <a:r>
              <a:rPr lang="bs-Latn-BA" sz="1200" dirty="0"/>
              <a:t> </a:t>
            </a:r>
            <a:r>
              <a:rPr lang="en-US" sz="1200" dirty="0"/>
              <a:t>Gender-differences in disease distribution and outcome in hospitalized elderly:</a:t>
            </a:r>
            <a:r>
              <a:rPr lang="bs-Latn-BA" sz="1200" dirty="0"/>
              <a:t> </a:t>
            </a:r>
            <a:r>
              <a:rPr lang="en-US" sz="1200" dirty="0"/>
              <a:t>data from the REPOSI study. </a:t>
            </a:r>
            <a:r>
              <a:rPr lang="en-US" sz="1200" dirty="0" err="1"/>
              <a:t>Eur</a:t>
            </a:r>
            <a:r>
              <a:rPr lang="en-US" sz="1200" dirty="0"/>
              <a:t> J Internal Med (2014) 25(7):617–23. </a:t>
            </a:r>
            <a:r>
              <a:rPr lang="en-US" sz="1200" dirty="0" err="1"/>
              <a:t>doi</a:t>
            </a:r>
            <a:r>
              <a:rPr lang="en-US" sz="1200" dirty="0"/>
              <a:t>:</a:t>
            </a:r>
            <a:r>
              <a:rPr lang="bs-Latn-BA" sz="1200" dirty="0"/>
              <a:t>10.1016/j.ejim.2014.06.027</a:t>
            </a:r>
            <a:endParaRPr lang="bs-Latn-BA" sz="1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40594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196752"/>
            <a:ext cx="6591985" cy="4714470"/>
          </a:xfrm>
        </p:spPr>
        <p:txBody>
          <a:bodyPr>
            <a:normAutofit fontScale="70000" lnSpcReduction="20000"/>
          </a:bodyPr>
          <a:lstStyle/>
          <a:p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Postoje još dva aspekta koja treba uzeti u obzir: koliko to znači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dijabetes utječe na kliničku težinu? Kak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vu ulogu 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ima gojaznost? </a:t>
            </a:r>
            <a:endParaRPr lang="bs-Latn-BA" sz="2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Neki podaci mogu razjasniti ova pitanja.</a:t>
            </a:r>
            <a:endParaRPr lang="bs-Latn-BA" sz="2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Prvo, 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merički centri za kontrolu i prevenciju bolesti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, 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prijavljeni podaci o laboratorijski potvrđenim infekcijama SARS-CoV-2u Sjedinjenim Državama od 12. februara do 28. marta 2020.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, ukazuju da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se na 7.162 ispitanika sa završenim podacima o slučaju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otkrila je stop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prevalenc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dijabetesa od 6%, 24%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i 32%,za ne-hospitalizirane, hospitalizirane, ali ne zahtijevaju intenzivno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prijem u jedinicu za njegu (I.C.U.) vs hospitaliziran u I.C.U.,respektivno (20).</a:t>
            </a:r>
            <a:endParaRPr lang="bs-Latn-BA" sz="2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U Italiji je prevalenc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dijabetesa bila 17%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prijavljeni kod pacijenata koji su primljeni na odeljenje intenzivne n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j</a:t>
            </a:r>
            <a:r>
              <a:rPr lang="vi-VN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ege zbog težih oblika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s-Latn-BA" sz="2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COVID 19 </a:t>
            </a:r>
            <a:r>
              <a:rPr lang="bs-Latn-B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(16).</a:t>
            </a:r>
          </a:p>
          <a:p>
            <a:pPr>
              <a:buNone/>
            </a:pPr>
            <a:endParaRPr lang="bs-Latn-BA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it-IT" sz="1300" dirty="0"/>
              <a:t>16. Grasselli G, Zangrillo A, Zanella A, Antonelli M, Cabrini L, Castelli A, et al.</a:t>
            </a:r>
            <a:r>
              <a:rPr lang="en-US" sz="1300" dirty="0"/>
              <a:t>Baseline Characteristics and Outcomes of 1591 Patients Infected With </a:t>
            </a:r>
            <a:r>
              <a:rPr lang="en-US" sz="1300" dirty="0" err="1"/>
              <a:t>SARSCoV</a:t>
            </a:r>
            <a:r>
              <a:rPr lang="en-US" sz="1300" dirty="0"/>
              <a:t>-</a:t>
            </a:r>
            <a:r>
              <a:rPr lang="bs-Latn-BA" sz="1300" dirty="0"/>
              <a:t> </a:t>
            </a:r>
            <a:r>
              <a:rPr lang="en-US" sz="1300" dirty="0"/>
              <a:t>2 Admitted to I.C.U.s of the Lombardy Region, Italy. JAMA (2020). </a:t>
            </a:r>
            <a:r>
              <a:rPr lang="en-US" sz="1300" dirty="0" err="1"/>
              <a:t>doi</a:t>
            </a:r>
            <a:r>
              <a:rPr lang="en-US" sz="1300" dirty="0"/>
              <a:t>:</a:t>
            </a:r>
            <a:r>
              <a:rPr lang="bs-Latn-BA" sz="1300" dirty="0"/>
              <a:t> 10.1001/jama.2020.5394</a:t>
            </a:r>
          </a:p>
          <a:p>
            <a:pPr>
              <a:buNone/>
            </a:pPr>
            <a:endParaRPr lang="bs-Latn-BA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558</TotalTime>
  <Words>7351</Words>
  <Application>Microsoft Office PowerPoint</Application>
  <PresentationFormat>On-screen Show (4:3)</PresentationFormat>
  <Paragraphs>278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Arial Narrow</vt:lpstr>
      <vt:lpstr>Calibri</vt:lpstr>
      <vt:lpstr>Century Gothic</vt:lpstr>
      <vt:lpstr>Tahoma</vt:lpstr>
      <vt:lpstr>Wingdings 3</vt:lpstr>
      <vt:lpstr>Wisp</vt:lpstr>
      <vt:lpstr>COVID 19 I DIABETES MELLITUS -Klinički osvrt i iskustva -</vt:lpstr>
      <vt:lpstr>ČINJENICE: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ULOGA HIPERGLIKEMIJE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HIPERINFLAMACIJA</vt:lpstr>
      <vt:lpstr>PowerPoint Presentation</vt:lpstr>
      <vt:lpstr>PowerPoint Presentation</vt:lpstr>
      <vt:lpstr>PowerPoint Presentation</vt:lpstr>
      <vt:lpstr>        ULOGA METFORMINA</vt:lpstr>
      <vt:lpstr>PowerPoint Presentation</vt:lpstr>
      <vt:lpstr>AGONISTI GLP-1R</vt:lpstr>
      <vt:lpstr>PowerPoint Presentation</vt:lpstr>
      <vt:lpstr>PowerPoint Presentation</vt:lpstr>
      <vt:lpstr>DIPEPTIDYL PEPTIDASE-4 (DPP4)</vt:lpstr>
      <vt:lpstr>PowerPoint Presentation</vt:lpstr>
      <vt:lpstr>PowerPoint Presentation</vt:lpstr>
      <vt:lpstr>            INSULIN</vt:lpstr>
      <vt:lpstr>PowerPoint Presentation</vt:lpstr>
      <vt:lpstr>SGLT2-INHIBITORS</vt:lpstr>
      <vt:lpstr>PowerPoint Presentation</vt:lpstr>
      <vt:lpstr>A.C.E. INHIBITORI/A.R.B.S</vt:lpstr>
      <vt:lpstr>       STATINI  </vt:lpstr>
      <vt:lpstr>PowerPoint Presentation</vt:lpstr>
      <vt:lpstr>       KLINIČKO RAZMATRANJE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NAŠA ISKUSTVA:</vt:lpstr>
      <vt:lpstr>PowerPoint Presentation</vt:lpstr>
      <vt:lpstr>PowerPoint Presentation</vt:lpstr>
      <vt:lpstr>ZAKLJUČAK</vt:lpstr>
      <vt:lpstr>PowerPoint Presentation</vt:lpstr>
      <vt:lpstr>           HVALA ZA PAŽNJU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19 I DIABETES MELLITUS</dc:title>
  <dc:creator>ItalGroup</dc:creator>
  <cp:lastModifiedBy>Selma Prolić</cp:lastModifiedBy>
  <cp:revision>52</cp:revision>
  <dcterms:created xsi:type="dcterms:W3CDTF">2021-09-10T18:20:52Z</dcterms:created>
  <dcterms:modified xsi:type="dcterms:W3CDTF">2021-09-25T06:14:21Z</dcterms:modified>
</cp:coreProperties>
</file>