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3" r:id="rId4"/>
  </p:sldMasterIdLst>
  <p:notesMasterIdLst>
    <p:notesMasterId r:id="rId36"/>
  </p:notesMasterIdLst>
  <p:sldIdLst>
    <p:sldId id="256" r:id="rId5"/>
    <p:sldId id="257" r:id="rId6"/>
    <p:sldId id="259" r:id="rId7"/>
    <p:sldId id="261" r:id="rId8"/>
    <p:sldId id="262" r:id="rId9"/>
    <p:sldId id="496" r:id="rId10"/>
    <p:sldId id="497" r:id="rId11"/>
    <p:sldId id="263" r:id="rId12"/>
    <p:sldId id="468" r:id="rId13"/>
    <p:sldId id="469" r:id="rId14"/>
    <p:sldId id="470" r:id="rId15"/>
    <p:sldId id="471" r:id="rId16"/>
    <p:sldId id="472" r:id="rId17"/>
    <p:sldId id="473" r:id="rId18"/>
    <p:sldId id="475" r:id="rId19"/>
    <p:sldId id="476" r:id="rId20"/>
    <p:sldId id="477" r:id="rId21"/>
    <p:sldId id="478" r:id="rId22"/>
    <p:sldId id="481" r:id="rId23"/>
    <p:sldId id="483" r:id="rId24"/>
    <p:sldId id="485" r:id="rId25"/>
    <p:sldId id="486" r:id="rId26"/>
    <p:sldId id="487" r:id="rId27"/>
    <p:sldId id="488" r:id="rId28"/>
    <p:sldId id="492" r:id="rId29"/>
    <p:sldId id="493" r:id="rId30"/>
    <p:sldId id="494" r:id="rId31"/>
    <p:sldId id="502" r:id="rId32"/>
    <p:sldId id="503" r:id="rId33"/>
    <p:sldId id="500" r:id="rId34"/>
    <p:sldId id="49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mir Rebić" initials="DR" lastIdx="1" clrIdx="0">
    <p:extLst>
      <p:ext uri="{19B8F6BF-5375-455C-9EA6-DF929625EA0E}">
        <p15:presenceInfo xmlns:p15="http://schemas.microsoft.com/office/powerpoint/2012/main" userId="Damir Rebić"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75" d="100"/>
          <a:sy n="75" d="100"/>
        </p:scale>
        <p:origin x="28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r Rebić" userId="0f92ad9d-c483-4d71-a7bd-364f0cc88e21" providerId="ADAL" clId="{414E64E3-91CD-42E0-AA88-864A88A262AF}"/>
    <pc:docChg chg="custSel delSld modSld">
      <pc:chgData name="Damir Rebić" userId="0f92ad9d-c483-4d71-a7bd-364f0cc88e21" providerId="ADAL" clId="{414E64E3-91CD-42E0-AA88-864A88A262AF}" dt="2021-05-26T08:56:14.566" v="2328" actId="20577"/>
      <pc:docMkLst>
        <pc:docMk/>
      </pc:docMkLst>
      <pc:sldChg chg="delSp modSp">
        <pc:chgData name="Damir Rebić" userId="0f92ad9d-c483-4d71-a7bd-364f0cc88e21" providerId="ADAL" clId="{414E64E3-91CD-42E0-AA88-864A88A262AF}" dt="2021-05-26T07:11:38.090" v="61" actId="20577"/>
        <pc:sldMkLst>
          <pc:docMk/>
          <pc:sldMk cId="4234923141" sldId="257"/>
        </pc:sldMkLst>
        <pc:spChg chg="mod">
          <ac:chgData name="Damir Rebić" userId="0f92ad9d-c483-4d71-a7bd-364f0cc88e21" providerId="ADAL" clId="{414E64E3-91CD-42E0-AA88-864A88A262AF}" dt="2021-05-26T07:11:33.459" v="60" actId="20577"/>
          <ac:spMkLst>
            <pc:docMk/>
            <pc:sldMk cId="4234923141" sldId="257"/>
            <ac:spMk id="3" creationId="{492C7B0B-4E0A-44B0-BFCD-755925AB0C49}"/>
          </ac:spMkLst>
        </pc:spChg>
        <pc:spChg chg="mod">
          <ac:chgData name="Damir Rebić" userId="0f92ad9d-c483-4d71-a7bd-364f0cc88e21" providerId="ADAL" clId="{414E64E3-91CD-42E0-AA88-864A88A262AF}" dt="2021-05-26T07:11:38.090" v="61" actId="20577"/>
          <ac:spMkLst>
            <pc:docMk/>
            <pc:sldMk cId="4234923141" sldId="257"/>
            <ac:spMk id="5" creationId="{5B463EFF-09BE-4805-8EA6-610D32725DF0}"/>
          </ac:spMkLst>
        </pc:spChg>
        <pc:picChg chg="del mod">
          <ac:chgData name="Damir Rebić" userId="0f92ad9d-c483-4d71-a7bd-364f0cc88e21" providerId="ADAL" clId="{414E64E3-91CD-42E0-AA88-864A88A262AF}" dt="2021-05-26T07:11:11.164" v="45"/>
          <ac:picMkLst>
            <pc:docMk/>
            <pc:sldMk cId="4234923141" sldId="257"/>
            <ac:picMk id="6" creationId="{443ADFEB-E4B0-4D2F-9BAF-C2D48EE09083}"/>
          </ac:picMkLst>
        </pc:picChg>
      </pc:sldChg>
      <pc:sldChg chg="addSp delSp modSp">
        <pc:chgData name="Damir Rebić" userId="0f92ad9d-c483-4d71-a7bd-364f0cc88e21" providerId="ADAL" clId="{414E64E3-91CD-42E0-AA88-864A88A262AF}" dt="2021-05-26T07:15:16.436" v="97" actId="20577"/>
        <pc:sldMkLst>
          <pc:docMk/>
          <pc:sldMk cId="2287451458" sldId="258"/>
        </pc:sldMkLst>
        <pc:spChg chg="mod">
          <ac:chgData name="Damir Rebić" userId="0f92ad9d-c483-4d71-a7bd-364f0cc88e21" providerId="ADAL" clId="{414E64E3-91CD-42E0-AA88-864A88A262AF}" dt="2021-05-26T07:15:16.436" v="97" actId="20577"/>
          <ac:spMkLst>
            <pc:docMk/>
            <pc:sldMk cId="2287451458" sldId="258"/>
            <ac:spMk id="2" creationId="{E59DEEE6-F111-475B-8D94-840FD87B9B8E}"/>
          </ac:spMkLst>
        </pc:spChg>
        <pc:spChg chg="add mod">
          <ac:chgData name="Damir Rebić" userId="0f92ad9d-c483-4d71-a7bd-364f0cc88e21" providerId="ADAL" clId="{414E64E3-91CD-42E0-AA88-864A88A262AF}" dt="2021-05-26T07:15:01.076" v="68" actId="6549"/>
          <ac:spMkLst>
            <pc:docMk/>
            <pc:sldMk cId="2287451458" sldId="258"/>
            <ac:spMk id="3" creationId="{17BCF7C6-7CB7-4F42-BD5B-C95F941D3FD3}"/>
          </ac:spMkLst>
        </pc:spChg>
        <pc:picChg chg="del">
          <ac:chgData name="Damir Rebić" userId="0f92ad9d-c483-4d71-a7bd-364f0cc88e21" providerId="ADAL" clId="{414E64E3-91CD-42E0-AA88-864A88A262AF}" dt="2021-05-26T07:14:28.653" v="62"/>
          <ac:picMkLst>
            <pc:docMk/>
            <pc:sldMk cId="2287451458" sldId="258"/>
            <ac:picMk id="4" creationId="{F4FB98E6-80AF-417B-B261-749A86C4FBFE}"/>
          </ac:picMkLst>
        </pc:picChg>
      </pc:sldChg>
      <pc:sldChg chg="addSp delSp modSp">
        <pc:chgData name="Damir Rebić" userId="0f92ad9d-c483-4d71-a7bd-364f0cc88e21" providerId="ADAL" clId="{414E64E3-91CD-42E0-AA88-864A88A262AF}" dt="2021-05-26T07:22:33.240" v="694" actId="27636"/>
        <pc:sldMkLst>
          <pc:docMk/>
          <pc:sldMk cId="2823056343" sldId="259"/>
        </pc:sldMkLst>
        <pc:spChg chg="mod">
          <ac:chgData name="Damir Rebić" userId="0f92ad9d-c483-4d71-a7bd-364f0cc88e21" providerId="ADAL" clId="{414E64E3-91CD-42E0-AA88-864A88A262AF}" dt="2021-05-26T07:16:49.593" v="117" actId="20577"/>
          <ac:spMkLst>
            <pc:docMk/>
            <pc:sldMk cId="2823056343" sldId="259"/>
            <ac:spMk id="2" creationId="{4C9D59A8-E9A1-4C8A-9E59-59B95B549685}"/>
          </ac:spMkLst>
        </pc:spChg>
        <pc:spChg chg="add mod">
          <ac:chgData name="Damir Rebić" userId="0f92ad9d-c483-4d71-a7bd-364f0cc88e21" providerId="ADAL" clId="{414E64E3-91CD-42E0-AA88-864A88A262AF}" dt="2021-05-26T07:22:33.240" v="694" actId="27636"/>
          <ac:spMkLst>
            <pc:docMk/>
            <pc:sldMk cId="2823056343" sldId="259"/>
            <ac:spMk id="3" creationId="{14DE5D13-5B4F-4A70-A03D-6B66A46FF713}"/>
          </ac:spMkLst>
        </pc:spChg>
        <pc:picChg chg="del">
          <ac:chgData name="Damir Rebić" userId="0f92ad9d-c483-4d71-a7bd-364f0cc88e21" providerId="ADAL" clId="{414E64E3-91CD-42E0-AA88-864A88A262AF}" dt="2021-05-26T07:16:34.300" v="99"/>
          <ac:picMkLst>
            <pc:docMk/>
            <pc:sldMk cId="2823056343" sldId="259"/>
            <ac:picMk id="5" creationId="{899A59B1-8746-4789-A416-985130811140}"/>
          </ac:picMkLst>
        </pc:picChg>
        <pc:picChg chg="del">
          <ac:chgData name="Damir Rebić" userId="0f92ad9d-c483-4d71-a7bd-364f0cc88e21" providerId="ADAL" clId="{414E64E3-91CD-42E0-AA88-864A88A262AF}" dt="2021-05-26T07:16:31.668" v="98"/>
          <ac:picMkLst>
            <pc:docMk/>
            <pc:sldMk cId="2823056343" sldId="259"/>
            <ac:picMk id="6" creationId="{D902A84A-4E20-44C3-BE6F-19AD5B61BE70}"/>
          </ac:picMkLst>
        </pc:picChg>
      </pc:sldChg>
      <pc:sldChg chg="delSp del">
        <pc:chgData name="Damir Rebić" userId="0f92ad9d-c483-4d71-a7bd-364f0cc88e21" providerId="ADAL" clId="{414E64E3-91CD-42E0-AA88-864A88A262AF}" dt="2021-05-26T07:22:56.189" v="697" actId="2696"/>
        <pc:sldMkLst>
          <pc:docMk/>
          <pc:sldMk cId="2382064144" sldId="260"/>
        </pc:sldMkLst>
        <pc:spChg chg="del">
          <ac:chgData name="Damir Rebić" userId="0f92ad9d-c483-4d71-a7bd-364f0cc88e21" providerId="ADAL" clId="{414E64E3-91CD-42E0-AA88-864A88A262AF}" dt="2021-05-26T07:22:47.995" v="695"/>
          <ac:spMkLst>
            <pc:docMk/>
            <pc:sldMk cId="2382064144" sldId="260"/>
            <ac:spMk id="9" creationId="{5FDEA3E2-B9AC-4AA5-BD86-E36C843D7230}"/>
          </ac:spMkLst>
        </pc:spChg>
        <pc:picChg chg="del">
          <ac:chgData name="Damir Rebić" userId="0f92ad9d-c483-4d71-a7bd-364f0cc88e21" providerId="ADAL" clId="{414E64E3-91CD-42E0-AA88-864A88A262AF}" dt="2021-05-26T07:22:51.701" v="696"/>
          <ac:picMkLst>
            <pc:docMk/>
            <pc:sldMk cId="2382064144" sldId="260"/>
            <ac:picMk id="6" creationId="{54BA1BC3-B0BC-43CF-BD4C-DC7F19FD7ECA}"/>
          </ac:picMkLst>
        </pc:picChg>
      </pc:sldChg>
      <pc:sldChg chg="addSp delSp modSp">
        <pc:chgData name="Damir Rebić" userId="0f92ad9d-c483-4d71-a7bd-364f0cc88e21" providerId="ADAL" clId="{414E64E3-91CD-42E0-AA88-864A88A262AF}" dt="2021-05-26T07:37:25.597" v="1667" actId="20577"/>
        <pc:sldMkLst>
          <pc:docMk/>
          <pc:sldMk cId="426672903" sldId="261"/>
        </pc:sldMkLst>
        <pc:spChg chg="add del mod">
          <ac:chgData name="Damir Rebić" userId="0f92ad9d-c483-4d71-a7bd-364f0cc88e21" providerId="ADAL" clId="{414E64E3-91CD-42E0-AA88-864A88A262AF}" dt="2021-05-26T07:23:04.012" v="699"/>
          <ac:spMkLst>
            <pc:docMk/>
            <pc:sldMk cId="426672903" sldId="261"/>
            <ac:spMk id="3" creationId="{7377E921-4506-4153-B046-5214A0DC52B7}"/>
          </ac:spMkLst>
        </pc:spChg>
        <pc:spChg chg="del">
          <ac:chgData name="Damir Rebić" userId="0f92ad9d-c483-4d71-a7bd-364f0cc88e21" providerId="ADAL" clId="{414E64E3-91CD-42E0-AA88-864A88A262AF}" dt="2021-05-26T07:23:10.076" v="701"/>
          <ac:spMkLst>
            <pc:docMk/>
            <pc:sldMk cId="426672903" sldId="261"/>
            <ac:spMk id="6" creationId="{92BC88F2-C327-420B-84BF-012717217A59}"/>
          </ac:spMkLst>
        </pc:spChg>
        <pc:spChg chg="del">
          <ac:chgData name="Damir Rebić" userId="0f92ad9d-c483-4d71-a7bd-364f0cc88e21" providerId="ADAL" clId="{414E64E3-91CD-42E0-AA88-864A88A262AF}" dt="2021-05-26T07:23:13.860" v="702"/>
          <ac:spMkLst>
            <pc:docMk/>
            <pc:sldMk cId="426672903" sldId="261"/>
            <ac:spMk id="7" creationId="{21007481-C596-4632-BBC7-23A376C4830F}"/>
          </ac:spMkLst>
        </pc:spChg>
        <pc:spChg chg="add mod">
          <ac:chgData name="Damir Rebić" userId="0f92ad9d-c483-4d71-a7bd-364f0cc88e21" providerId="ADAL" clId="{414E64E3-91CD-42E0-AA88-864A88A262AF}" dt="2021-05-26T07:37:25.597" v="1667" actId="20577"/>
          <ac:spMkLst>
            <pc:docMk/>
            <pc:sldMk cId="426672903" sldId="261"/>
            <ac:spMk id="8" creationId="{DDDD5130-56F3-428C-88A4-61CD5722D269}"/>
          </ac:spMkLst>
        </pc:spChg>
        <pc:picChg chg="del">
          <ac:chgData name="Damir Rebić" userId="0f92ad9d-c483-4d71-a7bd-364f0cc88e21" providerId="ADAL" clId="{414E64E3-91CD-42E0-AA88-864A88A262AF}" dt="2021-05-26T07:23:00.739" v="698"/>
          <ac:picMkLst>
            <pc:docMk/>
            <pc:sldMk cId="426672903" sldId="261"/>
            <ac:picMk id="4" creationId="{0814ECD7-6F9F-4D9D-A09A-FBCE80CEBC1C}"/>
          </ac:picMkLst>
        </pc:picChg>
        <pc:picChg chg="del">
          <ac:chgData name="Damir Rebić" userId="0f92ad9d-c483-4d71-a7bd-364f0cc88e21" providerId="ADAL" clId="{414E64E3-91CD-42E0-AA88-864A88A262AF}" dt="2021-05-26T07:23:07.204" v="700"/>
          <ac:picMkLst>
            <pc:docMk/>
            <pc:sldMk cId="426672903" sldId="261"/>
            <ac:picMk id="5" creationId="{8592BE66-768C-4998-B6F3-EBBDC32B3F77}"/>
          </ac:picMkLst>
        </pc:picChg>
      </pc:sldChg>
      <pc:sldChg chg="addSp delSp modSp">
        <pc:chgData name="Damir Rebić" userId="0f92ad9d-c483-4d71-a7bd-364f0cc88e21" providerId="ADAL" clId="{414E64E3-91CD-42E0-AA88-864A88A262AF}" dt="2021-05-26T08:56:14.566" v="2328" actId="20577"/>
        <pc:sldMkLst>
          <pc:docMk/>
          <pc:sldMk cId="2069024728" sldId="262"/>
        </pc:sldMkLst>
        <pc:spChg chg="mod">
          <ac:chgData name="Damir Rebić" userId="0f92ad9d-c483-4d71-a7bd-364f0cc88e21" providerId="ADAL" clId="{414E64E3-91CD-42E0-AA88-864A88A262AF}" dt="2021-05-26T07:37:45.259" v="1671" actId="6549"/>
          <ac:spMkLst>
            <pc:docMk/>
            <pc:sldMk cId="2069024728" sldId="262"/>
            <ac:spMk id="2" creationId="{275BA94F-5F3D-4903-AC8A-CA94BCA7EE04}"/>
          </ac:spMkLst>
        </pc:spChg>
        <pc:spChg chg="add mod">
          <ac:chgData name="Damir Rebić" userId="0f92ad9d-c483-4d71-a7bd-364f0cc88e21" providerId="ADAL" clId="{414E64E3-91CD-42E0-AA88-864A88A262AF}" dt="2021-05-26T08:56:14.566" v="2328" actId="20577"/>
          <ac:spMkLst>
            <pc:docMk/>
            <pc:sldMk cId="2069024728" sldId="262"/>
            <ac:spMk id="3" creationId="{B842E3D4-C0E6-43DC-8581-4B7BE2DA2F10}"/>
          </ac:spMkLst>
        </pc:spChg>
        <pc:spChg chg="del">
          <ac:chgData name="Damir Rebić" userId="0f92ad9d-c483-4d71-a7bd-364f0cc88e21" providerId="ADAL" clId="{414E64E3-91CD-42E0-AA88-864A88A262AF}" dt="2021-05-26T07:37:41.238" v="1670"/>
          <ac:spMkLst>
            <pc:docMk/>
            <pc:sldMk cId="2069024728" sldId="262"/>
            <ac:spMk id="8" creationId="{8F1959CC-7F12-4BEA-838B-AD53F450F7E3}"/>
          </ac:spMkLst>
        </pc:spChg>
        <pc:picChg chg="del">
          <ac:chgData name="Damir Rebić" userId="0f92ad9d-c483-4d71-a7bd-364f0cc88e21" providerId="ADAL" clId="{414E64E3-91CD-42E0-AA88-864A88A262AF}" dt="2021-05-26T07:37:34.621" v="1668"/>
          <ac:picMkLst>
            <pc:docMk/>
            <pc:sldMk cId="2069024728" sldId="262"/>
            <ac:picMk id="4" creationId="{BEFCA8D1-E121-457A-BFF0-CA205039EBEA}"/>
          </ac:picMkLst>
        </pc:picChg>
        <pc:picChg chg="del">
          <ac:chgData name="Damir Rebić" userId="0f92ad9d-c483-4d71-a7bd-364f0cc88e21" providerId="ADAL" clId="{414E64E3-91CD-42E0-AA88-864A88A262AF}" dt="2021-05-26T07:37:37.126" v="1669"/>
          <ac:picMkLst>
            <pc:docMk/>
            <pc:sldMk cId="2069024728" sldId="262"/>
            <ac:picMk id="5" creationId="{CBCF3C57-0F9A-4444-8B56-0882A9AFE689}"/>
          </ac:picMkLst>
        </pc:picChg>
      </pc:sldChg>
      <pc:sldChg chg="modSp">
        <pc:chgData name="Damir Rebić" userId="0f92ad9d-c483-4d71-a7bd-364f0cc88e21" providerId="ADAL" clId="{414E64E3-91CD-42E0-AA88-864A88A262AF}" dt="2021-05-26T08:17:43.189" v="2203" actId="20577"/>
        <pc:sldMkLst>
          <pc:docMk/>
          <pc:sldMk cId="3269254818" sldId="263"/>
        </pc:sldMkLst>
        <pc:spChg chg="mod">
          <ac:chgData name="Damir Rebić" userId="0f92ad9d-c483-4d71-a7bd-364f0cc88e21" providerId="ADAL" clId="{414E64E3-91CD-42E0-AA88-864A88A262AF}" dt="2021-05-26T08:17:43.189" v="2203" actId="20577"/>
          <ac:spMkLst>
            <pc:docMk/>
            <pc:sldMk cId="3269254818" sldId="263"/>
            <ac:spMk id="4" creationId="{B70658BA-BF4F-4AEE-ABEC-BF44E3181C1F}"/>
          </ac:spMkLst>
        </pc:spChg>
      </pc:sldChg>
      <pc:sldChg chg="addSp delSp modSp">
        <pc:chgData name="Damir Rebić" userId="0f92ad9d-c483-4d71-a7bd-364f0cc88e21" providerId="ADAL" clId="{414E64E3-91CD-42E0-AA88-864A88A262AF}" dt="2021-05-26T08:20:36.795" v="2280" actId="20577"/>
        <pc:sldMkLst>
          <pc:docMk/>
          <pc:sldMk cId="117641157" sldId="264"/>
        </pc:sldMkLst>
        <pc:spChg chg="add mod">
          <ac:chgData name="Damir Rebić" userId="0f92ad9d-c483-4d71-a7bd-364f0cc88e21" providerId="ADAL" clId="{414E64E3-91CD-42E0-AA88-864A88A262AF}" dt="2021-05-26T08:20:36.795" v="2280" actId="20577"/>
          <ac:spMkLst>
            <pc:docMk/>
            <pc:sldMk cId="117641157" sldId="264"/>
            <ac:spMk id="2" creationId="{9DFB8E0E-0CE7-4170-93C4-BC0A3E252062}"/>
          </ac:spMkLst>
        </pc:spChg>
        <pc:spChg chg="mod">
          <ac:chgData name="Damir Rebić" userId="0f92ad9d-c483-4d71-a7bd-364f0cc88e21" providerId="ADAL" clId="{414E64E3-91CD-42E0-AA88-864A88A262AF}" dt="2021-05-26T08:18:31.957" v="2210" actId="6549"/>
          <ac:spMkLst>
            <pc:docMk/>
            <pc:sldMk cId="117641157" sldId="264"/>
            <ac:spMk id="10" creationId="{263C6D77-E2E3-4023-BDCC-22599949CD75}"/>
          </ac:spMkLst>
        </pc:spChg>
        <pc:spChg chg="del">
          <ac:chgData name="Damir Rebić" userId="0f92ad9d-c483-4d71-a7bd-364f0cc88e21" providerId="ADAL" clId="{414E64E3-91CD-42E0-AA88-864A88A262AF}" dt="2021-05-26T08:18:26.759" v="2209"/>
          <ac:spMkLst>
            <pc:docMk/>
            <pc:sldMk cId="117641157" sldId="264"/>
            <ac:spMk id="11" creationId="{05494CB6-EB60-465E-B20A-68B7004F7961}"/>
          </ac:spMkLst>
        </pc:spChg>
        <pc:picChg chg="del">
          <ac:chgData name="Damir Rebić" userId="0f92ad9d-c483-4d71-a7bd-364f0cc88e21" providerId="ADAL" clId="{414E64E3-91CD-42E0-AA88-864A88A262AF}" dt="2021-05-26T08:18:22.167" v="2208"/>
          <ac:picMkLst>
            <pc:docMk/>
            <pc:sldMk cId="117641157" sldId="264"/>
            <ac:picMk id="6" creationId="{E87E2DF9-9FE3-4C0E-92C6-B34BF8456577}"/>
          </ac:picMkLst>
        </pc:picChg>
        <pc:picChg chg="del">
          <ac:chgData name="Damir Rebić" userId="0f92ad9d-c483-4d71-a7bd-364f0cc88e21" providerId="ADAL" clId="{414E64E3-91CD-42E0-AA88-864A88A262AF}" dt="2021-05-26T08:18:14.847" v="2206"/>
          <ac:picMkLst>
            <pc:docMk/>
            <pc:sldMk cId="117641157" sldId="264"/>
            <ac:picMk id="7" creationId="{8F569808-A511-4E4F-AEC9-76020AC51F10}"/>
          </ac:picMkLst>
        </pc:picChg>
        <pc:picChg chg="del">
          <ac:chgData name="Damir Rebić" userId="0f92ad9d-c483-4d71-a7bd-364f0cc88e21" providerId="ADAL" clId="{414E64E3-91CD-42E0-AA88-864A88A262AF}" dt="2021-05-26T08:18:18.223" v="2207"/>
          <ac:picMkLst>
            <pc:docMk/>
            <pc:sldMk cId="117641157" sldId="264"/>
            <ac:picMk id="8" creationId="{7E9B328C-D517-43FB-B6E6-D74633E2F472}"/>
          </ac:picMkLst>
        </pc:picChg>
        <pc:picChg chg="del mod">
          <ac:chgData name="Damir Rebić" userId="0f92ad9d-c483-4d71-a7bd-364f0cc88e21" providerId="ADAL" clId="{414E64E3-91CD-42E0-AA88-864A88A262AF}" dt="2021-05-26T08:18:02.472" v="2205"/>
          <ac:picMkLst>
            <pc:docMk/>
            <pc:sldMk cId="117641157" sldId="264"/>
            <ac:picMk id="9" creationId="{9E262520-1927-4BCB-B547-3F765C1FD0AE}"/>
          </ac:picMkLst>
        </pc:picChg>
      </pc:sldChg>
    </pc:docChg>
  </pc:docChgLst>
  <pc:docChgLst>
    <pc:chgData name="Damir Rebić" userId="0f92ad9d-c483-4d71-a7bd-364f0cc88e21" providerId="ADAL" clId="{6E6FAFDC-2208-4C64-BFBA-FE3838F47951}"/>
    <pc:docChg chg="custSel modSld">
      <pc:chgData name="Damir Rebić" userId="0f92ad9d-c483-4d71-a7bd-364f0cc88e21" providerId="ADAL" clId="{6E6FAFDC-2208-4C64-BFBA-FE3838F47951}" dt="2021-05-26T13:11:40.558" v="91" actId="20577"/>
      <pc:docMkLst>
        <pc:docMk/>
      </pc:docMkLst>
      <pc:sldChg chg="modSp">
        <pc:chgData name="Damir Rebić" userId="0f92ad9d-c483-4d71-a7bd-364f0cc88e21" providerId="ADAL" clId="{6E6FAFDC-2208-4C64-BFBA-FE3838F47951}" dt="2021-05-26T13:09:34.857" v="55" actId="255"/>
        <pc:sldMkLst>
          <pc:docMk/>
          <pc:sldMk cId="4234923141" sldId="257"/>
        </pc:sldMkLst>
        <pc:spChg chg="mod">
          <ac:chgData name="Damir Rebić" userId="0f92ad9d-c483-4d71-a7bd-364f0cc88e21" providerId="ADAL" clId="{6E6FAFDC-2208-4C64-BFBA-FE3838F47951}" dt="2021-05-26T13:09:34.857" v="55" actId="255"/>
          <ac:spMkLst>
            <pc:docMk/>
            <pc:sldMk cId="4234923141" sldId="257"/>
            <ac:spMk id="5" creationId="{5B463EFF-09BE-4805-8EA6-610D32725DF0}"/>
          </ac:spMkLst>
        </pc:spChg>
      </pc:sldChg>
      <pc:sldChg chg="delSp modSp">
        <pc:chgData name="Damir Rebić" userId="0f92ad9d-c483-4d71-a7bd-364f0cc88e21" providerId="ADAL" clId="{6E6FAFDC-2208-4C64-BFBA-FE3838F47951}" dt="2021-05-26T13:08:31.833" v="25"/>
        <pc:sldMkLst>
          <pc:docMk/>
          <pc:sldMk cId="2287451458" sldId="258"/>
        </pc:sldMkLst>
        <pc:picChg chg="del mod">
          <ac:chgData name="Damir Rebić" userId="0f92ad9d-c483-4d71-a7bd-364f0cc88e21" providerId="ADAL" clId="{6E6FAFDC-2208-4C64-BFBA-FE3838F47951}" dt="2021-05-26T13:08:31.833" v="25"/>
          <ac:picMkLst>
            <pc:docMk/>
            <pc:sldMk cId="2287451458" sldId="258"/>
            <ac:picMk id="5" creationId="{682567AE-F089-4675-84E2-ED10960139D6}"/>
          </ac:picMkLst>
        </pc:picChg>
      </pc:sldChg>
      <pc:sldChg chg="modSp">
        <pc:chgData name="Damir Rebić" userId="0f92ad9d-c483-4d71-a7bd-364f0cc88e21" providerId="ADAL" clId="{6E6FAFDC-2208-4C64-BFBA-FE3838F47951}" dt="2021-05-26T13:08:19.867" v="23" actId="6549"/>
        <pc:sldMkLst>
          <pc:docMk/>
          <pc:sldMk cId="2823056343" sldId="259"/>
        </pc:sldMkLst>
        <pc:spChg chg="mod">
          <ac:chgData name="Damir Rebić" userId="0f92ad9d-c483-4d71-a7bd-364f0cc88e21" providerId="ADAL" clId="{6E6FAFDC-2208-4C64-BFBA-FE3838F47951}" dt="2021-05-26T13:08:19.867" v="23" actId="6549"/>
          <ac:spMkLst>
            <pc:docMk/>
            <pc:sldMk cId="2823056343" sldId="259"/>
            <ac:spMk id="2" creationId="{4C9D59A8-E9A1-4C8A-9E59-59B95B549685}"/>
          </ac:spMkLst>
        </pc:spChg>
      </pc:sldChg>
      <pc:sldChg chg="modSp">
        <pc:chgData name="Damir Rebić" userId="0f92ad9d-c483-4d71-a7bd-364f0cc88e21" providerId="ADAL" clId="{6E6FAFDC-2208-4C64-BFBA-FE3838F47951}" dt="2021-05-26T13:07:53.014" v="22" actId="20577"/>
        <pc:sldMkLst>
          <pc:docMk/>
          <pc:sldMk cId="426672903" sldId="261"/>
        </pc:sldMkLst>
        <pc:spChg chg="mod">
          <ac:chgData name="Damir Rebić" userId="0f92ad9d-c483-4d71-a7bd-364f0cc88e21" providerId="ADAL" clId="{6E6FAFDC-2208-4C64-BFBA-FE3838F47951}" dt="2021-05-26T13:07:53.014" v="22" actId="20577"/>
          <ac:spMkLst>
            <pc:docMk/>
            <pc:sldMk cId="426672903" sldId="261"/>
            <ac:spMk id="2" creationId="{1AA8C7B7-5BE2-4ABB-A416-07249F50D8B9}"/>
          </ac:spMkLst>
        </pc:spChg>
      </pc:sldChg>
      <pc:sldChg chg="modSp">
        <pc:chgData name="Damir Rebić" userId="0f92ad9d-c483-4d71-a7bd-364f0cc88e21" providerId="ADAL" clId="{6E6FAFDC-2208-4C64-BFBA-FE3838F47951}" dt="2021-05-26T13:10:27.855" v="71" actId="20577"/>
        <pc:sldMkLst>
          <pc:docMk/>
          <pc:sldMk cId="2069024728" sldId="262"/>
        </pc:sldMkLst>
        <pc:spChg chg="mod">
          <ac:chgData name="Damir Rebić" userId="0f92ad9d-c483-4d71-a7bd-364f0cc88e21" providerId="ADAL" clId="{6E6FAFDC-2208-4C64-BFBA-FE3838F47951}" dt="2021-05-26T13:10:27.855" v="71" actId="20577"/>
          <ac:spMkLst>
            <pc:docMk/>
            <pc:sldMk cId="2069024728" sldId="262"/>
            <ac:spMk id="3" creationId="{B842E3D4-C0E6-43DC-8581-4B7BE2DA2F10}"/>
          </ac:spMkLst>
        </pc:spChg>
      </pc:sldChg>
      <pc:sldChg chg="modSp">
        <pc:chgData name="Damir Rebić" userId="0f92ad9d-c483-4d71-a7bd-364f0cc88e21" providerId="ADAL" clId="{6E6FAFDC-2208-4C64-BFBA-FE3838F47951}" dt="2021-05-26T13:11:15.314" v="80" actId="27636"/>
        <pc:sldMkLst>
          <pc:docMk/>
          <pc:sldMk cId="3269254818" sldId="263"/>
        </pc:sldMkLst>
        <pc:spChg chg="mod">
          <ac:chgData name="Damir Rebić" userId="0f92ad9d-c483-4d71-a7bd-364f0cc88e21" providerId="ADAL" clId="{6E6FAFDC-2208-4C64-BFBA-FE3838F47951}" dt="2021-05-26T13:07:30.543" v="11" actId="20577"/>
          <ac:spMkLst>
            <pc:docMk/>
            <pc:sldMk cId="3269254818" sldId="263"/>
            <ac:spMk id="2" creationId="{6FDFE13C-4C49-404C-B4DF-6E0BE3161714}"/>
          </ac:spMkLst>
        </pc:spChg>
        <pc:spChg chg="mod">
          <ac:chgData name="Damir Rebić" userId="0f92ad9d-c483-4d71-a7bd-364f0cc88e21" providerId="ADAL" clId="{6E6FAFDC-2208-4C64-BFBA-FE3838F47951}" dt="2021-05-26T13:11:15.314" v="80" actId="27636"/>
          <ac:spMkLst>
            <pc:docMk/>
            <pc:sldMk cId="3269254818" sldId="263"/>
            <ac:spMk id="4" creationId="{B70658BA-BF4F-4AEE-ABEC-BF44E3181C1F}"/>
          </ac:spMkLst>
        </pc:spChg>
      </pc:sldChg>
      <pc:sldChg chg="modSp">
        <pc:chgData name="Damir Rebić" userId="0f92ad9d-c483-4d71-a7bd-364f0cc88e21" providerId="ADAL" clId="{6E6FAFDC-2208-4C64-BFBA-FE3838F47951}" dt="2021-05-26T13:11:40.558" v="91" actId="20577"/>
        <pc:sldMkLst>
          <pc:docMk/>
          <pc:sldMk cId="117641157" sldId="264"/>
        </pc:sldMkLst>
        <pc:spChg chg="mod">
          <ac:chgData name="Damir Rebić" userId="0f92ad9d-c483-4d71-a7bd-364f0cc88e21" providerId="ADAL" clId="{6E6FAFDC-2208-4C64-BFBA-FE3838F47951}" dt="2021-05-26T13:11:40.558" v="91" actId="20577"/>
          <ac:spMkLst>
            <pc:docMk/>
            <pc:sldMk cId="117641157" sldId="264"/>
            <ac:spMk id="10" creationId="{263C6D77-E2E3-4023-BDCC-22599949CD75}"/>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doughnutChart>
        <c:varyColors val="1"/>
        <c:ser>
          <c:idx val="0"/>
          <c:order val="0"/>
          <c:tx>
            <c:strRef>
              <c:f>Sheet1!$B$1</c:f>
              <c:strCache>
                <c:ptCount val="1"/>
                <c:pt idx="0">
                  <c:v>Column1</c:v>
                </c:pt>
              </c:strCache>
            </c:strRef>
          </c:tx>
          <c:cat>
            <c:numRef>
              <c:f>Sheet1!$A$2:$A$3</c:f>
              <c:numCache>
                <c:formatCode>General</c:formatCode>
                <c:ptCount val="2"/>
              </c:numCache>
            </c:numRef>
          </c:cat>
          <c:val>
            <c:numRef>
              <c:f>Sheet1!$B$2:$B$3</c:f>
              <c:numCache>
                <c:formatCode>General</c:formatCode>
                <c:ptCount val="2"/>
                <c:pt idx="0">
                  <c:v>78</c:v>
                </c:pt>
                <c:pt idx="1">
                  <c:v>22</c:v>
                </c:pt>
              </c:numCache>
            </c:numRef>
          </c:val>
          <c:extLst>
            <c:ext xmlns:c16="http://schemas.microsoft.com/office/drawing/2014/chart" uri="{C3380CC4-5D6E-409C-BE32-E72D297353CC}">
              <c16:uniqueId val="{00000004-40CA-CD47-AF9D-CDF765849A07}"/>
            </c:ext>
          </c:extLst>
        </c:ser>
        <c:dLbls>
          <c:showLegendKey val="0"/>
          <c:showVal val="0"/>
          <c:showCatName val="0"/>
          <c:showSerName val="0"/>
          <c:showPercent val="0"/>
          <c:showBubbleSize val="0"/>
          <c:showLeaderLines val="1"/>
        </c:dLbls>
        <c:firstSliceAng val="0"/>
        <c:holeSize val="70"/>
      </c:doughnutChart>
    </c:plotArea>
    <c:plotVisOnly val="1"/>
    <c:dispBlanksAs val="zero"/>
    <c:extLst>
      <c:ext xmlns:c16r3="http://schemas.microsoft.com/office/drawing/2017/03/chart" uri="{56B9EC1D-385E-4148-901F-78D8002777C0}">
        <c16r3:dataDisplayOptions16>
          <c16r3:dispNaAsBlank val="1"/>
        </c16r3:dataDisplayOptions16>
      </c:ext>
    </c:extLst>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3776D-00E7-42DE-BC48-14265AB09755}" type="datetimeFigureOut">
              <a:rPr lang="bs-Latn-BA" smtClean="0"/>
              <a:pPr/>
              <a:t>28. 5. 2021.</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EEEAA-4CF5-482E-86D9-6D5FCE519A73}" type="slidenum">
              <a:rPr lang="bs-Latn-BA" smtClean="0"/>
              <a:pPr/>
              <a:t>‹#›</a:t>
            </a:fld>
            <a:endParaRPr lang="bs-Latn-BA"/>
          </a:p>
        </p:txBody>
      </p:sp>
    </p:spTree>
    <p:extLst>
      <p:ext uri="{BB962C8B-B14F-4D97-AF65-F5344CB8AC3E}">
        <p14:creationId xmlns:p14="http://schemas.microsoft.com/office/powerpoint/2010/main" val="1088637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s-Latn-BA" dirty="0"/>
              <a:t>Prosječno je samo 12% pacijenata na PD danas. Sve je više dokaza da je </a:t>
            </a:r>
            <a:r>
              <a:rPr lang="bs-Latn-BA" dirty="0" err="1"/>
              <a:t>savremena</a:t>
            </a:r>
            <a:r>
              <a:rPr lang="bs-Latn-BA" dirty="0"/>
              <a:t> PD kompatibilna ili čak i sa boljim klinički ishodima u odnosu na HD. </a:t>
            </a:r>
            <a:r>
              <a:rPr lang="bs-Latn-BA" dirty="0" err="1"/>
              <a:t>Savremena</a:t>
            </a:r>
            <a:r>
              <a:rPr lang="bs-Latn-BA" dirty="0"/>
              <a:t> PD daje bazično različite ishode u odnosu kako smo do sada imali.</a:t>
            </a:r>
          </a:p>
        </p:txBody>
      </p:sp>
      <p:sp>
        <p:nvSpPr>
          <p:cNvPr id="4" name="Slide Number Placeholder 3"/>
          <p:cNvSpPr>
            <a:spLocks noGrp="1"/>
          </p:cNvSpPr>
          <p:nvPr>
            <p:ph type="sldNum" sz="quarter" idx="5"/>
          </p:nvPr>
        </p:nvSpPr>
        <p:spPr/>
        <p:txBody>
          <a:bodyPr/>
          <a:lstStyle/>
          <a:p>
            <a:fld id="{06DEEEAA-4CF5-482E-86D9-6D5FCE519A73}" type="slidenum">
              <a:rPr lang="bs-Latn-BA" smtClean="0"/>
              <a:pPr/>
              <a:t>9</a:t>
            </a:fld>
            <a:endParaRPr lang="bs-Latn-BA"/>
          </a:p>
        </p:txBody>
      </p:sp>
    </p:spTree>
    <p:extLst>
      <p:ext uri="{BB962C8B-B14F-4D97-AF65-F5344CB8AC3E}">
        <p14:creationId xmlns:p14="http://schemas.microsoft.com/office/powerpoint/2010/main" val="107316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err="1">
                <a:solidFill>
                  <a:srgbClr val="54585A"/>
                </a:solidFill>
                <a:latin typeface="+mn-lt"/>
              </a:rPr>
              <a:t>Pacijenti</a:t>
            </a:r>
            <a:r>
              <a:rPr lang="en-US" sz="1050" dirty="0">
                <a:solidFill>
                  <a:srgbClr val="54585A"/>
                </a:solidFill>
                <a:latin typeface="+mn-lt"/>
              </a:rPr>
              <a:t> </a:t>
            </a:r>
            <a:r>
              <a:rPr lang="en-US" sz="1050" dirty="0" err="1">
                <a:solidFill>
                  <a:srgbClr val="54585A"/>
                </a:solidFill>
                <a:latin typeface="+mn-lt"/>
              </a:rPr>
              <a:t>koji</a:t>
            </a:r>
            <a:r>
              <a:rPr lang="en-US" sz="1050" dirty="0">
                <a:solidFill>
                  <a:srgbClr val="54585A"/>
                </a:solidFill>
                <a:latin typeface="+mn-lt"/>
              </a:rPr>
              <a:t> </a:t>
            </a:r>
            <a:r>
              <a:rPr lang="en-US" sz="1050" dirty="0" err="1">
                <a:solidFill>
                  <a:srgbClr val="54585A"/>
                </a:solidFill>
                <a:latin typeface="+mn-lt"/>
              </a:rPr>
              <a:t>su</a:t>
            </a:r>
            <a:r>
              <a:rPr lang="en-US" sz="1050" dirty="0">
                <a:solidFill>
                  <a:srgbClr val="54585A"/>
                </a:solidFill>
                <a:latin typeface="+mn-lt"/>
              </a:rPr>
              <a:t> </a:t>
            </a:r>
            <a:r>
              <a:rPr lang="en-US" sz="1050" dirty="0" err="1">
                <a:solidFill>
                  <a:srgbClr val="54585A"/>
                </a:solidFill>
                <a:latin typeface="+mn-lt"/>
              </a:rPr>
              <a:t>izgubili</a:t>
            </a:r>
            <a:r>
              <a:rPr lang="en-US" sz="1050" dirty="0">
                <a:solidFill>
                  <a:srgbClr val="54585A"/>
                </a:solidFill>
                <a:latin typeface="+mn-lt"/>
              </a:rPr>
              <a:t> </a:t>
            </a:r>
            <a:r>
              <a:rPr lang="en-US" sz="1050" dirty="0" err="1">
                <a:solidFill>
                  <a:srgbClr val="54585A"/>
                </a:solidFill>
                <a:latin typeface="+mn-lt"/>
              </a:rPr>
              <a:t>funkciju</a:t>
            </a:r>
            <a:r>
              <a:rPr lang="en-US" sz="1050" dirty="0">
                <a:solidFill>
                  <a:srgbClr val="54585A"/>
                </a:solidFill>
                <a:latin typeface="+mn-lt"/>
              </a:rPr>
              <a:t> </a:t>
            </a:r>
            <a:r>
              <a:rPr lang="en-US" sz="1050" dirty="0" err="1">
                <a:solidFill>
                  <a:srgbClr val="54585A"/>
                </a:solidFill>
                <a:latin typeface="+mn-lt"/>
              </a:rPr>
              <a:t>peritonealne</a:t>
            </a:r>
            <a:r>
              <a:rPr lang="en-US" sz="1050" dirty="0">
                <a:solidFill>
                  <a:srgbClr val="54585A"/>
                </a:solidFill>
                <a:latin typeface="+mn-lt"/>
              </a:rPr>
              <a:t> membrane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err="1">
                <a:solidFill>
                  <a:srgbClr val="54585A"/>
                </a:solidFill>
                <a:latin typeface="+mn-lt"/>
              </a:rPr>
              <a:t>Pacijenti</a:t>
            </a:r>
            <a:r>
              <a:rPr lang="en-US" sz="1050" dirty="0">
                <a:solidFill>
                  <a:srgbClr val="54585A"/>
                </a:solidFill>
                <a:latin typeface="+mn-lt"/>
              </a:rPr>
              <a:t> s </a:t>
            </a:r>
            <a:r>
              <a:rPr lang="en-US" sz="1050" dirty="0" err="1">
                <a:solidFill>
                  <a:srgbClr val="54585A"/>
                </a:solidFill>
                <a:latin typeface="+mn-lt"/>
              </a:rPr>
              <a:t>abdominalnim</a:t>
            </a:r>
            <a:r>
              <a:rPr lang="en-US" sz="1050" dirty="0">
                <a:solidFill>
                  <a:srgbClr val="54585A"/>
                </a:solidFill>
                <a:latin typeface="+mn-lt"/>
              </a:rPr>
              <a:t> </a:t>
            </a:r>
            <a:r>
              <a:rPr lang="en-US" sz="1050" dirty="0" err="1">
                <a:solidFill>
                  <a:srgbClr val="54585A"/>
                </a:solidFill>
                <a:latin typeface="+mn-lt"/>
              </a:rPr>
              <a:t>oštećenjima</a:t>
            </a:r>
            <a:r>
              <a:rPr lang="en-US" sz="1050" dirty="0">
                <a:solidFill>
                  <a:srgbClr val="54585A"/>
                </a:solidFill>
                <a:latin typeface="+mn-lt"/>
              </a:rPr>
              <a:t> </a:t>
            </a:r>
            <a:r>
              <a:rPr lang="en-US" sz="1050" dirty="0" err="1">
                <a:solidFill>
                  <a:srgbClr val="54585A"/>
                </a:solidFill>
                <a:latin typeface="+mn-lt"/>
              </a:rPr>
              <a:t>ili</a:t>
            </a:r>
            <a:r>
              <a:rPr lang="en-US" sz="1050" dirty="0">
                <a:solidFill>
                  <a:srgbClr val="54585A"/>
                </a:solidFill>
                <a:latin typeface="+mn-lt"/>
              </a:rPr>
              <a:t> </a:t>
            </a:r>
            <a:r>
              <a:rPr lang="en-US" sz="1050" dirty="0" err="1">
                <a:solidFill>
                  <a:srgbClr val="54585A"/>
                </a:solidFill>
                <a:latin typeface="+mn-lt"/>
              </a:rPr>
              <a:t>abnormalnostima</a:t>
            </a:r>
            <a:r>
              <a:rPr lang="en-US" sz="1050" dirty="0">
                <a:solidFill>
                  <a:srgbClr val="54585A"/>
                </a:solidFill>
                <a:latin typeface="+mn-lt"/>
              </a:rPr>
              <a:t> </a:t>
            </a:r>
            <a:r>
              <a:rPr lang="en-US" sz="1050" dirty="0" err="1">
                <a:solidFill>
                  <a:srgbClr val="54585A"/>
                </a:solidFill>
                <a:latin typeface="+mn-lt"/>
              </a:rPr>
              <a:t>koje</a:t>
            </a:r>
            <a:r>
              <a:rPr lang="en-US" sz="1050" dirty="0">
                <a:solidFill>
                  <a:srgbClr val="54585A"/>
                </a:solidFill>
                <a:latin typeface="+mn-lt"/>
              </a:rPr>
              <a:t> </a:t>
            </a:r>
            <a:r>
              <a:rPr lang="en-US" sz="1050" dirty="0" err="1">
                <a:solidFill>
                  <a:srgbClr val="54585A"/>
                </a:solidFill>
                <a:latin typeface="+mn-lt"/>
              </a:rPr>
              <a:t>sprečavaju</a:t>
            </a:r>
            <a:r>
              <a:rPr lang="en-US" sz="1050" dirty="0">
                <a:solidFill>
                  <a:srgbClr val="54585A"/>
                </a:solidFill>
                <a:latin typeface="+mn-lt"/>
              </a:rPr>
              <a:t> </a:t>
            </a:r>
            <a:r>
              <a:rPr lang="en-US" sz="1050" dirty="0" err="1">
                <a:solidFill>
                  <a:srgbClr val="54585A"/>
                </a:solidFill>
                <a:latin typeface="+mn-lt"/>
              </a:rPr>
              <a:t>učinkovito</a:t>
            </a:r>
            <a:r>
              <a:rPr lang="en-US" sz="1050" dirty="0">
                <a:solidFill>
                  <a:srgbClr val="54585A"/>
                </a:solidFill>
                <a:latin typeface="+mn-lt"/>
              </a:rPr>
              <a:t> </a:t>
            </a:r>
            <a:r>
              <a:rPr lang="en-US" sz="1050" dirty="0" err="1">
                <a:solidFill>
                  <a:srgbClr val="54585A"/>
                </a:solidFill>
                <a:latin typeface="+mn-lt"/>
              </a:rPr>
              <a:t>uklanjanje</a:t>
            </a:r>
            <a:r>
              <a:rPr lang="en-US" sz="1050" dirty="0">
                <a:solidFill>
                  <a:srgbClr val="54585A"/>
                </a:solidFill>
                <a:latin typeface="+mn-lt"/>
              </a:rPr>
              <a:t> </a:t>
            </a:r>
            <a:r>
              <a:rPr lang="en-US" sz="1050" dirty="0" err="1">
                <a:solidFill>
                  <a:srgbClr val="54585A"/>
                </a:solidFill>
                <a:latin typeface="+mn-lt"/>
              </a:rPr>
              <a:t>tekućine</a:t>
            </a:r>
            <a:r>
              <a:rPr lang="en-US" sz="1050" dirty="0">
                <a:solidFill>
                  <a:srgbClr val="54585A"/>
                </a:solidFill>
                <a:latin typeface="+mn-lt"/>
              </a:rPr>
              <a:t> </a:t>
            </a:r>
            <a:r>
              <a:rPr lang="en-US" sz="1050" dirty="0" err="1">
                <a:solidFill>
                  <a:srgbClr val="54585A"/>
                </a:solidFill>
                <a:latin typeface="+mn-lt"/>
              </a:rPr>
              <a:t>i</a:t>
            </a:r>
            <a:r>
              <a:rPr lang="en-US" sz="1050" dirty="0">
                <a:solidFill>
                  <a:srgbClr val="54585A"/>
                </a:solidFill>
                <a:latin typeface="+mn-lt"/>
              </a:rPr>
              <a:t> </a:t>
            </a:r>
            <a:r>
              <a:rPr lang="en-US" sz="1050" dirty="0" err="1">
                <a:solidFill>
                  <a:srgbClr val="54585A"/>
                </a:solidFill>
                <a:latin typeface="+mn-lt"/>
              </a:rPr>
              <a:t>otopljene</a:t>
            </a:r>
            <a:r>
              <a:rPr lang="en-US" sz="1050" dirty="0">
                <a:solidFill>
                  <a:srgbClr val="54585A"/>
                </a:solidFill>
                <a:latin typeface="+mn-lt"/>
              </a:rPr>
              <a:t> </a:t>
            </a:r>
            <a:r>
              <a:rPr lang="en-US" sz="1050" dirty="0" err="1">
                <a:solidFill>
                  <a:srgbClr val="54585A"/>
                </a:solidFill>
                <a:latin typeface="+mn-lt"/>
              </a:rPr>
              <a:t>tvari</a:t>
            </a:r>
            <a:r>
              <a:rPr lang="en-US" sz="1050" dirty="0">
                <a:solidFill>
                  <a:srgbClr val="54585A"/>
                </a:solidFill>
                <a:latin typeface="+mn-lt"/>
              </a:rPr>
              <a:t> </a:t>
            </a:r>
            <a:r>
              <a:rPr lang="en-US" sz="1050" dirty="0" err="1">
                <a:solidFill>
                  <a:srgbClr val="54585A"/>
                </a:solidFill>
                <a:latin typeface="+mn-lt"/>
              </a:rPr>
              <a:t>ili</a:t>
            </a:r>
            <a:r>
              <a:rPr lang="en-US" sz="1050" dirty="0">
                <a:solidFill>
                  <a:srgbClr val="54585A"/>
                </a:solidFill>
                <a:latin typeface="+mn-lt"/>
              </a:rPr>
              <a:t> </a:t>
            </a:r>
            <a:r>
              <a:rPr lang="en-US" sz="1050" dirty="0" err="1">
                <a:solidFill>
                  <a:srgbClr val="54585A"/>
                </a:solidFill>
                <a:latin typeface="+mn-lt"/>
              </a:rPr>
              <a:t>povećavaju</a:t>
            </a:r>
            <a:r>
              <a:rPr lang="en-US" sz="1050" dirty="0">
                <a:solidFill>
                  <a:srgbClr val="54585A"/>
                </a:solidFill>
                <a:latin typeface="+mn-lt"/>
              </a:rPr>
              <a:t> </a:t>
            </a:r>
            <a:r>
              <a:rPr lang="en-US" sz="1050" dirty="0" err="1">
                <a:solidFill>
                  <a:srgbClr val="54585A"/>
                </a:solidFill>
                <a:latin typeface="+mn-lt"/>
              </a:rPr>
              <a:t>rizik</a:t>
            </a:r>
            <a:r>
              <a:rPr lang="en-US" sz="1050" dirty="0">
                <a:solidFill>
                  <a:srgbClr val="54585A"/>
                </a:solidFill>
                <a:latin typeface="+mn-lt"/>
              </a:rPr>
              <a:t> od </a:t>
            </a:r>
            <a:r>
              <a:rPr lang="en-US" sz="1050" dirty="0" err="1">
                <a:solidFill>
                  <a:srgbClr val="54585A"/>
                </a:solidFill>
                <a:latin typeface="+mn-lt"/>
              </a:rPr>
              <a:t>infekcije</a:t>
            </a:r>
            <a:endParaRPr lang="en-US" sz="1050" dirty="0">
              <a:solidFill>
                <a:srgbClr val="54585A"/>
              </a:solidFill>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err="1">
                <a:solidFill>
                  <a:srgbClr val="54585A"/>
                </a:solidFill>
                <a:latin typeface="+mn-lt"/>
              </a:rPr>
              <a:t>Postavke</a:t>
            </a:r>
            <a:r>
              <a:rPr lang="en-US" sz="1050" dirty="0">
                <a:solidFill>
                  <a:srgbClr val="54585A"/>
                </a:solidFill>
                <a:latin typeface="+mn-lt"/>
              </a:rPr>
              <a:t> u </a:t>
            </a:r>
            <a:r>
              <a:rPr lang="en-US" sz="1050" dirty="0" err="1">
                <a:solidFill>
                  <a:srgbClr val="54585A"/>
                </a:solidFill>
                <a:latin typeface="+mn-lt"/>
              </a:rPr>
              <a:t>kojima</a:t>
            </a:r>
            <a:r>
              <a:rPr lang="en-US" sz="1050" dirty="0">
                <a:solidFill>
                  <a:srgbClr val="54585A"/>
                </a:solidFill>
                <a:latin typeface="+mn-lt"/>
              </a:rPr>
              <a:t> </a:t>
            </a:r>
            <a:r>
              <a:rPr lang="en-US" sz="1050" dirty="0" err="1">
                <a:solidFill>
                  <a:srgbClr val="54585A"/>
                </a:solidFill>
                <a:latin typeface="+mn-lt"/>
              </a:rPr>
              <a:t>pacijent</a:t>
            </a:r>
            <a:r>
              <a:rPr lang="en-US" sz="1050" dirty="0">
                <a:solidFill>
                  <a:srgbClr val="54585A"/>
                </a:solidFill>
                <a:latin typeface="+mn-lt"/>
              </a:rPr>
              <a:t> </a:t>
            </a:r>
            <a:r>
              <a:rPr lang="en-US" sz="1050" dirty="0" err="1">
                <a:solidFill>
                  <a:srgbClr val="54585A"/>
                </a:solidFill>
                <a:latin typeface="+mn-lt"/>
              </a:rPr>
              <a:t>i</a:t>
            </a:r>
            <a:r>
              <a:rPr lang="en-US" sz="1050" dirty="0">
                <a:solidFill>
                  <a:srgbClr val="54585A"/>
                </a:solidFill>
                <a:latin typeface="+mn-lt"/>
              </a:rPr>
              <a:t> </a:t>
            </a:r>
            <a:r>
              <a:rPr lang="en-US" sz="1050" dirty="0" err="1">
                <a:solidFill>
                  <a:srgbClr val="54585A"/>
                </a:solidFill>
                <a:latin typeface="+mn-lt"/>
              </a:rPr>
              <a:t>njegovatelj</a:t>
            </a:r>
            <a:r>
              <a:rPr lang="en-US" sz="1050" dirty="0">
                <a:solidFill>
                  <a:srgbClr val="54585A"/>
                </a:solidFill>
                <a:latin typeface="+mn-lt"/>
              </a:rPr>
              <a:t> </a:t>
            </a:r>
            <a:r>
              <a:rPr lang="en-US" sz="1050" dirty="0" err="1">
                <a:solidFill>
                  <a:srgbClr val="54585A"/>
                </a:solidFill>
                <a:latin typeface="+mn-lt"/>
              </a:rPr>
              <a:t>ili</a:t>
            </a:r>
            <a:r>
              <a:rPr lang="en-US" sz="1050" dirty="0">
                <a:solidFill>
                  <a:srgbClr val="54585A"/>
                </a:solidFill>
                <a:latin typeface="+mn-lt"/>
              </a:rPr>
              <a:t> ne </a:t>
            </a:r>
            <a:r>
              <a:rPr lang="en-US" sz="1050" dirty="0" err="1">
                <a:solidFill>
                  <a:srgbClr val="54585A"/>
                </a:solidFill>
                <a:latin typeface="+mn-lt"/>
              </a:rPr>
              <a:t>mogu</a:t>
            </a:r>
            <a:r>
              <a:rPr lang="en-US" sz="1050" dirty="0">
                <a:solidFill>
                  <a:srgbClr val="54585A"/>
                </a:solidFill>
                <a:latin typeface="+mn-lt"/>
              </a:rPr>
              <a:t> </a:t>
            </a:r>
            <a:r>
              <a:rPr lang="en-US" sz="1050" dirty="0" err="1">
                <a:solidFill>
                  <a:srgbClr val="54585A"/>
                </a:solidFill>
                <a:latin typeface="+mn-lt"/>
              </a:rPr>
              <a:t>ili</a:t>
            </a:r>
            <a:r>
              <a:rPr lang="en-US" sz="1050" dirty="0">
                <a:solidFill>
                  <a:srgbClr val="54585A"/>
                </a:solidFill>
                <a:latin typeface="+mn-lt"/>
              </a:rPr>
              <a:t> ne </a:t>
            </a:r>
            <a:r>
              <a:rPr lang="en-US" sz="1050" dirty="0" err="1">
                <a:solidFill>
                  <a:srgbClr val="54585A"/>
                </a:solidFill>
                <a:latin typeface="+mn-lt"/>
              </a:rPr>
              <a:t>žele</a:t>
            </a:r>
            <a:r>
              <a:rPr lang="en-US" sz="1050" dirty="0">
                <a:solidFill>
                  <a:srgbClr val="54585A"/>
                </a:solidFill>
                <a:latin typeface="+mn-lt"/>
              </a:rPr>
              <a:t> </a:t>
            </a:r>
            <a:r>
              <a:rPr lang="en-US" sz="1050" dirty="0" err="1">
                <a:solidFill>
                  <a:srgbClr val="54585A"/>
                </a:solidFill>
                <a:latin typeface="+mn-lt"/>
              </a:rPr>
              <a:t>provesti</a:t>
            </a:r>
            <a:r>
              <a:rPr lang="en-US" sz="1050" dirty="0">
                <a:solidFill>
                  <a:srgbClr val="54585A"/>
                </a:solidFill>
                <a:latin typeface="+mn-lt"/>
              </a:rPr>
              <a:t> </a:t>
            </a:r>
            <a:r>
              <a:rPr lang="en-US" sz="1050" dirty="0" err="1">
                <a:solidFill>
                  <a:srgbClr val="54585A"/>
                </a:solidFill>
                <a:latin typeface="+mn-lt"/>
              </a:rPr>
              <a:t>terapiju</a:t>
            </a:r>
            <a:endParaRPr lang="en-US" sz="1050" dirty="0">
              <a:solidFill>
                <a:srgbClr val="54585A"/>
              </a:solidFill>
              <a:highlight>
                <a:srgbClr val="FFFF00"/>
              </a:highlight>
              <a:latin typeface="+mn-lt"/>
            </a:endParaRPr>
          </a:p>
        </p:txBody>
      </p:sp>
      <p:sp>
        <p:nvSpPr>
          <p:cNvPr id="4" name="Slide Number Placeholder 3"/>
          <p:cNvSpPr>
            <a:spLocks noGrp="1"/>
          </p:cNvSpPr>
          <p:nvPr>
            <p:ph type="sldNum" sz="quarter" idx="5"/>
          </p:nvPr>
        </p:nvSpPr>
        <p:spPr/>
        <p:txBody>
          <a:bodyPr/>
          <a:lstStyle/>
          <a:p>
            <a:fld id="{17BE0B7C-C337-614C-80B9-0855A8D9924C}" type="slidenum">
              <a:rPr lang="en-US" smtClean="0"/>
              <a:pPr/>
              <a:t>18</a:t>
            </a:fld>
            <a:endParaRPr lang="en-US"/>
          </a:p>
        </p:txBody>
      </p:sp>
    </p:spTree>
    <p:extLst>
      <p:ext uri="{BB962C8B-B14F-4D97-AF65-F5344CB8AC3E}">
        <p14:creationId xmlns:p14="http://schemas.microsoft.com/office/powerpoint/2010/main" val="3310621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s-Latn-BA" dirty="0"/>
              <a:t>Hitni </a:t>
            </a:r>
            <a:r>
              <a:rPr lang="bs-Latn-BA" dirty="0" err="1"/>
              <a:t>početak</a:t>
            </a:r>
            <a:r>
              <a:rPr lang="bs-Latn-BA" dirty="0"/>
              <a:t> je čest problem</a:t>
            </a:r>
          </a:p>
          <a:p>
            <a:r>
              <a:rPr lang="bs-Latn-BA" dirty="0"/>
              <a:t>PD kateter se može uspostaviti i koristiti odmah i za dugotrajno liječenje</a:t>
            </a:r>
          </a:p>
          <a:p>
            <a:r>
              <a:rPr lang="bs-Latn-BA" dirty="0"/>
              <a:t>Dijaliza s hitnim početkom povezana je s boljim ishodima kada se započne s PD u usporedbi s HD-om</a:t>
            </a:r>
          </a:p>
          <a:p>
            <a:r>
              <a:rPr lang="bs-Latn-BA" dirty="0"/>
              <a:t>Razvijanje obrazovanja na odjelu i modela zajedničkog </a:t>
            </a:r>
            <a:r>
              <a:rPr lang="bs-Latn-BA" dirty="0" err="1"/>
              <a:t>odlučivanja</a:t>
            </a:r>
            <a:r>
              <a:rPr lang="bs-Latn-BA" dirty="0"/>
              <a:t> može pružiti pacijentima s hitnim početkom iste </a:t>
            </a:r>
            <a:r>
              <a:rPr lang="bs-Latn-BA" dirty="0" err="1"/>
              <a:t>mogućnosti</a:t>
            </a:r>
            <a:r>
              <a:rPr lang="bs-Latn-BA" dirty="0"/>
              <a:t> liječenja kao i pacijentima s planiranim početkom liječenja</a:t>
            </a:r>
          </a:p>
          <a:p>
            <a:r>
              <a:rPr lang="bs-Latn-BA" dirty="0"/>
              <a:t>Pristupne zapreke mogu nadvladati </a:t>
            </a:r>
            <a:r>
              <a:rPr lang="bs-Latn-BA" dirty="0" err="1"/>
              <a:t>nefrolozi</a:t>
            </a:r>
            <a:r>
              <a:rPr lang="bs-Latn-BA" dirty="0"/>
              <a:t> koji vode programe uvođenja katetera s naknadnim povećanjem broja pacijenata s PD</a:t>
            </a:r>
          </a:p>
        </p:txBody>
      </p:sp>
      <p:sp>
        <p:nvSpPr>
          <p:cNvPr id="4" name="Slide Number Placeholder 3"/>
          <p:cNvSpPr>
            <a:spLocks noGrp="1"/>
          </p:cNvSpPr>
          <p:nvPr>
            <p:ph type="sldNum" sz="quarter" idx="5"/>
          </p:nvPr>
        </p:nvSpPr>
        <p:spPr/>
        <p:txBody>
          <a:bodyPr/>
          <a:lstStyle/>
          <a:p>
            <a:fld id="{06DEEEAA-4CF5-482E-86D9-6D5FCE519A73}" type="slidenum">
              <a:rPr lang="bs-Latn-BA" smtClean="0"/>
              <a:pPr/>
              <a:t>21</a:t>
            </a:fld>
            <a:endParaRPr lang="bs-Latn-BA"/>
          </a:p>
        </p:txBody>
      </p:sp>
    </p:spTree>
    <p:extLst>
      <p:ext uri="{BB962C8B-B14F-4D97-AF65-F5344CB8AC3E}">
        <p14:creationId xmlns:p14="http://schemas.microsoft.com/office/powerpoint/2010/main" val="3763408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6F57E1-DB2D-40BF-A23C-0D17D8DDB99D}" type="slidenum">
              <a:rPr lang="en-US" altLang="en-US" smtClean="0"/>
              <a:pPr/>
              <a:t>22</a:t>
            </a:fld>
            <a:endParaRPr lang="en-US" altLang="en-US"/>
          </a:p>
        </p:txBody>
      </p:sp>
    </p:spTree>
    <p:extLst>
      <p:ext uri="{BB962C8B-B14F-4D97-AF65-F5344CB8AC3E}">
        <p14:creationId xmlns:p14="http://schemas.microsoft.com/office/powerpoint/2010/main" val="27761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6F57E1-DB2D-40BF-A23C-0D17D8DDB99D}" type="slidenum">
              <a:rPr lang="en-US" altLang="en-US" smtClean="0"/>
              <a:pPr/>
              <a:t>24</a:t>
            </a:fld>
            <a:endParaRPr lang="en-US" altLang="en-US"/>
          </a:p>
        </p:txBody>
      </p:sp>
    </p:spTree>
    <p:extLst>
      <p:ext uri="{BB962C8B-B14F-4D97-AF65-F5344CB8AC3E}">
        <p14:creationId xmlns:p14="http://schemas.microsoft.com/office/powerpoint/2010/main" val="2775220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KAKO IMPLEMENTIRATI PD ZA VRIJEME PANDEMIJSKE UPOTREBE DALJINSKOG UPRAVLJANJA BOLESNICIMA (O / min) ZA MINIMIRANJE INTERAKCIJE LICE-U-LICE</a:t>
            </a:r>
            <a:endParaRPr lang="bs-Latn-BA" dirty="0"/>
          </a:p>
          <a:p>
            <a:r>
              <a:rPr lang="bs-Latn-BA" dirty="0"/>
              <a:t>1.</a:t>
            </a:r>
            <a:r>
              <a:rPr lang="en-US" dirty="0" err="1"/>
              <a:t>Pacijentima</a:t>
            </a:r>
            <a:r>
              <a:rPr lang="en-US" dirty="0"/>
              <a:t> s PD </a:t>
            </a:r>
            <a:r>
              <a:rPr lang="en-US" dirty="0" err="1"/>
              <a:t>treba</a:t>
            </a:r>
            <a:r>
              <a:rPr lang="en-US" dirty="0"/>
              <a:t> </a:t>
            </a:r>
            <a:r>
              <a:rPr lang="en-US" dirty="0" err="1"/>
              <a:t>pružiti</a:t>
            </a:r>
            <a:r>
              <a:rPr lang="en-US" dirty="0"/>
              <a:t> </a:t>
            </a:r>
            <a:r>
              <a:rPr lang="en-US" dirty="0" err="1"/>
              <a:t>pomoć</a:t>
            </a:r>
            <a:r>
              <a:rPr lang="en-US" dirty="0"/>
              <a:t> </a:t>
            </a:r>
            <a:r>
              <a:rPr lang="en-US" dirty="0" err="1"/>
              <a:t>kod</a:t>
            </a:r>
            <a:r>
              <a:rPr lang="en-US" dirty="0"/>
              <a:t> </a:t>
            </a:r>
            <a:r>
              <a:rPr lang="en-US" dirty="0" err="1"/>
              <a:t>kuće</a:t>
            </a:r>
            <a:r>
              <a:rPr lang="en-US" dirty="0"/>
              <a:t> </a:t>
            </a:r>
            <a:r>
              <a:rPr lang="en-US" dirty="0" err="1"/>
              <a:t>što</a:t>
            </a:r>
            <a:r>
              <a:rPr lang="en-US" dirty="0"/>
              <a:t> je </a:t>
            </a:r>
            <a:r>
              <a:rPr lang="en-US" dirty="0" err="1"/>
              <a:t>više</a:t>
            </a:r>
            <a:r>
              <a:rPr lang="en-US" dirty="0"/>
              <a:t> </a:t>
            </a:r>
            <a:r>
              <a:rPr lang="en-US" dirty="0" err="1"/>
              <a:t>moguće</a:t>
            </a:r>
            <a:r>
              <a:rPr lang="en-US" dirty="0"/>
              <a:t>, </a:t>
            </a:r>
            <a:r>
              <a:rPr lang="en-US" dirty="0" err="1"/>
              <a:t>koristeći</a:t>
            </a:r>
            <a:r>
              <a:rPr lang="en-US" dirty="0"/>
              <a:t> </a:t>
            </a:r>
            <a:r>
              <a:rPr lang="en-US" dirty="0" err="1"/>
              <a:t>pomoć</a:t>
            </a:r>
            <a:r>
              <a:rPr lang="en-US" dirty="0"/>
              <a:t> za </a:t>
            </a:r>
            <a:r>
              <a:rPr lang="en-US" dirty="0" err="1"/>
              <a:t>daljinsko</a:t>
            </a:r>
            <a:r>
              <a:rPr lang="en-US" dirty="0"/>
              <a:t> </a:t>
            </a:r>
            <a:r>
              <a:rPr lang="en-US" dirty="0" err="1"/>
              <a:t>izvještavanje</a:t>
            </a:r>
            <a:r>
              <a:rPr lang="en-US" dirty="0"/>
              <a:t> </a:t>
            </a:r>
            <a:r>
              <a:rPr lang="en-US" dirty="0" err="1"/>
              <a:t>ili</a:t>
            </a:r>
            <a:r>
              <a:rPr lang="en-US" dirty="0"/>
              <a:t> </a:t>
            </a:r>
            <a:r>
              <a:rPr lang="en-US" dirty="0" err="1"/>
              <a:t>druge</a:t>
            </a:r>
            <a:r>
              <a:rPr lang="en-US" dirty="0"/>
              <a:t> </a:t>
            </a:r>
            <a:r>
              <a:rPr lang="en-US" dirty="0" err="1"/>
              <a:t>elektroničke</a:t>
            </a:r>
            <a:r>
              <a:rPr lang="en-US" dirty="0"/>
              <a:t> </a:t>
            </a:r>
            <a:r>
              <a:rPr lang="en-US" dirty="0" err="1"/>
              <a:t>sustave</a:t>
            </a:r>
            <a:r>
              <a:rPr lang="en-US" dirty="0"/>
              <a:t> za </a:t>
            </a:r>
            <a:r>
              <a:rPr lang="en-US" dirty="0" err="1"/>
              <a:t>kliničko</a:t>
            </a:r>
            <a:r>
              <a:rPr lang="en-US" dirty="0"/>
              <a:t> </a:t>
            </a:r>
            <a:r>
              <a:rPr lang="en-US" dirty="0" err="1"/>
              <a:t>vođenje</a:t>
            </a:r>
            <a:r>
              <a:rPr lang="en-US" dirty="0"/>
              <a:t> </a:t>
            </a:r>
            <a:r>
              <a:rPr lang="en-US" dirty="0" err="1"/>
              <a:t>i</a:t>
            </a:r>
            <a:r>
              <a:rPr lang="en-US" dirty="0"/>
              <a:t> </a:t>
            </a:r>
            <a:r>
              <a:rPr lang="en-US" dirty="0" err="1"/>
              <a:t>dopunjavanje</a:t>
            </a:r>
            <a:r>
              <a:rPr lang="en-US" dirty="0"/>
              <a:t> </a:t>
            </a:r>
            <a:r>
              <a:rPr lang="en-US" dirty="0" err="1"/>
              <a:t>kućnih</a:t>
            </a:r>
            <a:r>
              <a:rPr lang="en-US" dirty="0"/>
              <a:t> </a:t>
            </a:r>
            <a:r>
              <a:rPr lang="en-US" dirty="0" err="1"/>
              <a:t>posjeta</a:t>
            </a:r>
            <a:r>
              <a:rPr lang="en-US" dirty="0"/>
              <a:t> </a:t>
            </a:r>
            <a:r>
              <a:rPr lang="en-US" dirty="0" err="1"/>
              <a:t>zdravstvenog</a:t>
            </a:r>
            <a:r>
              <a:rPr lang="en-US" dirty="0"/>
              <a:t> </a:t>
            </a:r>
            <a:r>
              <a:rPr lang="en-US" dirty="0" err="1"/>
              <a:t>osoblja</a:t>
            </a:r>
            <a:r>
              <a:rPr lang="en-US" dirty="0"/>
              <a:t>, </a:t>
            </a:r>
            <a:r>
              <a:rPr lang="en-US" dirty="0" err="1"/>
              <a:t>ako</a:t>
            </a:r>
            <a:r>
              <a:rPr lang="en-US" dirty="0"/>
              <a:t> se to </a:t>
            </a:r>
            <a:r>
              <a:rPr lang="en-US" dirty="0" err="1"/>
              <a:t>smatra</a:t>
            </a:r>
            <a:r>
              <a:rPr lang="en-US" dirty="0"/>
              <a:t> </a:t>
            </a:r>
            <a:r>
              <a:rPr lang="en-US" dirty="0" err="1"/>
              <a:t>potrebnim</a:t>
            </a:r>
            <a:endParaRPr lang="bs-Latn-BA" dirty="0"/>
          </a:p>
          <a:p>
            <a:r>
              <a:rPr lang="bs-Latn-BA" dirty="0"/>
              <a:t>2. Prema </a:t>
            </a:r>
            <a:r>
              <a:rPr lang="bs-Latn-BA" dirty="0" err="1"/>
              <a:t>istraživanju</a:t>
            </a:r>
            <a:r>
              <a:rPr lang="bs-Latn-BA" dirty="0"/>
              <a:t> Talijanskog društva za nefrologiju, udio pacijenata pozitivnih na SARS-CoV-2 bio je značajno veći u HD-u nego što je PD telemedicina / daljinsko savjetovanje moglo doprinijeti smanjenju rizika</a:t>
            </a:r>
          </a:p>
          <a:p>
            <a:r>
              <a:rPr lang="bs-Latn-BA" dirty="0"/>
              <a:t>3. Gdje je dostupno, daljinsko nadgledanje (npr. </a:t>
            </a:r>
            <a:r>
              <a:rPr lang="bs-Latn-BA" dirty="0" err="1"/>
              <a:t>Sharesource</a:t>
            </a:r>
            <a:r>
              <a:rPr lang="bs-Latn-BA" dirty="0"/>
              <a:t>) koristilo bi se za potporu komunikaciji i pojednostavljivanje rada osoblja</a:t>
            </a:r>
          </a:p>
          <a:p>
            <a:r>
              <a:rPr lang="bs-Latn-BA" dirty="0"/>
              <a:t>4. Daljinsko upravljanje pacijentima (RPM) treba se snažno preporučiti kao glavni način upravljanja pacijentima s PD</a:t>
            </a:r>
            <a:endParaRPr lang="en-US" dirty="0"/>
          </a:p>
        </p:txBody>
      </p:sp>
      <p:sp>
        <p:nvSpPr>
          <p:cNvPr id="4" name="Slide Number Placeholder 3"/>
          <p:cNvSpPr>
            <a:spLocks noGrp="1"/>
          </p:cNvSpPr>
          <p:nvPr>
            <p:ph type="sldNum" sz="quarter" idx="5"/>
          </p:nvPr>
        </p:nvSpPr>
        <p:spPr/>
        <p:txBody>
          <a:bodyPr/>
          <a:lstStyle/>
          <a:p>
            <a:fld id="{7F6F57E1-DB2D-40BF-A23C-0D17D8DDB99D}" type="slidenum">
              <a:rPr lang="en-US" altLang="en-US" smtClean="0"/>
              <a:pPr/>
              <a:t>25</a:t>
            </a:fld>
            <a:endParaRPr lang="en-US" altLang="en-US"/>
          </a:p>
        </p:txBody>
      </p:sp>
    </p:spTree>
    <p:extLst>
      <p:ext uri="{BB962C8B-B14F-4D97-AF65-F5344CB8AC3E}">
        <p14:creationId xmlns:p14="http://schemas.microsoft.com/office/powerpoint/2010/main" val="2411080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6F57E1-DB2D-40BF-A23C-0D17D8DDB99D}" type="slidenum">
              <a:rPr lang="en-US" altLang="en-US" smtClean="0"/>
              <a:pPr/>
              <a:t>26</a:t>
            </a:fld>
            <a:endParaRPr lang="en-US" altLang="en-US"/>
          </a:p>
        </p:txBody>
      </p:sp>
    </p:spTree>
    <p:extLst>
      <p:ext uri="{BB962C8B-B14F-4D97-AF65-F5344CB8AC3E}">
        <p14:creationId xmlns:p14="http://schemas.microsoft.com/office/powerpoint/2010/main" val="4246769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s-Latn-BA" dirty="0" err="1"/>
              <a:t>Pandemije</a:t>
            </a:r>
            <a:r>
              <a:rPr lang="bs-Latn-BA" dirty="0"/>
              <a:t> predstavljaju brojne izazove i </a:t>
            </a:r>
            <a:r>
              <a:rPr lang="bs-Latn-BA" dirty="0" err="1"/>
              <a:t>dijaliznim</a:t>
            </a:r>
            <a:r>
              <a:rPr lang="bs-Latn-BA" dirty="0"/>
              <a:t> pacijentima i klinikama</a:t>
            </a:r>
          </a:p>
          <a:p>
            <a:r>
              <a:rPr lang="bs-Latn-BA" dirty="0"/>
              <a:t>Pacijenti na dijalizi posebno su osjetljivi na COVID-19 u odnosu na opću populaciju</a:t>
            </a:r>
          </a:p>
          <a:p>
            <a:r>
              <a:rPr lang="bs-Latn-BA" dirty="0"/>
              <a:t>Hemodijaliza u centru izlaže </a:t>
            </a:r>
            <a:r>
              <a:rPr lang="bs-Latn-BA" dirty="0" err="1"/>
              <a:t>dijalizne</a:t>
            </a:r>
            <a:r>
              <a:rPr lang="bs-Latn-BA" dirty="0"/>
              <a:t> bolesnike i osoblje riziku od zaraze</a:t>
            </a:r>
          </a:p>
          <a:p>
            <a:r>
              <a:rPr lang="bs-Latn-BA" dirty="0"/>
              <a:t>Novi sigurnosni postupci i naglo povećana potražnja stvaraju strašan teret </a:t>
            </a:r>
            <a:r>
              <a:rPr lang="bs-Latn-BA" dirty="0" err="1"/>
              <a:t>dijaliznim</a:t>
            </a:r>
            <a:r>
              <a:rPr lang="bs-Latn-BA" dirty="0"/>
              <a:t> klinikama</a:t>
            </a:r>
          </a:p>
          <a:p>
            <a:r>
              <a:rPr lang="bs-Latn-BA" dirty="0"/>
              <a:t>Kućna terapija s PD treba imati prioritet</a:t>
            </a:r>
          </a:p>
          <a:p>
            <a:r>
              <a:rPr lang="bs-Latn-BA" dirty="0"/>
              <a:t>Kućna dijaliza s PD smanjuje rizik od infekcije i rizik za kliničko osoblje</a:t>
            </a:r>
          </a:p>
          <a:p>
            <a:r>
              <a:rPr lang="bs-Latn-BA" dirty="0"/>
              <a:t>Postavljanje katetera trebalo bi smatrati ključnim, a ne elektivnom operacijom</a:t>
            </a:r>
          </a:p>
          <a:p>
            <a:r>
              <a:rPr lang="bs-Latn-BA" dirty="0"/>
              <a:t>Daljinsko upravljanje pacijentima (RPM) s </a:t>
            </a:r>
            <a:r>
              <a:rPr lang="bs-Latn-BA" dirty="0" err="1"/>
              <a:t>Sharesourceom</a:t>
            </a:r>
            <a:r>
              <a:rPr lang="bs-Latn-BA" dirty="0"/>
              <a:t> trebalo bi koristiti kako bi se osigurala kvaliteta njege uz </a:t>
            </a:r>
            <a:r>
              <a:rPr lang="bs-Latn-BA" dirty="0" err="1"/>
              <a:t>minimaliziranje</a:t>
            </a:r>
            <a:r>
              <a:rPr lang="bs-Latn-BA" dirty="0"/>
              <a:t> interakcije licem u lice</a:t>
            </a:r>
          </a:p>
          <a:p>
            <a:r>
              <a:rPr lang="bs-Latn-BA" dirty="0"/>
              <a:t>PD je prihvatljiva alternativa CRRT-u za liječenje AKI-a i čini se da ne utječe na respiratornu mehaniku</a:t>
            </a:r>
          </a:p>
          <a:p>
            <a:r>
              <a:rPr lang="bs-Latn-BA" dirty="0"/>
              <a:t>COVID-19 vjerojatno će rezultirati promjenom paradigme prema povećanoj kućnoj dijalizi s PD i RPM</a:t>
            </a:r>
          </a:p>
        </p:txBody>
      </p:sp>
      <p:sp>
        <p:nvSpPr>
          <p:cNvPr id="4" name="Slide Number Placeholder 3"/>
          <p:cNvSpPr>
            <a:spLocks noGrp="1"/>
          </p:cNvSpPr>
          <p:nvPr>
            <p:ph type="sldNum" sz="quarter" idx="5"/>
          </p:nvPr>
        </p:nvSpPr>
        <p:spPr/>
        <p:txBody>
          <a:bodyPr/>
          <a:lstStyle/>
          <a:p>
            <a:fld id="{06DEEEAA-4CF5-482E-86D9-6D5FCE519A73}" type="slidenum">
              <a:rPr lang="bs-Latn-BA" smtClean="0"/>
              <a:pPr/>
              <a:t>27</a:t>
            </a:fld>
            <a:endParaRPr lang="bs-Latn-BA"/>
          </a:p>
        </p:txBody>
      </p:sp>
    </p:spTree>
    <p:extLst>
      <p:ext uri="{BB962C8B-B14F-4D97-AF65-F5344CB8AC3E}">
        <p14:creationId xmlns:p14="http://schemas.microsoft.com/office/powerpoint/2010/main" val="300291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s-Latn-BA" dirty="0"/>
              <a:t>To potvrđuje ovaj </a:t>
            </a:r>
            <a:r>
              <a:rPr lang="bs-Latn-BA" dirty="0" err="1"/>
              <a:t>slajd</a:t>
            </a:r>
            <a:r>
              <a:rPr lang="bs-Latn-BA" dirty="0"/>
              <a:t> američkih podataka koji ukazuje na manju smrtnost PD u odnosu na HD </a:t>
            </a:r>
            <a:r>
              <a:rPr lang="bs-Latn-BA" dirty="0" err="1"/>
              <a:t>pts</a:t>
            </a:r>
            <a:r>
              <a:rPr lang="bs-Latn-BA" dirty="0"/>
              <a:t>. Počevši od 2007g</a:t>
            </a:r>
          </a:p>
        </p:txBody>
      </p:sp>
      <p:sp>
        <p:nvSpPr>
          <p:cNvPr id="4" name="Slide Number Placeholder 3"/>
          <p:cNvSpPr>
            <a:spLocks noGrp="1"/>
          </p:cNvSpPr>
          <p:nvPr>
            <p:ph type="sldNum" sz="quarter" idx="5"/>
          </p:nvPr>
        </p:nvSpPr>
        <p:spPr/>
        <p:txBody>
          <a:bodyPr/>
          <a:lstStyle/>
          <a:p>
            <a:fld id="{06DEEEAA-4CF5-482E-86D9-6D5FCE519A73}" type="slidenum">
              <a:rPr lang="bs-Latn-BA" smtClean="0"/>
              <a:pPr/>
              <a:t>10</a:t>
            </a:fld>
            <a:endParaRPr lang="bs-Latn-BA"/>
          </a:p>
        </p:txBody>
      </p:sp>
    </p:spTree>
    <p:extLst>
      <p:ext uri="{BB962C8B-B14F-4D97-AF65-F5344CB8AC3E}">
        <p14:creationId xmlns:p14="http://schemas.microsoft.com/office/powerpoint/2010/main" val="1248232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s-Latn-BA" dirty="0"/>
              <a:t>U svijetu, Kanađani prate izjednačenu smrtnost PD i HD </a:t>
            </a:r>
            <a:r>
              <a:rPr lang="bs-Latn-BA" dirty="0" err="1"/>
              <a:t>pts</a:t>
            </a:r>
            <a:r>
              <a:rPr lang="bs-Latn-BA" dirty="0"/>
              <a:t>, Danci </a:t>
            </a:r>
            <a:r>
              <a:rPr lang="bs-Latn-BA" dirty="0" err="1"/>
              <a:t>poboljšavaju</a:t>
            </a:r>
            <a:r>
              <a:rPr lang="bs-Latn-BA" dirty="0"/>
              <a:t> rezultate, </a:t>
            </a:r>
            <a:r>
              <a:rPr lang="bs-Latn-BA" dirty="0" err="1"/>
              <a:t>amerikanci</a:t>
            </a:r>
            <a:r>
              <a:rPr lang="bs-Latn-BA" dirty="0"/>
              <a:t> kao što sam rekao od 2007g prate bolji </a:t>
            </a:r>
            <a:r>
              <a:rPr lang="bs-Latn-BA" dirty="0" err="1"/>
              <a:t>efekat</a:t>
            </a:r>
            <a:r>
              <a:rPr lang="bs-Latn-BA" dirty="0"/>
              <a:t> </a:t>
            </a:r>
            <a:r>
              <a:rPr lang="bs-Latn-BA" dirty="0" err="1"/>
              <a:t>preživljavanja</a:t>
            </a:r>
            <a:r>
              <a:rPr lang="bs-Latn-BA" dirty="0"/>
              <a:t> pacijenata, kao i </a:t>
            </a:r>
            <a:r>
              <a:rPr lang="bs-Latn-BA" dirty="0" err="1"/>
              <a:t>koreanci</a:t>
            </a:r>
            <a:r>
              <a:rPr lang="bs-Latn-BA" dirty="0"/>
              <a:t> i </a:t>
            </a:r>
            <a:r>
              <a:rPr lang="bs-Latn-BA" dirty="0" err="1"/>
              <a:t>austalija</a:t>
            </a:r>
            <a:endParaRPr lang="en-US" dirty="0"/>
          </a:p>
        </p:txBody>
      </p:sp>
      <p:sp>
        <p:nvSpPr>
          <p:cNvPr id="4" name="Slide Number Placeholder 3"/>
          <p:cNvSpPr>
            <a:spLocks noGrp="1"/>
          </p:cNvSpPr>
          <p:nvPr>
            <p:ph type="sldNum" sz="quarter" idx="5"/>
          </p:nvPr>
        </p:nvSpPr>
        <p:spPr/>
        <p:txBody>
          <a:bodyPr/>
          <a:lstStyle/>
          <a:p>
            <a:fld id="{7F6F57E1-DB2D-40BF-A23C-0D17D8DDB99D}" type="slidenum">
              <a:rPr lang="en-US" altLang="en-US" smtClean="0"/>
              <a:pPr/>
              <a:t>11</a:t>
            </a:fld>
            <a:endParaRPr lang="en-US" altLang="en-US"/>
          </a:p>
        </p:txBody>
      </p:sp>
    </p:spTree>
    <p:extLst>
      <p:ext uri="{BB962C8B-B14F-4D97-AF65-F5344CB8AC3E}">
        <p14:creationId xmlns:p14="http://schemas.microsoft.com/office/powerpoint/2010/main" val="3014016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Grafika</a:t>
            </a:r>
            <a:r>
              <a:rPr lang="en-US" sz="1200" dirty="0"/>
              <a:t> </a:t>
            </a:r>
            <a:r>
              <a:rPr lang="en-US" sz="1200" dirty="0" err="1"/>
              <a:t>uspoređuje</a:t>
            </a:r>
            <a:r>
              <a:rPr lang="en-US" sz="1200" dirty="0"/>
              <a:t> </a:t>
            </a:r>
            <a:r>
              <a:rPr lang="en-US" sz="1200" dirty="0" err="1"/>
              <a:t>rizik</a:t>
            </a:r>
            <a:r>
              <a:rPr lang="en-US" sz="1200" dirty="0"/>
              <a:t> od </a:t>
            </a:r>
            <a:r>
              <a:rPr lang="en-US" sz="1200" dirty="0" err="1"/>
              <a:t>smrti</a:t>
            </a:r>
            <a:r>
              <a:rPr lang="en-US" sz="1200" dirty="0"/>
              <a:t> </a:t>
            </a:r>
            <a:r>
              <a:rPr lang="en-US" sz="1200" dirty="0" err="1"/>
              <a:t>kod</a:t>
            </a:r>
            <a:r>
              <a:rPr lang="en-US" sz="1200" dirty="0"/>
              <a:t> PD, a standard je HD. </a:t>
            </a:r>
            <a:r>
              <a:rPr lang="en-US" sz="1200" dirty="0" err="1"/>
              <a:t>Ovo</a:t>
            </a:r>
            <a:r>
              <a:rPr lang="en-US" sz="1200" dirty="0"/>
              <a:t> je </a:t>
            </a:r>
            <a:r>
              <a:rPr lang="en-US" sz="1200" dirty="0" err="1"/>
              <a:t>adaptirano</a:t>
            </a:r>
            <a:r>
              <a:rPr lang="en-US" sz="1200" dirty="0"/>
              <a:t> </a:t>
            </a:r>
            <a:r>
              <a:rPr lang="en-US" sz="1200" dirty="0" err="1"/>
              <a:t>iz</a:t>
            </a:r>
            <a:r>
              <a:rPr lang="en-US" sz="1200" dirty="0"/>
              <a:t> </a:t>
            </a:r>
            <a:r>
              <a:rPr lang="en-US" sz="1200" dirty="0" err="1"/>
              <a:t>publikacije</a:t>
            </a:r>
            <a:r>
              <a:rPr lang="en-US" sz="1200" dirty="0"/>
              <a:t> </a:t>
            </a:r>
            <a:r>
              <a:rPr lang="en-US" sz="1200" dirty="0" err="1"/>
              <a:t>jer</a:t>
            </a:r>
            <a:r>
              <a:rPr lang="en-US" sz="1200" dirty="0"/>
              <a:t> je Kramer to </a:t>
            </a:r>
            <a:r>
              <a:rPr lang="en-US" sz="1200" dirty="0" err="1"/>
              <a:t>izrazio</a:t>
            </a:r>
            <a:r>
              <a:rPr lang="en-US" sz="1200" dirty="0"/>
              <a:t> </a:t>
            </a:r>
            <a:r>
              <a:rPr lang="en-US" sz="1200" dirty="0" err="1"/>
              <a:t>obrnuto</a:t>
            </a:r>
            <a:r>
              <a:rPr lang="en-US" sz="1200" dirty="0"/>
              <a:t>.</a:t>
            </a:r>
          </a:p>
          <a:p>
            <a:endParaRPr lang="en-US" sz="1200" dirty="0"/>
          </a:p>
          <a:p>
            <a:r>
              <a:rPr lang="en-US" sz="1200" dirty="0"/>
              <a:t>Na </a:t>
            </a:r>
            <a:r>
              <a:rPr lang="en-US" sz="1200" dirty="0" err="1"/>
              <a:t>taj</a:t>
            </a:r>
            <a:r>
              <a:rPr lang="en-US" sz="1200" dirty="0"/>
              <a:t> </a:t>
            </a:r>
            <a:r>
              <a:rPr lang="en-US" sz="1200" dirty="0" err="1"/>
              <a:t>način</a:t>
            </a:r>
            <a:r>
              <a:rPr lang="en-US" sz="1200" dirty="0"/>
              <a:t>, </a:t>
            </a:r>
            <a:r>
              <a:rPr lang="en-US" sz="1200" dirty="0" err="1"/>
              <a:t>tijekom</a:t>
            </a:r>
            <a:r>
              <a:rPr lang="en-US" sz="1200" dirty="0"/>
              <a:t> </a:t>
            </a:r>
            <a:r>
              <a:rPr lang="en-US" sz="1200" dirty="0" err="1"/>
              <a:t>prvih</a:t>
            </a:r>
            <a:r>
              <a:rPr lang="en-US" sz="1200" dirty="0"/>
              <a:t> 3,5 </a:t>
            </a:r>
            <a:r>
              <a:rPr lang="en-US" sz="1200" dirty="0" err="1"/>
              <a:t>godine</a:t>
            </a:r>
            <a:r>
              <a:rPr lang="en-US" sz="1200" dirty="0"/>
              <a:t>, </a:t>
            </a:r>
            <a:r>
              <a:rPr lang="en-US" sz="1200" dirty="0" err="1"/>
              <a:t>omjer</a:t>
            </a:r>
            <a:r>
              <a:rPr lang="en-US" sz="1200" dirty="0"/>
              <a:t> </a:t>
            </a:r>
            <a:r>
              <a:rPr lang="en-US" sz="1200" dirty="0" err="1"/>
              <a:t>smrtnosti</a:t>
            </a:r>
            <a:r>
              <a:rPr lang="en-US" sz="1200" dirty="0"/>
              <a:t> od PD </a:t>
            </a:r>
            <a:r>
              <a:rPr lang="en-US" sz="1200" dirty="0" err="1"/>
              <a:t>iznosi</a:t>
            </a:r>
            <a:r>
              <a:rPr lang="en-US" sz="1200" dirty="0"/>
              <a:t> 0,95 u </a:t>
            </a:r>
            <a:r>
              <a:rPr lang="en-US" sz="1200" dirty="0" err="1"/>
              <a:t>odnosu</a:t>
            </a:r>
            <a:r>
              <a:rPr lang="en-US" sz="1200" dirty="0"/>
              <a:t> </a:t>
            </a:r>
            <a:r>
              <a:rPr lang="en-US" sz="1200" dirty="0" err="1"/>
              <a:t>na</a:t>
            </a:r>
            <a:r>
              <a:rPr lang="en-US" sz="1200" dirty="0"/>
              <a:t> HD, </a:t>
            </a:r>
            <a:r>
              <a:rPr lang="en-US" sz="1200" dirty="0" err="1"/>
              <a:t>što</a:t>
            </a:r>
            <a:r>
              <a:rPr lang="en-US" sz="1200" dirty="0"/>
              <a:t> </a:t>
            </a:r>
            <a:r>
              <a:rPr lang="en-US" sz="1200" dirty="0" err="1"/>
              <a:t>znači</a:t>
            </a:r>
            <a:r>
              <a:rPr lang="en-US" sz="1200" dirty="0"/>
              <a:t> 5 </a:t>
            </a:r>
            <a:r>
              <a:rPr lang="en-US" sz="1200" dirty="0" err="1"/>
              <a:t>posto</a:t>
            </a:r>
            <a:r>
              <a:rPr lang="en-US" sz="1200" dirty="0"/>
              <a:t> </a:t>
            </a:r>
            <a:r>
              <a:rPr lang="en-US" sz="1200" dirty="0" err="1"/>
              <a:t>manji</a:t>
            </a:r>
            <a:r>
              <a:rPr lang="en-US" sz="1200" dirty="0"/>
              <a:t> </a:t>
            </a:r>
            <a:r>
              <a:rPr lang="en-US" sz="1200" dirty="0" err="1"/>
              <a:t>rizik</a:t>
            </a:r>
            <a:r>
              <a:rPr lang="en-US" sz="1200" dirty="0"/>
              <a:t> od </a:t>
            </a:r>
            <a:r>
              <a:rPr lang="en-US" sz="1200" dirty="0" err="1"/>
              <a:t>smrti</a:t>
            </a:r>
            <a:r>
              <a:rPr lang="en-US" sz="1200" dirty="0"/>
              <a:t> u PD </a:t>
            </a:r>
            <a:r>
              <a:rPr lang="en-US" sz="1200" dirty="0" err="1"/>
              <a:t>nego</a:t>
            </a:r>
            <a:r>
              <a:rPr lang="en-US" sz="1200" dirty="0"/>
              <a:t> u HD.</a:t>
            </a:r>
          </a:p>
          <a:p>
            <a:r>
              <a:rPr lang="en-US" sz="1200" dirty="0"/>
              <a:t>Interval </a:t>
            </a:r>
            <a:r>
              <a:rPr lang="en-US" sz="1200" dirty="0" err="1"/>
              <a:t>pouzdanosti</a:t>
            </a:r>
            <a:r>
              <a:rPr lang="en-US" sz="1200" dirty="0"/>
              <a:t> je 0,93 - 0,98 (</a:t>
            </a:r>
            <a:r>
              <a:rPr lang="en-US" sz="1200" dirty="0" err="1"/>
              <a:t>srednja</a:t>
            </a:r>
            <a:r>
              <a:rPr lang="en-US" sz="1200" dirty="0"/>
              <a:t> </a:t>
            </a:r>
            <a:r>
              <a:rPr lang="en-US" sz="1200" dirty="0" err="1"/>
              <a:t>vrijednost</a:t>
            </a:r>
            <a:r>
              <a:rPr lang="en-US" sz="1200" dirty="0"/>
              <a:t> 0,95).</a:t>
            </a:r>
          </a:p>
          <a:p>
            <a:r>
              <a:rPr lang="en-US" sz="1200" dirty="0" err="1"/>
              <a:t>Uobičajeni</a:t>
            </a:r>
            <a:r>
              <a:rPr lang="en-US" sz="1200" dirty="0"/>
              <a:t> </a:t>
            </a:r>
            <a:r>
              <a:rPr lang="en-US" sz="1200" dirty="0" err="1"/>
              <a:t>način</a:t>
            </a:r>
            <a:r>
              <a:rPr lang="en-US" sz="1200" dirty="0"/>
              <a:t> da se to </a:t>
            </a:r>
            <a:r>
              <a:rPr lang="en-US" sz="1200" dirty="0" err="1"/>
              <a:t>izrazi</a:t>
            </a:r>
            <a:r>
              <a:rPr lang="en-US" sz="1200" dirty="0"/>
              <a:t> jest da je s 95% </a:t>
            </a:r>
            <a:r>
              <a:rPr lang="en-US" sz="1200" dirty="0" err="1"/>
              <a:t>vjerojatnosti</a:t>
            </a:r>
            <a:r>
              <a:rPr lang="en-US" sz="1200" dirty="0"/>
              <a:t> </a:t>
            </a:r>
            <a:r>
              <a:rPr lang="en-US" sz="1200" dirty="0" err="1"/>
              <a:t>rizik</a:t>
            </a:r>
            <a:r>
              <a:rPr lang="en-US" sz="1200" dirty="0"/>
              <a:t> od </a:t>
            </a:r>
            <a:r>
              <a:rPr lang="en-US" sz="1200" dirty="0" err="1"/>
              <a:t>smrti</a:t>
            </a:r>
            <a:r>
              <a:rPr lang="en-US" sz="1200" dirty="0"/>
              <a:t> </a:t>
            </a:r>
            <a:r>
              <a:rPr lang="en-US" sz="1200" dirty="0" err="1"/>
              <a:t>kod</a:t>
            </a:r>
            <a:r>
              <a:rPr lang="en-US" sz="1200" dirty="0"/>
              <a:t> PD </a:t>
            </a:r>
            <a:r>
              <a:rPr lang="en-US" sz="1200" dirty="0" err="1"/>
              <a:t>nešto</a:t>
            </a:r>
            <a:r>
              <a:rPr lang="en-US" sz="1200" dirty="0"/>
              <a:t> </a:t>
            </a:r>
            <a:r>
              <a:rPr lang="en-US" sz="1200" dirty="0" err="1"/>
              <a:t>manje</a:t>
            </a:r>
            <a:r>
              <a:rPr lang="en-US" sz="1200" dirty="0"/>
              <a:t> od 7% do </a:t>
            </a:r>
            <a:r>
              <a:rPr lang="en-US" sz="1200" dirty="0" err="1"/>
              <a:t>manje</a:t>
            </a:r>
            <a:r>
              <a:rPr lang="en-US" sz="1200" dirty="0"/>
              <a:t> od 2% </a:t>
            </a:r>
            <a:r>
              <a:rPr lang="en-US" sz="1200" dirty="0" err="1"/>
              <a:t>nego</a:t>
            </a:r>
            <a:r>
              <a:rPr lang="en-US" sz="1200" dirty="0"/>
              <a:t> </a:t>
            </a:r>
            <a:r>
              <a:rPr lang="en-US" sz="1200" dirty="0" err="1"/>
              <a:t>kod</a:t>
            </a:r>
            <a:r>
              <a:rPr lang="en-US" sz="1200" dirty="0"/>
              <a:t> HD.</a:t>
            </a:r>
          </a:p>
          <a:p>
            <a:r>
              <a:rPr lang="en-US" sz="1200" dirty="0" err="1"/>
              <a:t>Razlika</a:t>
            </a:r>
            <a:r>
              <a:rPr lang="en-US" sz="1200" dirty="0"/>
              <a:t> je mala, </a:t>
            </a:r>
            <a:r>
              <a:rPr lang="en-US" sz="1200" dirty="0" err="1"/>
              <a:t>ali</a:t>
            </a:r>
            <a:r>
              <a:rPr lang="en-US" sz="1200" dirty="0"/>
              <a:t> </a:t>
            </a:r>
            <a:r>
              <a:rPr lang="en-US" sz="1200" dirty="0" err="1"/>
              <a:t>značajna</a:t>
            </a:r>
            <a:r>
              <a:rPr lang="en-US" sz="1200" dirty="0"/>
              <a:t>, </a:t>
            </a:r>
            <a:r>
              <a:rPr lang="en-US" sz="1200" dirty="0" err="1"/>
              <a:t>jer</a:t>
            </a:r>
            <a:r>
              <a:rPr lang="en-US" sz="1200" dirty="0"/>
              <a:t> </a:t>
            </a:r>
            <a:r>
              <a:rPr lang="en-US" sz="1200" dirty="0" err="1"/>
              <a:t>cijeli</a:t>
            </a:r>
            <a:r>
              <a:rPr lang="en-US" sz="1200" dirty="0"/>
              <a:t> interval </a:t>
            </a:r>
            <a:r>
              <a:rPr lang="en-US" sz="1200" dirty="0" err="1"/>
              <a:t>pouzdanosti</a:t>
            </a:r>
            <a:r>
              <a:rPr lang="en-US" sz="1200" dirty="0"/>
              <a:t> </a:t>
            </a:r>
            <a:r>
              <a:rPr lang="en-US" sz="1200" dirty="0" err="1"/>
              <a:t>ostaje</a:t>
            </a:r>
            <a:r>
              <a:rPr lang="en-US" sz="1200" dirty="0"/>
              <a:t> </a:t>
            </a:r>
            <a:r>
              <a:rPr lang="en-US" sz="1200" dirty="0" err="1"/>
              <a:t>ispod</a:t>
            </a:r>
            <a:r>
              <a:rPr lang="en-US" sz="1200" dirty="0"/>
              <a:t> 1,0.</a:t>
            </a:r>
          </a:p>
          <a:p>
            <a:endParaRPr lang="en-US" sz="1200" dirty="0"/>
          </a:p>
          <a:p>
            <a:r>
              <a:rPr lang="en-US" sz="1200" dirty="0"/>
              <a:t>Za </a:t>
            </a:r>
            <a:r>
              <a:rPr lang="en-US" sz="1200" dirty="0" err="1"/>
              <a:t>ukupno</a:t>
            </a:r>
            <a:r>
              <a:rPr lang="en-US" sz="1200" dirty="0"/>
              <a:t> </a:t>
            </a:r>
            <a:r>
              <a:rPr lang="en-US" sz="1200" dirty="0" err="1"/>
              <a:t>praćenje</a:t>
            </a:r>
            <a:r>
              <a:rPr lang="en-US" sz="1200" dirty="0"/>
              <a:t> </a:t>
            </a:r>
            <a:r>
              <a:rPr lang="en-US" sz="1200" dirty="0" err="1"/>
              <a:t>omjer</a:t>
            </a:r>
            <a:r>
              <a:rPr lang="en-US" sz="1200" dirty="0"/>
              <a:t> </a:t>
            </a:r>
            <a:r>
              <a:rPr lang="en-US" sz="1200" dirty="0" err="1"/>
              <a:t>rizika</a:t>
            </a:r>
            <a:r>
              <a:rPr lang="en-US" sz="1200" dirty="0"/>
              <a:t> je 1,03, </a:t>
            </a:r>
            <a:r>
              <a:rPr lang="en-US" sz="1200" dirty="0" err="1"/>
              <a:t>što</a:t>
            </a:r>
            <a:r>
              <a:rPr lang="en-US" sz="1200" dirty="0"/>
              <a:t> </a:t>
            </a:r>
            <a:r>
              <a:rPr lang="en-US" sz="1200" dirty="0" err="1"/>
              <a:t>znači</a:t>
            </a:r>
            <a:r>
              <a:rPr lang="en-US" sz="1200" dirty="0"/>
              <a:t> 3% </a:t>
            </a:r>
            <a:r>
              <a:rPr lang="en-US" sz="1200" dirty="0" err="1"/>
              <a:t>veći</a:t>
            </a:r>
            <a:r>
              <a:rPr lang="en-US" sz="1200" dirty="0"/>
              <a:t> </a:t>
            </a:r>
            <a:r>
              <a:rPr lang="en-US" sz="1200" dirty="0" err="1"/>
              <a:t>rizik</a:t>
            </a:r>
            <a:r>
              <a:rPr lang="en-US" sz="1200" dirty="0"/>
              <a:t> od PD u </a:t>
            </a:r>
            <a:r>
              <a:rPr lang="en-US" sz="1200" dirty="0" err="1"/>
              <a:t>odnosu</a:t>
            </a:r>
            <a:r>
              <a:rPr lang="en-US" sz="1200" dirty="0"/>
              <a:t> </a:t>
            </a:r>
            <a:r>
              <a:rPr lang="en-US" sz="1200" dirty="0" err="1"/>
              <a:t>na</a:t>
            </a:r>
            <a:r>
              <a:rPr lang="en-US" sz="1200" dirty="0"/>
              <a:t> HD, </a:t>
            </a:r>
            <a:r>
              <a:rPr lang="en-US" sz="1200" dirty="0" err="1"/>
              <a:t>ali</a:t>
            </a:r>
            <a:r>
              <a:rPr lang="en-US" sz="1200" dirty="0"/>
              <a:t> u </a:t>
            </a:r>
            <a:r>
              <a:rPr lang="en-US" sz="1200" dirty="0" err="1"/>
              <a:t>ovom</a:t>
            </a:r>
            <a:r>
              <a:rPr lang="en-US" sz="1200" dirty="0"/>
              <a:t> </a:t>
            </a:r>
            <a:r>
              <a:rPr lang="en-US" sz="1200" dirty="0" err="1"/>
              <a:t>slučaju</a:t>
            </a:r>
            <a:r>
              <a:rPr lang="en-US" sz="1200" dirty="0"/>
              <a:t> interval </a:t>
            </a:r>
            <a:r>
              <a:rPr lang="en-US" sz="1200" dirty="0" err="1"/>
              <a:t>pouzdanosti</a:t>
            </a:r>
            <a:r>
              <a:rPr lang="en-US" sz="1200" dirty="0"/>
              <a:t> </a:t>
            </a:r>
            <a:r>
              <a:rPr lang="en-US" sz="1200" dirty="0" err="1"/>
              <a:t>kreće</a:t>
            </a:r>
            <a:r>
              <a:rPr lang="en-US" sz="1200" dirty="0"/>
              <a:t> se od 0,87 (</a:t>
            </a:r>
            <a:r>
              <a:rPr lang="en-US" sz="1200" dirty="0" err="1"/>
              <a:t>tj</a:t>
            </a:r>
            <a:r>
              <a:rPr lang="en-US" sz="1200" dirty="0"/>
              <a:t>. 13% </a:t>
            </a:r>
            <a:r>
              <a:rPr lang="en-US" sz="1200" dirty="0" err="1"/>
              <a:t>manji</a:t>
            </a:r>
            <a:r>
              <a:rPr lang="en-US" sz="1200" dirty="0"/>
              <a:t> </a:t>
            </a:r>
            <a:r>
              <a:rPr lang="en-US" sz="1200" dirty="0" err="1"/>
              <a:t>rizik</a:t>
            </a:r>
            <a:r>
              <a:rPr lang="en-US" sz="1200" dirty="0"/>
              <a:t> </a:t>
            </a:r>
            <a:r>
              <a:rPr lang="en-US" sz="1200" dirty="0" err="1"/>
              <a:t>kod</a:t>
            </a:r>
            <a:r>
              <a:rPr lang="en-US" sz="1200" dirty="0"/>
              <a:t> PD) do 1,23 (23% </a:t>
            </a:r>
            <a:r>
              <a:rPr lang="en-US" sz="1200" dirty="0" err="1"/>
              <a:t>veći</a:t>
            </a:r>
            <a:r>
              <a:rPr lang="en-US" sz="1200" dirty="0"/>
              <a:t> </a:t>
            </a:r>
            <a:r>
              <a:rPr lang="en-US" sz="1200" dirty="0" err="1"/>
              <a:t>rizik</a:t>
            </a:r>
            <a:r>
              <a:rPr lang="en-US" sz="1200" dirty="0"/>
              <a:t> za PD). ).</a:t>
            </a:r>
          </a:p>
          <a:p>
            <a:r>
              <a:rPr lang="en-US" sz="1200" dirty="0" err="1"/>
              <a:t>Vodoravna</a:t>
            </a:r>
            <a:r>
              <a:rPr lang="en-US" sz="1200" dirty="0"/>
              <a:t> </a:t>
            </a:r>
            <a:r>
              <a:rPr lang="en-US" sz="1200" dirty="0" err="1"/>
              <a:t>crta</a:t>
            </a:r>
            <a:r>
              <a:rPr lang="en-US" sz="1200" dirty="0"/>
              <a:t> </a:t>
            </a:r>
            <a:r>
              <a:rPr lang="en-US" sz="1200" dirty="0" err="1"/>
              <a:t>intervala</a:t>
            </a:r>
            <a:r>
              <a:rPr lang="en-US" sz="1200" dirty="0"/>
              <a:t> </a:t>
            </a:r>
            <a:r>
              <a:rPr lang="en-US" sz="1200" dirty="0" err="1"/>
              <a:t>pouzdanosti</a:t>
            </a:r>
            <a:r>
              <a:rPr lang="en-US" sz="1200" dirty="0"/>
              <a:t> </a:t>
            </a:r>
            <a:r>
              <a:rPr lang="en-US" sz="1200" dirty="0" err="1"/>
              <a:t>prelazi</a:t>
            </a:r>
            <a:r>
              <a:rPr lang="en-US" sz="1200" dirty="0"/>
              <a:t> </a:t>
            </a:r>
            <a:r>
              <a:rPr lang="en-US" sz="1200" dirty="0" err="1"/>
              <a:t>vertikalnu</a:t>
            </a:r>
            <a:r>
              <a:rPr lang="en-US" sz="1200" dirty="0"/>
              <a:t> </a:t>
            </a:r>
            <a:r>
              <a:rPr lang="en-US" sz="1200" dirty="0" err="1"/>
              <a:t>crtu</a:t>
            </a:r>
            <a:r>
              <a:rPr lang="en-US" sz="1200" dirty="0"/>
              <a:t> od 1,0 </a:t>
            </a:r>
            <a:r>
              <a:rPr lang="en-US" sz="1200" dirty="0" err="1"/>
              <a:t>gdje</a:t>
            </a:r>
            <a:r>
              <a:rPr lang="en-US" sz="1200" dirty="0"/>
              <a:t> </a:t>
            </a:r>
            <a:r>
              <a:rPr lang="en-US" sz="1200" dirty="0" err="1"/>
              <a:t>su</a:t>
            </a:r>
            <a:r>
              <a:rPr lang="en-US" sz="1200" dirty="0"/>
              <a:t> </a:t>
            </a:r>
            <a:r>
              <a:rPr lang="en-US" sz="1200" dirty="0" err="1"/>
              <a:t>rizici</a:t>
            </a:r>
            <a:r>
              <a:rPr lang="en-US" sz="1200" dirty="0"/>
              <a:t> </a:t>
            </a:r>
            <a:r>
              <a:rPr lang="en-US" sz="1200" dirty="0" err="1"/>
              <a:t>jednaki</a:t>
            </a:r>
            <a:r>
              <a:rPr lang="en-US" sz="1200" dirty="0"/>
              <a:t> za </a:t>
            </a:r>
            <a:r>
              <a:rPr lang="en-US" sz="1200" dirty="0" err="1"/>
              <a:t>obje</a:t>
            </a:r>
            <a:r>
              <a:rPr lang="en-US" sz="1200" dirty="0"/>
              <a:t> </a:t>
            </a:r>
            <a:r>
              <a:rPr lang="en-US" sz="1200" dirty="0" err="1"/>
              <a:t>terapije</a:t>
            </a:r>
            <a:r>
              <a:rPr lang="en-US" sz="1200" dirty="0"/>
              <a:t>.</a:t>
            </a:r>
          </a:p>
          <a:p>
            <a:r>
              <a:rPr lang="en-US" sz="1200" dirty="0" err="1"/>
              <a:t>Dakle</a:t>
            </a:r>
            <a:r>
              <a:rPr lang="en-US" sz="1200" dirty="0"/>
              <a:t>, s 95% </a:t>
            </a:r>
            <a:r>
              <a:rPr lang="en-US" sz="1200" dirty="0" err="1"/>
              <a:t>pouzdanosti</a:t>
            </a:r>
            <a:r>
              <a:rPr lang="en-US" sz="1200" dirty="0"/>
              <a:t> ne </a:t>
            </a:r>
            <a:r>
              <a:rPr lang="en-US" sz="1200" dirty="0" err="1"/>
              <a:t>može</a:t>
            </a:r>
            <a:r>
              <a:rPr lang="en-US" sz="1200" dirty="0"/>
              <a:t> se </a:t>
            </a:r>
            <a:r>
              <a:rPr lang="en-US" sz="1200" dirty="0" err="1"/>
              <a:t>reći</a:t>
            </a:r>
            <a:r>
              <a:rPr lang="en-US" sz="1200" dirty="0"/>
              <a:t> da je PD </a:t>
            </a:r>
            <a:r>
              <a:rPr lang="en-US" sz="1200" dirty="0" err="1"/>
              <a:t>bolji</a:t>
            </a:r>
            <a:r>
              <a:rPr lang="en-US" sz="1200" dirty="0"/>
              <a:t> </a:t>
            </a:r>
            <a:r>
              <a:rPr lang="en-US" sz="1200" dirty="0" err="1"/>
              <a:t>ili</a:t>
            </a:r>
            <a:r>
              <a:rPr lang="en-US" sz="1200" dirty="0"/>
              <a:t> </a:t>
            </a:r>
            <a:r>
              <a:rPr lang="en-US" sz="1200" dirty="0" err="1"/>
              <a:t>lošiji</a:t>
            </a:r>
            <a:r>
              <a:rPr lang="en-US" sz="1200" dirty="0"/>
              <a:t> - a </a:t>
            </a:r>
            <a:r>
              <a:rPr lang="en-US" sz="1200" dirty="0" err="1"/>
              <a:t>rezultat</a:t>
            </a:r>
            <a:r>
              <a:rPr lang="en-US" sz="1200" dirty="0"/>
              <a:t> </a:t>
            </a:r>
            <a:r>
              <a:rPr lang="en-US" sz="1200" dirty="0" err="1"/>
              <a:t>nije</a:t>
            </a:r>
            <a:r>
              <a:rPr lang="en-US" sz="1200" dirty="0"/>
              <a:t> </a:t>
            </a:r>
            <a:r>
              <a:rPr lang="en-US" sz="1200" dirty="0" err="1"/>
              <a:t>značajan</a:t>
            </a:r>
            <a:r>
              <a:rPr lang="en-US" sz="1200" dirty="0"/>
              <a:t>.</a:t>
            </a:r>
            <a:endParaRPr lang="en-US" dirty="0"/>
          </a:p>
        </p:txBody>
      </p:sp>
      <p:sp>
        <p:nvSpPr>
          <p:cNvPr id="4" name="Slide Number Placeholder 3"/>
          <p:cNvSpPr>
            <a:spLocks noGrp="1"/>
          </p:cNvSpPr>
          <p:nvPr>
            <p:ph type="sldNum" sz="quarter" idx="5"/>
          </p:nvPr>
        </p:nvSpPr>
        <p:spPr/>
        <p:txBody>
          <a:bodyPr/>
          <a:lstStyle/>
          <a:p>
            <a:fld id="{17BE0B7C-C337-614C-80B9-0855A8D9924C}" type="slidenum">
              <a:rPr lang="en-US" smtClean="0"/>
              <a:pPr/>
              <a:t>12</a:t>
            </a:fld>
            <a:endParaRPr lang="en-US"/>
          </a:p>
        </p:txBody>
      </p:sp>
    </p:spTree>
    <p:extLst>
      <p:ext uri="{BB962C8B-B14F-4D97-AF65-F5344CB8AC3E}">
        <p14:creationId xmlns:p14="http://schemas.microsoft.com/office/powerpoint/2010/main" val="3172294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bs-Latn-BA" dirty="0" err="1"/>
              <a:t>ISPDprporučuje</a:t>
            </a:r>
            <a:r>
              <a:rPr lang="bs-Latn-BA" dirty="0"/>
              <a:t> da adekvatnost nije sama dovoljna, već je potrebna visokokvalitetna dijaliza usmjerena ka cilju , što </a:t>
            </a:r>
            <a:r>
              <a:rPr lang="bs-Latn-BA" dirty="0" err="1"/>
              <a:t>podrazumjeva</a:t>
            </a:r>
            <a:r>
              <a:rPr lang="bs-Latn-BA" dirty="0"/>
              <a:t> zajedničku odluku između pacijenata i kliničara, da bi tretman dobio svoju satisfakciju, što je jasno prikazano u </a:t>
            </a:r>
            <a:r>
              <a:rPr lang="bs-Latn-BA" dirty="0" err="1"/>
              <a:t>tzv</a:t>
            </a:r>
            <a:r>
              <a:rPr lang="bs-Latn-BA" dirty="0"/>
              <a:t> SONG PD inicijativi</a:t>
            </a:r>
            <a:endParaRPr lang="en-US" dirty="0"/>
          </a:p>
        </p:txBody>
      </p:sp>
      <p:sp>
        <p:nvSpPr>
          <p:cNvPr id="4" name="Slide Number Placeholder 3"/>
          <p:cNvSpPr>
            <a:spLocks noGrp="1"/>
          </p:cNvSpPr>
          <p:nvPr>
            <p:ph type="sldNum" sz="quarter" idx="5"/>
          </p:nvPr>
        </p:nvSpPr>
        <p:spPr/>
        <p:txBody>
          <a:bodyPr/>
          <a:lstStyle/>
          <a:p>
            <a:fld id="{7F6F57E1-DB2D-40BF-A23C-0D17D8DDB99D}" type="slidenum">
              <a:rPr lang="en-US" altLang="en-US" smtClean="0"/>
              <a:pPr/>
              <a:t>13</a:t>
            </a:fld>
            <a:endParaRPr lang="en-US" altLang="en-US"/>
          </a:p>
        </p:txBody>
      </p:sp>
    </p:spTree>
    <p:extLst>
      <p:ext uri="{BB962C8B-B14F-4D97-AF65-F5344CB8AC3E}">
        <p14:creationId xmlns:p14="http://schemas.microsoft.com/office/powerpoint/2010/main" val="237596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bs-Latn-BA" dirty="0"/>
              <a:t>PD nudi veću neovisnost i kontrolu nad terapijom pacijenta, bolju mobilnost, promjenu </a:t>
            </a:r>
            <a:r>
              <a:rPr lang="bs-Latn-BA" dirty="0" err="1"/>
              <a:t>životniog</a:t>
            </a:r>
            <a:r>
              <a:rPr lang="bs-Latn-BA" dirty="0"/>
              <a:t> stila i aktivnosti, manje posjeta klinikama i na kraju za 35% manju potrebu za </a:t>
            </a:r>
            <a:r>
              <a:rPr lang="bs-Latn-BA" dirty="0" err="1"/>
              <a:t>tzv</a:t>
            </a:r>
            <a:r>
              <a:rPr lang="bs-Latn-BA" dirty="0"/>
              <a:t> njegovateljima</a:t>
            </a:r>
          </a:p>
          <a:p>
            <a:pPr marL="171450" indent="-171450">
              <a:buFont typeface="Arial" panose="020B0604020202020204" pitchFamily="34" charset="0"/>
              <a:buChar char="•"/>
            </a:pPr>
            <a:endParaRPr lang="bs-Latn-BA" dirty="0"/>
          </a:p>
          <a:p>
            <a:pPr marL="171450" indent="-171450">
              <a:buFont typeface="Arial" panose="020B0604020202020204" pitchFamily="34" charset="0"/>
              <a:buChar char="•"/>
            </a:pPr>
            <a:r>
              <a:rPr lang="en-US" dirty="0"/>
              <a:t>(Francois 2014)</a:t>
            </a:r>
            <a:r>
              <a:rPr lang="en-US" baseline="0" dirty="0"/>
              <a:t> narrative review of the benefits of PD.</a:t>
            </a:r>
          </a:p>
          <a:p>
            <a:pPr marL="171450" indent="-171450">
              <a:buFont typeface="Arial" panose="020B0604020202020204" pitchFamily="34" charset="0"/>
              <a:buChar char="•"/>
            </a:pPr>
            <a:r>
              <a:rPr lang="en-US" dirty="0"/>
              <a:t>(</a:t>
            </a:r>
            <a:r>
              <a:rPr lang="en-US" dirty="0" err="1"/>
              <a:t>Muehrer</a:t>
            </a:r>
            <a:r>
              <a:rPr lang="en-US" dirty="0"/>
              <a:t> 2011) Retrospective study of USRDS to determine association of employment status with dialysis initiation from 1992 to 2003 </a:t>
            </a:r>
          </a:p>
          <a:p>
            <a:pPr marL="171450" indent="-171450">
              <a:buFont typeface="Arial" panose="020B0604020202020204" pitchFamily="34" charset="0"/>
              <a:buChar char="•"/>
            </a:pPr>
            <a:r>
              <a:rPr lang="en-US" dirty="0"/>
              <a:t>(Kutner 2010) Comprehensive Dialysis Study (CDS), a prospective cohort study conducted by USRDS of patients with ESRD to evaluate factors contributing to physical, functional, and nutritional health status of patients starting </a:t>
            </a:r>
            <a:r>
              <a:rPr lang="en-US" dirty="0" err="1"/>
              <a:t>diaylsis</a:t>
            </a:r>
            <a:r>
              <a:rPr lang="en-US" baseline="0" dirty="0"/>
              <a:t> </a:t>
            </a:r>
            <a:endParaRPr lang="en-US" dirty="0"/>
          </a:p>
        </p:txBody>
      </p:sp>
      <p:sp>
        <p:nvSpPr>
          <p:cNvPr id="4" name="Slide Number Placeholder 3"/>
          <p:cNvSpPr>
            <a:spLocks noGrp="1"/>
          </p:cNvSpPr>
          <p:nvPr>
            <p:ph type="sldNum" sz="quarter" idx="5"/>
          </p:nvPr>
        </p:nvSpPr>
        <p:spPr/>
        <p:txBody>
          <a:bodyPr/>
          <a:lstStyle/>
          <a:p>
            <a:fld id="{17BE0B7C-C337-614C-80B9-0855A8D9924C}" type="slidenum">
              <a:rPr lang="en-US" smtClean="0"/>
              <a:pPr/>
              <a:t>14</a:t>
            </a:fld>
            <a:endParaRPr lang="en-US"/>
          </a:p>
        </p:txBody>
      </p:sp>
    </p:spTree>
    <p:extLst>
      <p:ext uri="{BB962C8B-B14F-4D97-AF65-F5344CB8AC3E}">
        <p14:creationId xmlns:p14="http://schemas.microsoft.com/office/powerpoint/2010/main" val="3564896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sz="1200" dirty="0" err="1">
                <a:ea typeface="Times New Roman" panose="02020603050405020304" pitchFamily="18" charset="0"/>
              </a:rPr>
              <a:t>Sustavni</a:t>
            </a:r>
            <a:r>
              <a:rPr lang="en-US" altLang="en-US" sz="1200" dirty="0">
                <a:ea typeface="Times New Roman" panose="02020603050405020304" pitchFamily="18" charset="0"/>
              </a:rPr>
              <a:t> </a:t>
            </a:r>
            <a:r>
              <a:rPr lang="en-US" altLang="en-US" sz="1200" dirty="0" err="1">
                <a:ea typeface="Times New Roman" panose="02020603050405020304" pitchFamily="18" charset="0"/>
              </a:rPr>
              <a:t>pregled</a:t>
            </a:r>
            <a:r>
              <a:rPr lang="en-US" altLang="en-US" sz="1200" dirty="0">
                <a:ea typeface="Times New Roman" panose="02020603050405020304" pitchFamily="18" charset="0"/>
              </a:rPr>
              <a:t> literature </a:t>
            </a:r>
            <a:r>
              <a:rPr lang="en-US" altLang="en-US" sz="1200" dirty="0" err="1">
                <a:ea typeface="Times New Roman" panose="02020603050405020304" pitchFamily="18" charset="0"/>
              </a:rPr>
              <a:t>i</a:t>
            </a:r>
            <a:r>
              <a:rPr lang="en-US" altLang="en-US" sz="1200" dirty="0">
                <a:ea typeface="Times New Roman" panose="02020603050405020304" pitchFamily="18" charset="0"/>
              </a:rPr>
              <a:t> </a:t>
            </a:r>
            <a:r>
              <a:rPr lang="en-US" altLang="en-US" sz="1200" dirty="0" err="1">
                <a:ea typeface="Times New Roman" panose="02020603050405020304" pitchFamily="18" charset="0"/>
              </a:rPr>
              <a:t>metaanaliza</a:t>
            </a:r>
            <a:r>
              <a:rPr lang="en-US" altLang="en-US" sz="1200" dirty="0">
                <a:ea typeface="Times New Roman" panose="02020603050405020304" pitchFamily="18" charset="0"/>
              </a:rPr>
              <a:t> 16 </a:t>
            </a:r>
            <a:r>
              <a:rPr lang="en-US" altLang="en-US" sz="1200" dirty="0" err="1">
                <a:ea typeface="Times New Roman" panose="02020603050405020304" pitchFamily="18" charset="0"/>
              </a:rPr>
              <a:t>studija</a:t>
            </a:r>
            <a:r>
              <a:rPr lang="en-US" altLang="en-US" sz="1200" dirty="0">
                <a:ea typeface="Times New Roman" panose="02020603050405020304" pitchFamily="18" charset="0"/>
              </a:rPr>
              <a:t> </a:t>
            </a:r>
            <a:r>
              <a:rPr lang="en-US" altLang="en-US" sz="1200" dirty="0" err="1">
                <a:ea typeface="Times New Roman" panose="02020603050405020304" pitchFamily="18" charset="0"/>
              </a:rPr>
              <a:t>procjenjivali</a:t>
            </a:r>
            <a:r>
              <a:rPr lang="en-US" altLang="en-US" sz="1200" dirty="0">
                <a:ea typeface="Times New Roman" panose="02020603050405020304" pitchFamily="18" charset="0"/>
              </a:rPr>
              <a:t> </a:t>
            </a:r>
            <a:r>
              <a:rPr lang="en-US" altLang="en-US" sz="1200" dirty="0" err="1">
                <a:ea typeface="Times New Roman" panose="02020603050405020304" pitchFamily="18" charset="0"/>
              </a:rPr>
              <a:t>su</a:t>
            </a:r>
            <a:r>
              <a:rPr lang="en-US" altLang="en-US" sz="1200" dirty="0">
                <a:ea typeface="Times New Roman" panose="02020603050405020304" pitchFamily="18" charset="0"/>
              </a:rPr>
              <a:t> </a:t>
            </a:r>
            <a:r>
              <a:rPr lang="en-US" altLang="en-US" sz="1200" dirty="0" err="1">
                <a:ea typeface="Times New Roman" panose="02020603050405020304" pitchFamily="18" charset="0"/>
              </a:rPr>
              <a:t>smrtnost</a:t>
            </a:r>
            <a:r>
              <a:rPr lang="en-US" altLang="en-US" sz="1200" dirty="0">
                <a:ea typeface="Times New Roman" panose="02020603050405020304" pitchFamily="18" charset="0"/>
              </a:rPr>
              <a:t> </a:t>
            </a:r>
            <a:r>
              <a:rPr lang="en-US" altLang="en-US" sz="1200" dirty="0" err="1">
                <a:ea typeface="Times New Roman" panose="02020603050405020304" pitchFamily="18" charset="0"/>
              </a:rPr>
              <a:t>nakon</a:t>
            </a:r>
            <a:r>
              <a:rPr lang="en-US" altLang="en-US" sz="1200" dirty="0">
                <a:ea typeface="Times New Roman" panose="02020603050405020304" pitchFamily="18" charset="0"/>
              </a:rPr>
              <a:t> </a:t>
            </a:r>
            <a:r>
              <a:rPr lang="en-US" altLang="en-US" sz="1200" dirty="0" err="1">
                <a:ea typeface="Times New Roman" panose="02020603050405020304" pitchFamily="18" charset="0"/>
              </a:rPr>
              <a:t>transplantacije</a:t>
            </a:r>
            <a:r>
              <a:rPr lang="en-US" altLang="en-US" sz="1200" dirty="0">
                <a:ea typeface="Times New Roman" panose="02020603050405020304" pitchFamily="18" charset="0"/>
              </a:rPr>
              <a:t>, </a:t>
            </a:r>
            <a:r>
              <a:rPr lang="en-US" altLang="en-US" sz="1200" dirty="0" err="1">
                <a:ea typeface="Times New Roman" panose="02020603050405020304" pitchFamily="18" charset="0"/>
              </a:rPr>
              <a:t>preživljavanje</a:t>
            </a:r>
            <a:r>
              <a:rPr lang="en-US" altLang="en-US" sz="1200" dirty="0">
                <a:ea typeface="Times New Roman" panose="02020603050405020304" pitchFamily="18" charset="0"/>
              </a:rPr>
              <a:t> </a:t>
            </a:r>
            <a:r>
              <a:rPr lang="en-US" altLang="en-US" sz="1200" dirty="0" err="1">
                <a:ea typeface="Times New Roman" panose="02020603050405020304" pitchFamily="18" charset="0"/>
              </a:rPr>
              <a:t>grafta</a:t>
            </a:r>
            <a:r>
              <a:rPr lang="en-US" altLang="en-US" sz="1200" dirty="0">
                <a:ea typeface="Times New Roman" panose="02020603050405020304" pitchFamily="18" charset="0"/>
              </a:rPr>
              <a:t> </a:t>
            </a:r>
            <a:r>
              <a:rPr lang="en-US" altLang="en-US" sz="1200" dirty="0" err="1">
                <a:ea typeface="Times New Roman" panose="02020603050405020304" pitchFamily="18" charset="0"/>
              </a:rPr>
              <a:t>ili</a:t>
            </a:r>
            <a:r>
              <a:rPr lang="en-US" altLang="en-US" sz="1200" dirty="0">
                <a:ea typeface="Times New Roman" panose="02020603050405020304" pitchFamily="18" charset="0"/>
              </a:rPr>
              <a:t> </a:t>
            </a:r>
            <a:r>
              <a:rPr lang="en-US" altLang="en-US" sz="1200" dirty="0" err="1">
                <a:ea typeface="Times New Roman" panose="02020603050405020304" pitchFamily="18" charset="0"/>
              </a:rPr>
              <a:t>odgođenu</a:t>
            </a:r>
            <a:r>
              <a:rPr lang="en-US" altLang="en-US" sz="1200" dirty="0">
                <a:ea typeface="Times New Roman" panose="02020603050405020304" pitchFamily="18" charset="0"/>
              </a:rPr>
              <a:t> </a:t>
            </a:r>
            <a:r>
              <a:rPr lang="en-US" altLang="en-US" sz="1200" dirty="0" err="1">
                <a:ea typeface="Times New Roman" panose="02020603050405020304" pitchFamily="18" charset="0"/>
              </a:rPr>
              <a:t>funkciju</a:t>
            </a:r>
            <a:r>
              <a:rPr lang="en-US" altLang="en-US" sz="1200" dirty="0">
                <a:ea typeface="Times New Roman" panose="02020603050405020304" pitchFamily="18" charset="0"/>
              </a:rPr>
              <a:t> </a:t>
            </a:r>
            <a:r>
              <a:rPr lang="en-US" altLang="en-US" sz="1200" dirty="0" err="1">
                <a:ea typeface="Times New Roman" panose="02020603050405020304" pitchFamily="18" charset="0"/>
              </a:rPr>
              <a:t>grafta</a:t>
            </a:r>
            <a:r>
              <a:rPr lang="en-US" altLang="en-US" sz="1200" dirty="0">
                <a:ea typeface="Times New Roman" panose="02020603050405020304" pitchFamily="18" charset="0"/>
              </a:rPr>
              <a:t> u </a:t>
            </a:r>
            <a:r>
              <a:rPr lang="en-US" altLang="en-US" sz="1200" dirty="0" err="1">
                <a:ea typeface="Times New Roman" panose="02020603050405020304" pitchFamily="18" charset="0"/>
              </a:rPr>
              <a:t>bolesnika</a:t>
            </a:r>
            <a:r>
              <a:rPr lang="en-US" altLang="en-US" sz="1200" dirty="0">
                <a:ea typeface="Times New Roman" panose="02020603050405020304" pitchFamily="18" charset="0"/>
              </a:rPr>
              <a:t> </a:t>
            </a:r>
            <a:r>
              <a:rPr lang="en-US" altLang="en-US" sz="1200" dirty="0" err="1">
                <a:ea typeface="Times New Roman" panose="02020603050405020304" pitchFamily="18" charset="0"/>
              </a:rPr>
              <a:t>koji</a:t>
            </a:r>
            <a:r>
              <a:rPr lang="en-US" altLang="en-US" sz="1200" dirty="0">
                <a:ea typeface="Times New Roman" panose="02020603050405020304" pitchFamily="18" charset="0"/>
              </a:rPr>
              <a:t> </a:t>
            </a:r>
            <a:r>
              <a:rPr lang="en-US" altLang="en-US" sz="1200" dirty="0" err="1">
                <a:ea typeface="Times New Roman" panose="02020603050405020304" pitchFamily="18" charset="0"/>
              </a:rPr>
              <a:t>su</a:t>
            </a:r>
            <a:r>
              <a:rPr lang="en-US" altLang="en-US" sz="1200" dirty="0">
                <a:ea typeface="Times New Roman" panose="02020603050405020304" pitchFamily="18" charset="0"/>
              </a:rPr>
              <a:t> </a:t>
            </a:r>
            <a:r>
              <a:rPr lang="en-US" altLang="en-US" sz="1200" dirty="0" err="1">
                <a:ea typeface="Times New Roman" panose="02020603050405020304" pitchFamily="18" charset="0"/>
              </a:rPr>
              <a:t>primali</a:t>
            </a:r>
            <a:r>
              <a:rPr lang="en-US" altLang="en-US" sz="1200" dirty="0">
                <a:ea typeface="Times New Roman" panose="02020603050405020304" pitchFamily="18" charset="0"/>
              </a:rPr>
              <a:t> HD </a:t>
            </a:r>
            <a:r>
              <a:rPr lang="en-US" altLang="en-US" sz="1200" dirty="0" err="1">
                <a:ea typeface="Times New Roman" panose="02020603050405020304" pitchFamily="18" charset="0"/>
              </a:rPr>
              <a:t>ili</a:t>
            </a:r>
            <a:r>
              <a:rPr lang="en-US" altLang="en-US" sz="1200" dirty="0">
                <a:ea typeface="Times New Roman" panose="02020603050405020304" pitchFamily="18" charset="0"/>
              </a:rPr>
              <a:t> PD </a:t>
            </a:r>
            <a:r>
              <a:rPr lang="en-US" altLang="en-US" sz="1200" dirty="0" err="1">
                <a:ea typeface="Times New Roman" panose="02020603050405020304" pitchFamily="18" charset="0"/>
              </a:rPr>
              <a:t>prije</a:t>
            </a:r>
            <a:r>
              <a:rPr lang="en-US" altLang="en-US" sz="1200" dirty="0">
                <a:ea typeface="Times New Roman" panose="02020603050405020304" pitchFamily="18" charset="0"/>
              </a:rPr>
              <a:t> </a:t>
            </a:r>
            <a:r>
              <a:rPr lang="en-US" altLang="en-US" sz="1200" dirty="0" err="1">
                <a:ea typeface="Times New Roman" panose="02020603050405020304" pitchFamily="18" charset="0"/>
              </a:rPr>
              <a:t>transplantacije</a:t>
            </a:r>
            <a:r>
              <a:rPr lang="en-US" altLang="en-US" sz="1200" dirty="0">
                <a:ea typeface="Times New Roman" panose="02020603050405020304" pitchFamily="18" charset="0"/>
              </a:rPr>
              <a:t> (Joachim 2017):</a:t>
            </a:r>
          </a:p>
          <a:p>
            <a:pPr lvl="0" eaLnBrk="0" fontAlgn="base" hangingPunct="0">
              <a:spcBef>
                <a:spcPct val="0"/>
              </a:spcBef>
              <a:spcAft>
                <a:spcPct val="0"/>
              </a:spcAft>
            </a:pPr>
            <a:r>
              <a:rPr lang="en-US" altLang="en-US" sz="1200" dirty="0" err="1">
                <a:ea typeface="Times New Roman" panose="02020603050405020304" pitchFamily="18" charset="0"/>
              </a:rPr>
              <a:t>Pacijenti</a:t>
            </a:r>
            <a:r>
              <a:rPr lang="en-US" altLang="en-US" sz="1200" dirty="0">
                <a:ea typeface="Times New Roman" panose="02020603050405020304" pitchFamily="18" charset="0"/>
              </a:rPr>
              <a:t> </a:t>
            </a:r>
            <a:r>
              <a:rPr lang="en-US" altLang="en-US" sz="1200" dirty="0" err="1">
                <a:ea typeface="Times New Roman" panose="02020603050405020304" pitchFamily="18" charset="0"/>
              </a:rPr>
              <a:t>koji</a:t>
            </a:r>
            <a:r>
              <a:rPr lang="en-US" altLang="en-US" sz="1200" dirty="0">
                <a:ea typeface="Times New Roman" panose="02020603050405020304" pitchFamily="18" charset="0"/>
              </a:rPr>
              <a:t> </a:t>
            </a:r>
            <a:r>
              <a:rPr lang="en-US" altLang="en-US" sz="1200" dirty="0" err="1">
                <a:ea typeface="Times New Roman" panose="02020603050405020304" pitchFamily="18" charset="0"/>
              </a:rPr>
              <a:t>su</a:t>
            </a:r>
            <a:r>
              <a:rPr lang="en-US" altLang="en-US" sz="1200" dirty="0">
                <a:ea typeface="Times New Roman" panose="02020603050405020304" pitchFamily="18" charset="0"/>
              </a:rPr>
              <a:t> </a:t>
            </a:r>
            <a:r>
              <a:rPr lang="en-US" altLang="en-US" sz="1200" dirty="0" err="1">
                <a:ea typeface="Times New Roman" panose="02020603050405020304" pitchFamily="18" charset="0"/>
              </a:rPr>
              <a:t>primali</a:t>
            </a:r>
            <a:r>
              <a:rPr lang="en-US" altLang="en-US" sz="1200" dirty="0">
                <a:ea typeface="Times New Roman" panose="02020603050405020304" pitchFamily="18" charset="0"/>
              </a:rPr>
              <a:t> PD </a:t>
            </a:r>
            <a:r>
              <a:rPr lang="en-US" altLang="en-US" sz="1200" dirty="0" err="1">
                <a:ea typeface="Times New Roman" panose="02020603050405020304" pitchFamily="18" charset="0"/>
              </a:rPr>
              <a:t>prije</a:t>
            </a:r>
            <a:r>
              <a:rPr lang="en-US" altLang="en-US" sz="1200" dirty="0">
                <a:ea typeface="Times New Roman" panose="02020603050405020304" pitchFamily="18" charset="0"/>
              </a:rPr>
              <a:t> </a:t>
            </a:r>
            <a:r>
              <a:rPr lang="en-US" altLang="en-US" sz="1200" dirty="0" err="1">
                <a:ea typeface="Times New Roman" panose="02020603050405020304" pitchFamily="18" charset="0"/>
              </a:rPr>
              <a:t>transplantacije</a:t>
            </a:r>
            <a:r>
              <a:rPr lang="en-US" altLang="en-US" sz="1200" dirty="0">
                <a:ea typeface="Times New Roman" panose="02020603050405020304" pitchFamily="18" charset="0"/>
              </a:rPr>
              <a:t> </a:t>
            </a:r>
            <a:r>
              <a:rPr lang="en-US" altLang="en-US" sz="1200" dirty="0" err="1">
                <a:ea typeface="Times New Roman" panose="02020603050405020304" pitchFamily="18" charset="0"/>
              </a:rPr>
              <a:t>imali</a:t>
            </a:r>
            <a:r>
              <a:rPr lang="en-US" altLang="en-US" sz="1200" dirty="0">
                <a:ea typeface="Times New Roman" panose="02020603050405020304" pitchFamily="18" charset="0"/>
              </a:rPr>
              <a:t> </a:t>
            </a:r>
            <a:r>
              <a:rPr lang="en-US" altLang="en-US" sz="1200" dirty="0" err="1">
                <a:ea typeface="Times New Roman" panose="02020603050405020304" pitchFamily="18" charset="0"/>
              </a:rPr>
              <a:t>su</a:t>
            </a:r>
            <a:r>
              <a:rPr lang="en-US" altLang="en-US" sz="1200" dirty="0">
                <a:ea typeface="Times New Roman" panose="02020603050405020304" pitchFamily="18" charset="0"/>
              </a:rPr>
              <a:t> </a:t>
            </a:r>
            <a:r>
              <a:rPr lang="en-US" altLang="en-US" sz="1200" dirty="0" err="1">
                <a:ea typeface="Times New Roman" panose="02020603050405020304" pitchFamily="18" charset="0"/>
              </a:rPr>
              <a:t>značajno</a:t>
            </a:r>
            <a:r>
              <a:rPr lang="en-US" altLang="en-US" sz="1200" dirty="0">
                <a:ea typeface="Times New Roman" panose="02020603050405020304" pitchFamily="18" charset="0"/>
              </a:rPr>
              <a:t> </a:t>
            </a:r>
            <a:r>
              <a:rPr lang="en-US" altLang="en-US" sz="1200" dirty="0" err="1">
                <a:ea typeface="Times New Roman" panose="02020603050405020304" pitchFamily="18" charset="0"/>
              </a:rPr>
              <a:t>bolju</a:t>
            </a:r>
            <a:r>
              <a:rPr lang="en-US" altLang="en-US" sz="1200" dirty="0">
                <a:ea typeface="Times New Roman" panose="02020603050405020304" pitchFamily="18" charset="0"/>
              </a:rPr>
              <a:t> </a:t>
            </a:r>
            <a:r>
              <a:rPr lang="en-US" altLang="en-US" sz="1200" dirty="0" err="1">
                <a:ea typeface="Times New Roman" panose="02020603050405020304" pitchFamily="18" charset="0"/>
              </a:rPr>
              <a:t>smrtnost</a:t>
            </a:r>
            <a:r>
              <a:rPr lang="en-US" altLang="en-US" sz="1200" dirty="0">
                <a:ea typeface="Times New Roman" panose="02020603050405020304" pitchFamily="18" charset="0"/>
              </a:rPr>
              <a:t> </a:t>
            </a:r>
            <a:r>
              <a:rPr lang="en-US" altLang="en-US" sz="1200" dirty="0" err="1">
                <a:ea typeface="Times New Roman" panose="02020603050405020304" pitchFamily="18" charset="0"/>
              </a:rPr>
              <a:t>i</a:t>
            </a:r>
            <a:r>
              <a:rPr lang="en-US" altLang="en-US" sz="1200" dirty="0">
                <a:ea typeface="Times New Roman" panose="02020603050405020304" pitchFamily="18" charset="0"/>
              </a:rPr>
              <a:t> </a:t>
            </a:r>
            <a:r>
              <a:rPr lang="en-US" altLang="en-US" sz="1200" dirty="0" err="1">
                <a:ea typeface="Times New Roman" panose="02020603050405020304" pitchFamily="18" charset="0"/>
              </a:rPr>
              <a:t>funkciju</a:t>
            </a:r>
            <a:r>
              <a:rPr lang="en-US" altLang="en-US" sz="1200" dirty="0">
                <a:ea typeface="Times New Roman" panose="02020603050405020304" pitchFamily="18" charset="0"/>
              </a:rPr>
              <a:t> </a:t>
            </a:r>
            <a:r>
              <a:rPr lang="en-US" altLang="en-US" sz="1200" dirty="0" err="1">
                <a:ea typeface="Times New Roman" panose="02020603050405020304" pitchFamily="18" charset="0"/>
              </a:rPr>
              <a:t>kalemljenja</a:t>
            </a:r>
            <a:r>
              <a:rPr lang="en-US" altLang="en-US" sz="1200" dirty="0">
                <a:ea typeface="Times New Roman" panose="02020603050405020304" pitchFamily="18" charset="0"/>
              </a:rPr>
              <a:t> od HD </a:t>
            </a:r>
            <a:r>
              <a:rPr lang="en-US" altLang="en-US" sz="1200" dirty="0" err="1">
                <a:ea typeface="Times New Roman" panose="02020603050405020304" pitchFamily="18" charset="0"/>
              </a:rPr>
              <a:t>prije</a:t>
            </a:r>
            <a:r>
              <a:rPr lang="en-US" altLang="en-US" sz="1200" dirty="0">
                <a:ea typeface="Times New Roman" panose="02020603050405020304" pitchFamily="18" charset="0"/>
              </a:rPr>
              <a:t> </a:t>
            </a:r>
            <a:r>
              <a:rPr lang="en-US" altLang="en-US" sz="1200" dirty="0" err="1">
                <a:ea typeface="Times New Roman" panose="02020603050405020304" pitchFamily="18" charset="0"/>
              </a:rPr>
              <a:t>transplantacije</a:t>
            </a:r>
            <a:endParaRPr lang="en-US" altLang="en-US" sz="1200" dirty="0">
              <a:ea typeface="Times New Roman" panose="02020603050405020304" pitchFamily="18" charset="0"/>
            </a:endParaRPr>
          </a:p>
          <a:p>
            <a:pPr lvl="0" eaLnBrk="0" fontAlgn="base" hangingPunct="0">
              <a:spcBef>
                <a:spcPct val="0"/>
              </a:spcBef>
              <a:spcAft>
                <a:spcPct val="0"/>
              </a:spcAft>
            </a:pPr>
            <a:endParaRPr lang="en-US" altLang="en-US" sz="1200" dirty="0">
              <a:ea typeface="Times New Roman" panose="02020603050405020304" pitchFamily="18" charset="0"/>
            </a:endParaRPr>
          </a:p>
          <a:p>
            <a:pPr lvl="0" eaLnBrk="0" fontAlgn="base" hangingPunct="0">
              <a:spcBef>
                <a:spcPct val="0"/>
              </a:spcBef>
              <a:spcAft>
                <a:spcPct val="0"/>
              </a:spcAft>
            </a:pPr>
            <a:r>
              <a:rPr lang="en-US" altLang="en-US" sz="1200" dirty="0" err="1">
                <a:ea typeface="Times New Roman" panose="02020603050405020304" pitchFamily="18" charset="0"/>
              </a:rPr>
              <a:t>Vrlo</a:t>
            </a:r>
            <a:r>
              <a:rPr lang="en-US" altLang="en-US" sz="1200" dirty="0">
                <a:ea typeface="Times New Roman" panose="02020603050405020304" pitchFamily="18" charset="0"/>
              </a:rPr>
              <a:t> </a:t>
            </a:r>
            <a:r>
              <a:rPr lang="en-US" altLang="en-US" sz="1200" dirty="0" err="1">
                <a:ea typeface="Times New Roman" panose="02020603050405020304" pitchFamily="18" charset="0"/>
              </a:rPr>
              <a:t>slična</a:t>
            </a:r>
            <a:r>
              <a:rPr lang="en-US" altLang="en-US" sz="1200" dirty="0">
                <a:ea typeface="Times New Roman" panose="02020603050405020304" pitchFamily="18" charset="0"/>
              </a:rPr>
              <a:t> </a:t>
            </a:r>
            <a:r>
              <a:rPr lang="en-US" altLang="en-US" sz="1200" dirty="0" err="1">
                <a:ea typeface="Times New Roman" panose="02020603050405020304" pitchFamily="18" charset="0"/>
              </a:rPr>
              <a:t>otkrića</a:t>
            </a:r>
            <a:r>
              <a:rPr lang="en-US" altLang="en-US" sz="1200" dirty="0">
                <a:ea typeface="Times New Roman" panose="02020603050405020304" pitchFamily="18" charset="0"/>
              </a:rPr>
              <a:t> </a:t>
            </a:r>
            <a:r>
              <a:rPr lang="en-US" altLang="en-US" sz="1200" dirty="0" err="1">
                <a:ea typeface="Times New Roman" panose="02020603050405020304" pitchFamily="18" charset="0"/>
              </a:rPr>
              <a:t>primijećena</a:t>
            </a:r>
            <a:r>
              <a:rPr lang="en-US" altLang="en-US" sz="1200" dirty="0">
                <a:ea typeface="Times New Roman" panose="02020603050405020304" pitchFamily="18" charset="0"/>
              </a:rPr>
              <a:t> </a:t>
            </a:r>
            <a:r>
              <a:rPr lang="en-US" altLang="en-US" sz="1200" dirty="0" err="1">
                <a:ea typeface="Times New Roman" panose="02020603050405020304" pitchFamily="18" charset="0"/>
              </a:rPr>
              <a:t>su</a:t>
            </a:r>
            <a:r>
              <a:rPr lang="en-US" altLang="en-US" sz="1200" dirty="0">
                <a:ea typeface="Times New Roman" panose="02020603050405020304" pitchFamily="18" charset="0"/>
              </a:rPr>
              <a:t> u </a:t>
            </a:r>
            <a:r>
              <a:rPr lang="en-US" altLang="en-US" sz="1200" dirty="0" err="1">
                <a:ea typeface="Times New Roman" panose="02020603050405020304" pitchFamily="18" charset="0"/>
              </a:rPr>
              <a:t>zasebnoj</a:t>
            </a:r>
            <a:r>
              <a:rPr lang="en-US" altLang="en-US" sz="1200" dirty="0">
                <a:ea typeface="Times New Roman" panose="02020603050405020304" pitchFamily="18" charset="0"/>
              </a:rPr>
              <a:t> </a:t>
            </a:r>
            <a:r>
              <a:rPr lang="en-US" altLang="en-US" sz="1200" dirty="0" err="1">
                <a:ea typeface="Times New Roman" panose="02020603050405020304" pitchFamily="18" charset="0"/>
              </a:rPr>
              <a:t>metaanalizi</a:t>
            </a:r>
            <a:r>
              <a:rPr lang="en-US" altLang="en-US" sz="1200" dirty="0">
                <a:ea typeface="Times New Roman" panose="02020603050405020304" pitchFamily="18" charset="0"/>
              </a:rPr>
              <a:t> 12 </a:t>
            </a:r>
            <a:r>
              <a:rPr lang="en-US" altLang="en-US" sz="1200" dirty="0" err="1">
                <a:ea typeface="Times New Roman" panose="02020603050405020304" pitchFamily="18" charset="0"/>
              </a:rPr>
              <a:t>studija</a:t>
            </a:r>
            <a:endParaRPr lang="en-US" altLang="en-US" sz="1200" dirty="0">
              <a:ea typeface="Times New Roman" panose="02020603050405020304" pitchFamily="18" charset="0"/>
            </a:endParaRPr>
          </a:p>
          <a:p>
            <a:pPr lvl="0" eaLnBrk="0" fontAlgn="base" hangingPunct="0">
              <a:spcBef>
                <a:spcPct val="0"/>
              </a:spcBef>
              <a:spcAft>
                <a:spcPct val="0"/>
              </a:spcAft>
            </a:pPr>
            <a:r>
              <a:rPr lang="en-US" altLang="en-US" sz="1200" dirty="0">
                <a:ea typeface="Times New Roman" panose="02020603050405020304" pitchFamily="18" charset="0"/>
              </a:rPr>
              <a:t>PD </a:t>
            </a:r>
            <a:r>
              <a:rPr lang="en-US" altLang="en-US" sz="1200" dirty="0" err="1">
                <a:ea typeface="Times New Roman" panose="02020603050405020304" pitchFamily="18" charset="0"/>
              </a:rPr>
              <a:t>prije</a:t>
            </a:r>
            <a:r>
              <a:rPr lang="en-US" altLang="en-US" sz="1200" dirty="0">
                <a:ea typeface="Times New Roman" panose="02020603050405020304" pitchFamily="18" charset="0"/>
              </a:rPr>
              <a:t> </a:t>
            </a:r>
            <a:r>
              <a:rPr lang="en-US" altLang="en-US" sz="1200" dirty="0" err="1">
                <a:ea typeface="Times New Roman" panose="02020603050405020304" pitchFamily="18" charset="0"/>
              </a:rPr>
              <a:t>transplantacije</a:t>
            </a:r>
            <a:r>
              <a:rPr lang="en-US" altLang="en-US" sz="1200" dirty="0">
                <a:ea typeface="Times New Roman" panose="02020603050405020304" pitchFamily="18" charset="0"/>
              </a:rPr>
              <a:t> </a:t>
            </a:r>
            <a:r>
              <a:rPr lang="en-US" altLang="en-US" sz="1200" dirty="0" err="1">
                <a:ea typeface="Times New Roman" panose="02020603050405020304" pitchFamily="18" charset="0"/>
              </a:rPr>
              <a:t>značajno</a:t>
            </a:r>
            <a:r>
              <a:rPr lang="en-US" altLang="en-US" sz="1200" dirty="0">
                <a:ea typeface="Times New Roman" panose="02020603050405020304" pitchFamily="18" charset="0"/>
              </a:rPr>
              <a:t> je </a:t>
            </a:r>
            <a:r>
              <a:rPr lang="en-US" altLang="en-US" sz="1200" dirty="0" err="1">
                <a:ea typeface="Times New Roman" panose="02020603050405020304" pitchFamily="18" charset="0"/>
              </a:rPr>
              <a:t>povezan</a:t>
            </a:r>
            <a:r>
              <a:rPr lang="en-US" altLang="en-US" sz="1200" dirty="0">
                <a:ea typeface="Times New Roman" panose="02020603050405020304" pitchFamily="18" charset="0"/>
              </a:rPr>
              <a:t> s </a:t>
            </a:r>
            <a:r>
              <a:rPr lang="en-US" altLang="en-US" sz="1200" dirty="0" err="1">
                <a:ea typeface="Times New Roman" panose="02020603050405020304" pitchFamily="18" charset="0"/>
              </a:rPr>
              <a:t>nižom</a:t>
            </a:r>
            <a:r>
              <a:rPr lang="en-US" altLang="en-US" sz="1200" dirty="0">
                <a:ea typeface="Times New Roman" panose="02020603050405020304" pitchFamily="18" charset="0"/>
              </a:rPr>
              <a:t> 5-godišnjom </a:t>
            </a:r>
            <a:r>
              <a:rPr lang="en-US" altLang="en-US" sz="1200" dirty="0" err="1">
                <a:ea typeface="Times New Roman" panose="02020603050405020304" pitchFamily="18" charset="0"/>
              </a:rPr>
              <a:t>smrtnošću</a:t>
            </a:r>
            <a:r>
              <a:rPr lang="en-US" altLang="en-US" sz="1200" dirty="0">
                <a:ea typeface="Times New Roman" panose="02020603050405020304" pitchFamily="18" charset="0"/>
              </a:rPr>
              <a:t> </a:t>
            </a:r>
            <a:r>
              <a:rPr lang="en-US" altLang="en-US" sz="1200" dirty="0" err="1">
                <a:ea typeface="Times New Roman" panose="02020603050405020304" pitchFamily="18" charset="0"/>
              </a:rPr>
              <a:t>nakon</a:t>
            </a:r>
            <a:r>
              <a:rPr lang="en-US" altLang="en-US" sz="1200" dirty="0">
                <a:ea typeface="Times New Roman" panose="02020603050405020304" pitchFamily="18" charset="0"/>
              </a:rPr>
              <a:t> </a:t>
            </a:r>
            <a:r>
              <a:rPr lang="en-US" altLang="en-US" sz="1200" dirty="0" err="1">
                <a:ea typeface="Times New Roman" panose="02020603050405020304" pitchFamily="18" charset="0"/>
              </a:rPr>
              <a:t>transplantacije</a:t>
            </a:r>
            <a:r>
              <a:rPr lang="en-US" altLang="en-US" sz="1200" dirty="0">
                <a:ea typeface="Times New Roman" panose="02020603050405020304" pitchFamily="18" charset="0"/>
              </a:rPr>
              <a:t> u </a:t>
            </a:r>
            <a:r>
              <a:rPr lang="en-US" altLang="en-US" sz="1200" dirty="0" err="1">
                <a:ea typeface="Times New Roman" panose="02020603050405020304" pitchFamily="18" charset="0"/>
              </a:rPr>
              <a:t>usporedbi</a:t>
            </a:r>
            <a:r>
              <a:rPr lang="en-US" altLang="en-US" sz="1200" dirty="0">
                <a:ea typeface="Times New Roman" panose="02020603050405020304" pitchFamily="18" charset="0"/>
              </a:rPr>
              <a:t> s HD</a:t>
            </a:r>
          </a:p>
          <a:p>
            <a:pPr lvl="0" eaLnBrk="0" fontAlgn="base" hangingPunct="0">
              <a:spcBef>
                <a:spcPct val="0"/>
              </a:spcBef>
              <a:spcAft>
                <a:spcPct val="0"/>
              </a:spcAft>
            </a:pPr>
            <a:r>
              <a:rPr lang="en-US" altLang="en-US" sz="1200" dirty="0" err="1">
                <a:ea typeface="Times New Roman" panose="02020603050405020304" pitchFamily="18" charset="0"/>
              </a:rPr>
              <a:t>Iako</a:t>
            </a:r>
            <a:r>
              <a:rPr lang="en-US" altLang="en-US" sz="1200" dirty="0">
                <a:ea typeface="Times New Roman" panose="02020603050405020304" pitchFamily="18" charset="0"/>
              </a:rPr>
              <a:t> </a:t>
            </a:r>
            <a:r>
              <a:rPr lang="en-US" altLang="en-US" sz="1200" dirty="0" err="1">
                <a:ea typeface="Times New Roman" panose="02020603050405020304" pitchFamily="18" charset="0"/>
              </a:rPr>
              <a:t>nije</a:t>
            </a:r>
            <a:r>
              <a:rPr lang="en-US" altLang="en-US" sz="1200" dirty="0">
                <a:ea typeface="Times New Roman" panose="02020603050405020304" pitchFamily="18" charset="0"/>
              </a:rPr>
              <a:t> </a:t>
            </a:r>
            <a:r>
              <a:rPr lang="en-US" altLang="en-US" sz="1200" dirty="0" err="1">
                <a:ea typeface="Times New Roman" panose="02020603050405020304" pitchFamily="18" charset="0"/>
              </a:rPr>
              <a:t>bilo</a:t>
            </a:r>
            <a:r>
              <a:rPr lang="en-US" altLang="en-US" sz="1200" dirty="0">
                <a:ea typeface="Times New Roman" panose="02020603050405020304" pitchFamily="18" charset="0"/>
              </a:rPr>
              <a:t> </a:t>
            </a:r>
            <a:r>
              <a:rPr lang="en-US" altLang="en-US" sz="1200" dirty="0" err="1">
                <a:ea typeface="Times New Roman" panose="02020603050405020304" pitchFamily="18" charset="0"/>
              </a:rPr>
              <a:t>značajne</a:t>
            </a:r>
            <a:r>
              <a:rPr lang="en-US" altLang="en-US" sz="1200" dirty="0">
                <a:ea typeface="Times New Roman" panose="02020603050405020304" pitchFamily="18" charset="0"/>
              </a:rPr>
              <a:t> </a:t>
            </a:r>
            <a:r>
              <a:rPr lang="en-US" altLang="en-US" sz="1200" dirty="0" err="1">
                <a:ea typeface="Times New Roman" panose="02020603050405020304" pitchFamily="18" charset="0"/>
              </a:rPr>
              <a:t>razlike</a:t>
            </a:r>
            <a:r>
              <a:rPr lang="en-US" altLang="en-US" sz="1200" dirty="0">
                <a:ea typeface="Times New Roman" panose="02020603050405020304" pitchFamily="18" charset="0"/>
              </a:rPr>
              <a:t> u </a:t>
            </a:r>
            <a:r>
              <a:rPr lang="en-US" altLang="en-US" sz="1200" dirty="0" err="1">
                <a:ea typeface="Times New Roman" panose="02020603050405020304" pitchFamily="18" charset="0"/>
              </a:rPr>
              <a:t>stopi</a:t>
            </a:r>
            <a:r>
              <a:rPr lang="en-US" altLang="en-US" sz="1200" dirty="0">
                <a:ea typeface="Times New Roman" panose="02020603050405020304" pitchFamily="18" charset="0"/>
              </a:rPr>
              <a:t> </a:t>
            </a:r>
            <a:r>
              <a:rPr lang="en-US" altLang="en-US" sz="1200" dirty="0" err="1">
                <a:ea typeface="Times New Roman" panose="02020603050405020304" pitchFamily="18" charset="0"/>
              </a:rPr>
              <a:t>preživljavanja</a:t>
            </a:r>
            <a:r>
              <a:rPr lang="en-US" altLang="en-US" sz="1200" dirty="0">
                <a:ea typeface="Times New Roman" panose="02020603050405020304" pitchFamily="18" charset="0"/>
              </a:rPr>
              <a:t> </a:t>
            </a:r>
            <a:r>
              <a:rPr lang="en-US" altLang="en-US" sz="1200" dirty="0" err="1">
                <a:ea typeface="Times New Roman" panose="02020603050405020304" pitchFamily="18" charset="0"/>
              </a:rPr>
              <a:t>grafta</a:t>
            </a:r>
            <a:r>
              <a:rPr lang="en-US" altLang="en-US" sz="1200" dirty="0">
                <a:ea typeface="Times New Roman" panose="02020603050405020304" pitchFamily="18" charset="0"/>
              </a:rPr>
              <a:t>, </a:t>
            </a:r>
            <a:r>
              <a:rPr lang="en-US" altLang="en-US" sz="1200" dirty="0" err="1">
                <a:ea typeface="Times New Roman" panose="02020603050405020304" pitchFamily="18" charset="0"/>
              </a:rPr>
              <a:t>pacijenti</a:t>
            </a:r>
            <a:r>
              <a:rPr lang="en-US" altLang="en-US" sz="1200" dirty="0">
                <a:ea typeface="Times New Roman" panose="02020603050405020304" pitchFamily="18" charset="0"/>
              </a:rPr>
              <a:t> s PD </a:t>
            </a:r>
            <a:r>
              <a:rPr lang="en-US" altLang="en-US" sz="1200" dirty="0" err="1">
                <a:ea typeface="Times New Roman" panose="02020603050405020304" pitchFamily="18" charset="0"/>
              </a:rPr>
              <a:t>prije</a:t>
            </a:r>
            <a:r>
              <a:rPr lang="en-US" altLang="en-US" sz="1200" dirty="0">
                <a:ea typeface="Times New Roman" panose="02020603050405020304" pitchFamily="18" charset="0"/>
              </a:rPr>
              <a:t> </a:t>
            </a:r>
            <a:r>
              <a:rPr lang="en-US" altLang="en-US" sz="1200" dirty="0" err="1">
                <a:ea typeface="Times New Roman" panose="02020603050405020304" pitchFamily="18" charset="0"/>
              </a:rPr>
              <a:t>transplantacije</a:t>
            </a:r>
            <a:r>
              <a:rPr lang="en-US" altLang="en-US" sz="1200" dirty="0">
                <a:ea typeface="Times New Roman" panose="02020603050405020304" pitchFamily="18" charset="0"/>
              </a:rPr>
              <a:t> </a:t>
            </a:r>
            <a:r>
              <a:rPr lang="en-US" altLang="en-US" sz="1200" dirty="0" err="1">
                <a:ea typeface="Times New Roman" panose="02020603050405020304" pitchFamily="18" charset="0"/>
              </a:rPr>
              <a:t>imali</a:t>
            </a:r>
            <a:r>
              <a:rPr lang="en-US" altLang="en-US" sz="1200" dirty="0">
                <a:ea typeface="Times New Roman" panose="02020603050405020304" pitchFamily="18" charset="0"/>
              </a:rPr>
              <a:t> </a:t>
            </a:r>
            <a:r>
              <a:rPr lang="en-US" altLang="en-US" sz="1200" dirty="0" err="1">
                <a:ea typeface="Times New Roman" panose="02020603050405020304" pitchFamily="18" charset="0"/>
              </a:rPr>
              <a:t>su</a:t>
            </a:r>
            <a:r>
              <a:rPr lang="en-US" altLang="en-US" sz="1200" dirty="0">
                <a:ea typeface="Times New Roman" panose="02020603050405020304" pitchFamily="18" charset="0"/>
              </a:rPr>
              <a:t> </a:t>
            </a:r>
            <a:r>
              <a:rPr lang="en-US" altLang="en-US" sz="1200" dirty="0" err="1">
                <a:ea typeface="Times New Roman" panose="02020603050405020304" pitchFamily="18" charset="0"/>
              </a:rPr>
              <a:t>nižu</a:t>
            </a:r>
            <a:r>
              <a:rPr lang="en-US" altLang="en-US" sz="1200" dirty="0">
                <a:ea typeface="Times New Roman" panose="02020603050405020304" pitchFamily="18" charset="0"/>
              </a:rPr>
              <a:t> </a:t>
            </a:r>
            <a:r>
              <a:rPr lang="en-US" altLang="en-US" sz="1200" dirty="0" err="1">
                <a:ea typeface="Times New Roman" panose="02020603050405020304" pitchFamily="18" charset="0"/>
              </a:rPr>
              <a:t>učestalost</a:t>
            </a:r>
            <a:r>
              <a:rPr lang="en-US" altLang="en-US" sz="1200" dirty="0">
                <a:ea typeface="Times New Roman" panose="02020603050405020304" pitchFamily="18" charset="0"/>
              </a:rPr>
              <a:t> </a:t>
            </a:r>
            <a:r>
              <a:rPr lang="en-US" altLang="en-US" sz="1200" dirty="0" err="1">
                <a:ea typeface="Times New Roman" panose="02020603050405020304" pitchFamily="18" charset="0"/>
              </a:rPr>
              <a:t>odgođene</a:t>
            </a:r>
            <a:r>
              <a:rPr lang="en-US" altLang="en-US" sz="1200" dirty="0">
                <a:ea typeface="Times New Roman" panose="02020603050405020304" pitchFamily="18" charset="0"/>
              </a:rPr>
              <a:t> </a:t>
            </a:r>
            <a:r>
              <a:rPr lang="en-US" altLang="en-US" sz="1200" dirty="0" err="1">
                <a:ea typeface="Times New Roman" panose="02020603050405020304" pitchFamily="18" charset="0"/>
              </a:rPr>
              <a:t>funkcije</a:t>
            </a:r>
            <a:r>
              <a:rPr lang="en-US" altLang="en-US" sz="1200" dirty="0">
                <a:ea typeface="Times New Roman" panose="02020603050405020304" pitchFamily="18" charset="0"/>
              </a:rPr>
              <a:t> </a:t>
            </a:r>
            <a:r>
              <a:rPr lang="en-US" altLang="en-US" sz="1200" dirty="0" err="1">
                <a:ea typeface="Times New Roman" panose="02020603050405020304" pitchFamily="18" charset="0"/>
              </a:rPr>
              <a:t>graftaA</a:t>
            </a:r>
            <a:r>
              <a:rPr lang="en-US" altLang="en-US" sz="1200" dirty="0">
                <a:ea typeface="Times New Roman" panose="02020603050405020304" pitchFamily="18" charset="0"/>
              </a:rPr>
              <a:t> systematic literature review and meta-analysis of 16 studies assessed post-transplant mortality, graft survival, or delayed graft function in patients receiving HD or PD pre-transplant (Joachim 2017):</a:t>
            </a:r>
          </a:p>
          <a:p>
            <a:pPr marL="171399" indent="-171399" eaLnBrk="0" hangingPunct="0">
              <a:buFont typeface="Arial" panose="020B0604020202020204" pitchFamily="34" charset="0"/>
              <a:buChar char="•"/>
            </a:pPr>
            <a:r>
              <a:rPr lang="en-US" altLang="en-US" sz="1200" dirty="0">
                <a:ea typeface="Times New Roman" panose="02020603050405020304" pitchFamily="18" charset="0"/>
              </a:rPr>
              <a:t>Patients who received pre-transplant PD had significantly better mortality and graft function than pre-transplant HD</a:t>
            </a:r>
            <a:endParaRPr lang="en-US" altLang="en-US" sz="1200" dirty="0"/>
          </a:p>
          <a:p>
            <a:pPr lvl="0" eaLnBrk="0" fontAlgn="base" hangingPunct="0">
              <a:spcBef>
                <a:spcPct val="0"/>
              </a:spcBef>
              <a:spcAft>
                <a:spcPct val="0"/>
              </a:spcAft>
            </a:pPr>
            <a:endParaRPr lang="en-US" altLang="en-US" sz="1200" dirty="0">
              <a:ea typeface="Times New Roman" panose="02020603050405020304" pitchFamily="18" charset="0"/>
            </a:endParaRPr>
          </a:p>
          <a:p>
            <a:pPr lvl="0" eaLnBrk="0" fontAlgn="base" hangingPunct="0">
              <a:spcBef>
                <a:spcPct val="0"/>
              </a:spcBef>
              <a:spcAft>
                <a:spcPct val="0"/>
              </a:spcAft>
            </a:pPr>
            <a:r>
              <a:rPr lang="en-US" altLang="en-US" sz="1200" dirty="0">
                <a:ea typeface="Times New Roman" panose="02020603050405020304" pitchFamily="18" charset="0"/>
              </a:rPr>
              <a:t>Very similar findings were observed in a separate meta-analysis of 12 studies</a:t>
            </a:r>
          </a:p>
          <a:p>
            <a:pPr marL="171399" indent="-171399" eaLnBrk="0" hangingPunct="0">
              <a:buFont typeface="Arial" panose="020B0604020202020204" pitchFamily="34" charset="0"/>
              <a:buChar char="•"/>
            </a:pPr>
            <a:r>
              <a:rPr lang="en-US" altLang="en-US" sz="1200" dirty="0">
                <a:ea typeface="Times New Roman" panose="02020603050405020304" pitchFamily="18" charset="0"/>
              </a:rPr>
              <a:t>Pre-transplant PD was significantly associated with lower 5-year mortality post-transplant compared with HD</a:t>
            </a:r>
          </a:p>
          <a:p>
            <a:pPr marL="171399" indent="-171399" eaLnBrk="0" hangingPunct="0">
              <a:buFont typeface="Arial" panose="020B0604020202020204" pitchFamily="34" charset="0"/>
              <a:buChar char="•"/>
            </a:pPr>
            <a:r>
              <a:rPr lang="en-US" altLang="en-US" sz="1200" dirty="0">
                <a:ea typeface="Times New Roman" panose="02020603050405020304" pitchFamily="18" charset="0"/>
              </a:rPr>
              <a:t>While there was no significant difference in the graft survival rate, pre-transplant PD patients had a lower incidence of delayed graft function</a:t>
            </a:r>
            <a:endParaRPr lang="en-GB" sz="1800" dirty="0">
              <a:solidFill>
                <a:srgbClr val="54585A"/>
              </a:solidFill>
            </a:endParaRPr>
          </a:p>
        </p:txBody>
      </p:sp>
      <p:sp>
        <p:nvSpPr>
          <p:cNvPr id="4" name="Slide Number Placeholder 3"/>
          <p:cNvSpPr>
            <a:spLocks noGrp="1"/>
          </p:cNvSpPr>
          <p:nvPr>
            <p:ph type="sldNum" sz="quarter" idx="5"/>
          </p:nvPr>
        </p:nvSpPr>
        <p:spPr/>
        <p:txBody>
          <a:bodyPr/>
          <a:lstStyle/>
          <a:p>
            <a:fld id="{17BE0B7C-C337-614C-80B9-0855A8D9924C}" type="slidenum">
              <a:rPr lang="en-US" smtClean="0"/>
              <a:pPr/>
              <a:t>15</a:t>
            </a:fld>
            <a:endParaRPr lang="en-US"/>
          </a:p>
        </p:txBody>
      </p:sp>
    </p:spTree>
    <p:extLst>
      <p:ext uri="{BB962C8B-B14F-4D97-AF65-F5344CB8AC3E}">
        <p14:creationId xmlns:p14="http://schemas.microsoft.com/office/powerpoint/2010/main" val="240551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s-Latn-BA" dirty="0"/>
              <a:t>Suvremeni PD dramatično se poboljšao tijekom posljednjih 10 godina, a ishodi su sada jednaki - ili čak bolji od HD-a</a:t>
            </a:r>
          </a:p>
          <a:p>
            <a:r>
              <a:rPr lang="bs-Latn-BA" dirty="0"/>
              <a:t>Suvremeni PD postiže bitno drugačije rezultate u odnosu na to kako je povijesno isporučen</a:t>
            </a:r>
          </a:p>
          <a:p>
            <a:r>
              <a:rPr lang="bs-Latn-BA" dirty="0"/>
              <a:t>Studije širom svijeta pokazuju niži rizik od smrtnosti suvremenih PD u odnosu na HD</a:t>
            </a:r>
          </a:p>
          <a:p>
            <a:r>
              <a:rPr lang="bs-Latn-BA" dirty="0"/>
              <a:t>Suvremeni PD ima značajnu korist za rano </a:t>
            </a:r>
            <a:r>
              <a:rPr lang="bs-Latn-BA" dirty="0" err="1"/>
              <a:t>preživljavanje</a:t>
            </a:r>
            <a:r>
              <a:rPr lang="bs-Latn-BA" dirty="0"/>
              <a:t> i više pacijenata ostaje dulje na životu na PD</a:t>
            </a:r>
          </a:p>
          <a:p>
            <a:r>
              <a:rPr lang="bs-Latn-BA" dirty="0"/>
              <a:t>PD ima bolju kvalitetu života </a:t>
            </a:r>
            <a:r>
              <a:rPr lang="bs-Latn-BA" dirty="0" err="1"/>
              <a:t>omogućavajući</a:t>
            </a:r>
            <a:r>
              <a:rPr lang="bs-Latn-BA" dirty="0"/>
              <a:t> pacijentima da dobro žive</a:t>
            </a:r>
          </a:p>
          <a:p>
            <a:r>
              <a:rPr lang="bs-Latn-BA" dirty="0"/>
              <a:t>Suvremeni PD može </a:t>
            </a:r>
            <a:r>
              <a:rPr lang="bs-Latn-BA" dirty="0" err="1"/>
              <a:t>olakšati</a:t>
            </a:r>
            <a:r>
              <a:rPr lang="bs-Latn-BA" dirty="0"/>
              <a:t> transplantaciju bubrega</a:t>
            </a:r>
          </a:p>
        </p:txBody>
      </p:sp>
      <p:sp>
        <p:nvSpPr>
          <p:cNvPr id="4" name="Slide Number Placeholder 3"/>
          <p:cNvSpPr>
            <a:spLocks noGrp="1"/>
          </p:cNvSpPr>
          <p:nvPr>
            <p:ph type="sldNum" sz="quarter" idx="5"/>
          </p:nvPr>
        </p:nvSpPr>
        <p:spPr/>
        <p:txBody>
          <a:bodyPr/>
          <a:lstStyle/>
          <a:p>
            <a:fld id="{06DEEEAA-4CF5-482E-86D9-6D5FCE519A73}" type="slidenum">
              <a:rPr lang="bs-Latn-BA" smtClean="0"/>
              <a:pPr/>
              <a:t>16</a:t>
            </a:fld>
            <a:endParaRPr lang="bs-Latn-BA"/>
          </a:p>
        </p:txBody>
      </p:sp>
    </p:spTree>
    <p:extLst>
      <p:ext uri="{BB962C8B-B14F-4D97-AF65-F5344CB8AC3E}">
        <p14:creationId xmlns:p14="http://schemas.microsoft.com/office/powerpoint/2010/main" val="939614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dirty="0" err="1"/>
              <a:t>Zajedničko</a:t>
            </a:r>
            <a:r>
              <a:rPr lang="en-GB" sz="1200" b="1" dirty="0"/>
              <a:t> </a:t>
            </a:r>
            <a:r>
              <a:rPr lang="en-GB" sz="1200" b="1" dirty="0" err="1"/>
              <a:t>donošenje</a:t>
            </a:r>
            <a:r>
              <a:rPr lang="en-GB" sz="1200" b="1" dirty="0"/>
              <a:t> </a:t>
            </a:r>
            <a:r>
              <a:rPr lang="en-GB" sz="1200" b="1" dirty="0" err="1"/>
              <a:t>odluka</a:t>
            </a:r>
            <a:r>
              <a:rPr lang="en-GB" sz="1200" b="1" dirty="0"/>
              <a:t> (SDM) </a:t>
            </a:r>
            <a:r>
              <a:rPr lang="en-GB" sz="1200" b="1" dirty="0" err="1"/>
              <a:t>osigurava</a:t>
            </a:r>
            <a:r>
              <a:rPr lang="en-GB" sz="1200" b="1" dirty="0"/>
              <a:t> </a:t>
            </a:r>
            <a:r>
              <a:rPr lang="en-GB" sz="1200" b="1" dirty="0" err="1"/>
              <a:t>potporu</a:t>
            </a:r>
            <a:r>
              <a:rPr lang="en-GB" sz="1200" b="1" dirty="0"/>
              <a:t> </a:t>
            </a:r>
            <a:r>
              <a:rPr lang="en-GB" sz="1200" b="1" dirty="0" err="1"/>
              <a:t>pojedincima</a:t>
            </a:r>
            <a:r>
              <a:rPr lang="en-GB" sz="1200" b="1" dirty="0"/>
              <a:t> u </a:t>
            </a:r>
            <a:r>
              <a:rPr lang="en-GB" sz="1200" b="1" dirty="0" err="1"/>
              <a:t>donošenju</a:t>
            </a:r>
            <a:r>
              <a:rPr lang="en-GB" sz="1200" b="1" dirty="0"/>
              <a:t> </a:t>
            </a:r>
            <a:r>
              <a:rPr lang="en-GB" sz="1200" b="1" dirty="0" err="1"/>
              <a:t>odluka</a:t>
            </a:r>
            <a:r>
              <a:rPr lang="en-GB" sz="1200" b="1" dirty="0"/>
              <a:t> </a:t>
            </a:r>
            <a:r>
              <a:rPr lang="en-GB" sz="1200" b="1" dirty="0" err="1"/>
              <a:t>koje</a:t>
            </a:r>
            <a:r>
              <a:rPr lang="en-GB" sz="1200" b="1" dirty="0"/>
              <a:t> </a:t>
            </a:r>
            <a:r>
              <a:rPr lang="en-GB" sz="1200" b="1" dirty="0" err="1"/>
              <a:t>odgovaraju</a:t>
            </a:r>
            <a:r>
              <a:rPr lang="en-GB" sz="1200" b="1" dirty="0"/>
              <a:t> </a:t>
            </a:r>
            <a:r>
              <a:rPr lang="en-GB" sz="1200" b="1" dirty="0" err="1"/>
              <a:t>njima</a:t>
            </a:r>
            <a:r>
              <a:rPr lang="en-GB" sz="1200" b="1" dirty="0"/>
              <a:t>. To je </a:t>
            </a:r>
            <a:r>
              <a:rPr lang="en-GB" sz="1200" b="1" dirty="0" err="1"/>
              <a:t>suradnički</a:t>
            </a:r>
            <a:r>
              <a:rPr lang="en-GB" sz="1200" b="1" dirty="0"/>
              <a:t> </a:t>
            </a:r>
            <a:r>
              <a:rPr lang="en-GB" sz="1200" b="1" dirty="0" err="1"/>
              <a:t>postupak</a:t>
            </a:r>
            <a:r>
              <a:rPr lang="en-GB" sz="1200" b="1" dirty="0"/>
              <a:t> </a:t>
            </a:r>
            <a:r>
              <a:rPr lang="en-GB" sz="1200" b="1" dirty="0" err="1"/>
              <a:t>kroz</a:t>
            </a:r>
            <a:r>
              <a:rPr lang="en-GB" sz="1200" b="1" dirty="0"/>
              <a:t> </a:t>
            </a:r>
            <a:r>
              <a:rPr lang="en-GB" sz="1200" b="1" dirty="0" err="1"/>
              <a:t>koji</a:t>
            </a:r>
            <a:r>
              <a:rPr lang="en-GB" sz="1200" b="1" dirty="0"/>
              <a:t> </a:t>
            </a:r>
            <a:r>
              <a:rPr lang="en-GB" sz="1200" b="1" dirty="0" err="1"/>
              <a:t>kliničar</a:t>
            </a:r>
            <a:r>
              <a:rPr lang="en-GB" sz="1200" b="1" dirty="0"/>
              <a:t> </a:t>
            </a:r>
            <a:r>
              <a:rPr lang="en-GB" sz="1200" b="1" dirty="0" err="1"/>
              <a:t>podržava</a:t>
            </a:r>
            <a:r>
              <a:rPr lang="en-GB" sz="1200" b="1" dirty="0"/>
              <a:t> </a:t>
            </a:r>
            <a:r>
              <a:rPr lang="en-GB" sz="1200" b="1" dirty="0" err="1"/>
              <a:t>pacijenta</a:t>
            </a:r>
            <a:r>
              <a:rPr lang="en-GB" sz="1200" b="1" dirty="0"/>
              <a:t> u </a:t>
            </a:r>
            <a:r>
              <a:rPr lang="en-GB" sz="1200" b="1" dirty="0" err="1"/>
              <a:t>donošenju</a:t>
            </a:r>
            <a:r>
              <a:rPr lang="en-GB" sz="1200" b="1" dirty="0"/>
              <a:t> </a:t>
            </a:r>
            <a:r>
              <a:rPr lang="en-GB" sz="1200" b="1" dirty="0" err="1"/>
              <a:t>odluke</a:t>
            </a:r>
            <a:r>
              <a:rPr lang="en-GB" sz="1200" b="1" dirty="0"/>
              <a:t> o </a:t>
            </a:r>
            <a:r>
              <a:rPr lang="en-GB" sz="1200" b="1" dirty="0" err="1"/>
              <a:t>njegovom</a:t>
            </a:r>
            <a:r>
              <a:rPr lang="en-GB" sz="1200" b="1" dirty="0"/>
              <a:t> </a:t>
            </a:r>
            <a:r>
              <a:rPr lang="en-GB" sz="1200" b="1" dirty="0" err="1"/>
              <a:t>liječenju</a:t>
            </a:r>
            <a:r>
              <a:rPr lang="en-GB" sz="1200" b="1" dirty="0"/>
              <a:t>. ... </a:t>
            </a:r>
            <a:r>
              <a:rPr lang="en-GB" sz="1200" b="1" dirty="0" err="1"/>
              <a:t>stručnost</a:t>
            </a:r>
            <a:r>
              <a:rPr lang="en-GB" sz="1200" b="1" dirty="0"/>
              <a:t> </a:t>
            </a:r>
            <a:r>
              <a:rPr lang="en-GB" sz="1200" b="1" dirty="0" err="1"/>
              <a:t>kliničara</a:t>
            </a:r>
            <a:r>
              <a:rPr lang="en-GB" sz="1200" b="1" dirty="0"/>
              <a:t>, </a:t>
            </a:r>
            <a:r>
              <a:rPr lang="en-GB" sz="1200" b="1" dirty="0" err="1"/>
              <a:t>poput</a:t>
            </a:r>
            <a:r>
              <a:rPr lang="en-GB" sz="1200" b="1" dirty="0"/>
              <a:t> </a:t>
            </a:r>
            <a:r>
              <a:rPr lang="en-GB" sz="1200" b="1" dirty="0" err="1"/>
              <a:t>mogućnosti</a:t>
            </a:r>
            <a:r>
              <a:rPr lang="en-GB" sz="1200" b="1" dirty="0"/>
              <a:t> </a:t>
            </a:r>
            <a:r>
              <a:rPr lang="en-GB" sz="1200" b="1" dirty="0" err="1"/>
              <a:t>liječenja</a:t>
            </a:r>
            <a:r>
              <a:rPr lang="en-GB" sz="1200" b="1" dirty="0"/>
              <a:t>, </a:t>
            </a:r>
            <a:r>
              <a:rPr lang="en-GB" sz="1200" b="1" dirty="0" err="1"/>
              <a:t>dokaza</a:t>
            </a:r>
            <a:r>
              <a:rPr lang="en-GB" sz="1200" b="1" dirty="0"/>
              <a:t>, </a:t>
            </a:r>
            <a:r>
              <a:rPr lang="en-GB" sz="1200" b="1" dirty="0" err="1"/>
              <a:t>rizika</a:t>
            </a:r>
            <a:r>
              <a:rPr lang="en-GB" sz="1200" b="1" dirty="0"/>
              <a:t> </a:t>
            </a:r>
            <a:r>
              <a:rPr lang="en-GB" sz="1200" b="1" dirty="0" err="1"/>
              <a:t>i</a:t>
            </a:r>
            <a:r>
              <a:rPr lang="en-GB" sz="1200" b="1" dirty="0"/>
              <a:t> </a:t>
            </a:r>
            <a:r>
              <a:rPr lang="en-GB" sz="1200" b="1" dirty="0" err="1"/>
              <a:t>koristi</a:t>
            </a:r>
            <a:endParaRPr lang="bs-Latn-BA"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dirty="0">
                <a:highlight>
                  <a:srgbClr val="FFFF00"/>
                </a:highlight>
              </a:rPr>
              <a:t>Shared decision making</a:t>
            </a:r>
            <a:r>
              <a:rPr lang="en-GB" sz="1200" dirty="0">
                <a:highlight>
                  <a:srgbClr val="FFFF00"/>
                </a:highlight>
              </a:rPr>
              <a:t> (SDM) ensures that individuals are supported to make </a:t>
            </a:r>
            <a:r>
              <a:rPr lang="en-GB" sz="1200" b="1" dirty="0">
                <a:highlight>
                  <a:srgbClr val="FFFF00"/>
                </a:highlight>
              </a:rPr>
              <a:t>decisions</a:t>
            </a:r>
            <a:r>
              <a:rPr lang="en-GB" sz="1200" dirty="0">
                <a:highlight>
                  <a:srgbClr val="FFFF00"/>
                </a:highlight>
              </a:rPr>
              <a:t> that are right for them. It is a collaborative process through which a clinician supports a patient to reach a </a:t>
            </a:r>
            <a:r>
              <a:rPr lang="en-GB" sz="1200" b="1" dirty="0">
                <a:highlight>
                  <a:srgbClr val="FFFF00"/>
                </a:highlight>
              </a:rPr>
              <a:t>decision</a:t>
            </a:r>
            <a:r>
              <a:rPr lang="en-GB" sz="1200" dirty="0">
                <a:highlight>
                  <a:srgbClr val="FFFF00"/>
                </a:highlight>
              </a:rPr>
              <a:t> about their treatment. ... the clinician's expertise, such as treatment options, evidence, risks and benefits.</a:t>
            </a:r>
            <a:endParaRPr lang="en-US" sz="1050" dirty="0">
              <a:solidFill>
                <a:srgbClr val="54585A"/>
              </a:solidFill>
              <a:highlight>
                <a:srgbClr val="FFFF00"/>
              </a:highlight>
              <a:latin typeface="+mn-lt"/>
            </a:endParaRPr>
          </a:p>
        </p:txBody>
      </p:sp>
      <p:sp>
        <p:nvSpPr>
          <p:cNvPr id="4" name="Slide Number Placeholder 3"/>
          <p:cNvSpPr>
            <a:spLocks noGrp="1"/>
          </p:cNvSpPr>
          <p:nvPr>
            <p:ph type="sldNum" sz="quarter" idx="5"/>
          </p:nvPr>
        </p:nvSpPr>
        <p:spPr/>
        <p:txBody>
          <a:bodyPr/>
          <a:lstStyle/>
          <a:p>
            <a:fld id="{17BE0B7C-C337-614C-80B9-0855A8D9924C}" type="slidenum">
              <a:rPr lang="en-US" smtClean="0"/>
              <a:pPr/>
              <a:t>17</a:t>
            </a:fld>
            <a:endParaRPr lang="en-US"/>
          </a:p>
        </p:txBody>
      </p:sp>
    </p:spTree>
    <p:extLst>
      <p:ext uri="{BB962C8B-B14F-4D97-AF65-F5344CB8AC3E}">
        <p14:creationId xmlns:p14="http://schemas.microsoft.com/office/powerpoint/2010/main" val="1984345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5/28/2021</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104929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pPr/>
              <a:t>5/28/2021</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112650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pPr/>
              <a:t>5/28/2021</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4259488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AD21006-B36E-EE4C-AEB9-2393EF7EA389}"/>
              </a:ext>
            </a:extLst>
          </p:cNvPr>
          <p:cNvSpPr/>
          <p:nvPr userDrawn="1"/>
        </p:nvSpPr>
        <p:spPr>
          <a:xfrm>
            <a:off x="0" y="-3"/>
            <a:ext cx="12192000" cy="6855882"/>
          </a:xfrm>
          <a:prstGeom prst="rect">
            <a:avLst/>
          </a:prstGeom>
          <a:solidFill>
            <a:schemeClr val="tx2">
              <a:lumMod val="20000"/>
              <a:lumOff val="8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rgbClr val="54585A"/>
              </a:solidFill>
            </a:endParaRPr>
          </a:p>
        </p:txBody>
      </p:sp>
      <p:pic>
        <p:nvPicPr>
          <p:cNvPr id="10" name="Picture 9">
            <a:extLst>
              <a:ext uri="{FF2B5EF4-FFF2-40B4-BE49-F238E27FC236}">
                <a16:creationId xmlns:a16="http://schemas.microsoft.com/office/drawing/2014/main" id="{0F7F53A8-FB79-AC47-A80E-1D254B15CB55}"/>
              </a:ext>
            </a:extLst>
          </p:cNvPr>
          <p:cNvPicPr>
            <a:picLocks noChangeAspect="1"/>
          </p:cNvPicPr>
          <p:nvPr userDrawn="1"/>
        </p:nvPicPr>
        <p:blipFill rotWithShape="1">
          <a:blip r:embed="rId2" cstate="screen">
            <a:alphaModFix amt="47000"/>
            <a:extLst>
              <a:ext uri="{28A0092B-C50C-407E-A947-70E740481C1C}">
                <a14:useLocalDpi xmlns:a14="http://schemas.microsoft.com/office/drawing/2010/main"/>
              </a:ext>
            </a:extLst>
          </a:blip>
          <a:srcRect l="1" r="34008"/>
          <a:stretch/>
        </p:blipFill>
        <p:spPr>
          <a:xfrm>
            <a:off x="5533477" y="2118"/>
            <a:ext cx="6658524" cy="6855883"/>
          </a:xfrm>
          <a:prstGeom prst="rect">
            <a:avLst/>
          </a:prstGeom>
        </p:spPr>
      </p:pic>
      <p:sp>
        <p:nvSpPr>
          <p:cNvPr id="11" name="Rectangle 10">
            <a:extLst>
              <a:ext uri="{FF2B5EF4-FFF2-40B4-BE49-F238E27FC236}">
                <a16:creationId xmlns:a16="http://schemas.microsoft.com/office/drawing/2014/main" id="{831DFBC9-8925-7740-A305-A4FF5705FFF5}"/>
              </a:ext>
            </a:extLst>
          </p:cNvPr>
          <p:cNvSpPr/>
          <p:nvPr userDrawn="1"/>
        </p:nvSpPr>
        <p:spPr>
          <a:xfrm>
            <a:off x="0" y="0"/>
            <a:ext cx="12192000" cy="479852"/>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9"/>
          </a:p>
        </p:txBody>
      </p:sp>
      <p:grpSp>
        <p:nvGrpSpPr>
          <p:cNvPr id="2" name="Group 11">
            <a:extLst>
              <a:ext uri="{FF2B5EF4-FFF2-40B4-BE49-F238E27FC236}">
                <a16:creationId xmlns:a16="http://schemas.microsoft.com/office/drawing/2014/main" id="{80303283-F097-DF4D-8204-E3420F2445B7}"/>
              </a:ext>
            </a:extLst>
          </p:cNvPr>
          <p:cNvGrpSpPr/>
          <p:nvPr userDrawn="1"/>
        </p:nvGrpSpPr>
        <p:grpSpPr>
          <a:xfrm>
            <a:off x="10684842" y="6250338"/>
            <a:ext cx="267836" cy="452000"/>
            <a:chOff x="6123256" y="4689199"/>
            <a:chExt cx="181681" cy="339105"/>
          </a:xfrm>
          <a:solidFill>
            <a:schemeClr val="tx2">
              <a:lumMod val="20000"/>
              <a:lumOff val="80000"/>
            </a:schemeClr>
          </a:solidFill>
        </p:grpSpPr>
        <p:sp>
          <p:nvSpPr>
            <p:cNvPr id="13" name="Diagonal Stripe 12">
              <a:extLst>
                <a:ext uri="{FF2B5EF4-FFF2-40B4-BE49-F238E27FC236}">
                  <a16:creationId xmlns:a16="http://schemas.microsoft.com/office/drawing/2014/main" id="{9DC12125-7005-A947-AC57-972420DCEAA2}"/>
                </a:ext>
              </a:extLst>
            </p:cNvPr>
            <p:cNvSpPr/>
            <p:nvPr userDrawn="1"/>
          </p:nvSpPr>
          <p:spPr>
            <a:xfrm rot="10800000">
              <a:off x="6123256" y="4689199"/>
              <a:ext cx="181681" cy="157423"/>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sp>
          <p:nvSpPr>
            <p:cNvPr id="14" name="Diagonal Stripe 13">
              <a:extLst>
                <a:ext uri="{FF2B5EF4-FFF2-40B4-BE49-F238E27FC236}">
                  <a16:creationId xmlns:a16="http://schemas.microsoft.com/office/drawing/2014/main" id="{CA96DCF4-0284-6B47-A5CF-FDEEC9AE8EFA}"/>
                </a:ext>
              </a:extLst>
            </p:cNvPr>
            <p:cNvSpPr/>
            <p:nvPr userDrawn="1"/>
          </p:nvSpPr>
          <p:spPr>
            <a:xfrm rot="5400000">
              <a:off x="6123255" y="4846624"/>
              <a:ext cx="181681" cy="181679"/>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grpSp>
      <p:pic>
        <p:nvPicPr>
          <p:cNvPr id="15" name="Graphic 14">
            <a:extLst>
              <a:ext uri="{FF2B5EF4-FFF2-40B4-BE49-F238E27FC236}">
                <a16:creationId xmlns:a16="http://schemas.microsoft.com/office/drawing/2014/main" id="{C54BB62F-A6EB-4549-B57B-A4F9474AFE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99527" y="6345579"/>
            <a:ext cx="334552" cy="242168"/>
          </a:xfrm>
          <a:prstGeom prst="rect">
            <a:avLst/>
          </a:prstGeom>
        </p:spPr>
      </p:pic>
      <p:sp>
        <p:nvSpPr>
          <p:cNvPr id="6" name="Title 5">
            <a:extLst>
              <a:ext uri="{FF2B5EF4-FFF2-40B4-BE49-F238E27FC236}">
                <a16:creationId xmlns:a16="http://schemas.microsoft.com/office/drawing/2014/main" id="{59E3DC24-B7E2-8A46-B2B6-63E2CFFE4234}"/>
              </a:ext>
            </a:extLst>
          </p:cNvPr>
          <p:cNvSpPr>
            <a:spLocks noGrp="1"/>
          </p:cNvSpPr>
          <p:nvPr>
            <p:ph type="title" hasCustomPrompt="1"/>
          </p:nvPr>
        </p:nvSpPr>
        <p:spPr>
          <a:xfrm>
            <a:off x="480002" y="1008001"/>
            <a:ext cx="11183815" cy="648000"/>
          </a:xfrm>
        </p:spPr>
        <p:txBody>
          <a:bodyPr>
            <a:normAutofit/>
          </a:bodyPr>
          <a:lstStyle>
            <a:lvl1pPr>
              <a:defRPr sz="1800"/>
            </a:lvl1pPr>
          </a:lstStyle>
          <a:p>
            <a:r>
              <a:rPr lang="en-GB" dirty="0"/>
              <a:t>CLICK TO EDIT MASTER TITLE STYLE</a:t>
            </a:r>
            <a:endParaRPr lang="en-US" dirty="0"/>
          </a:p>
        </p:txBody>
      </p:sp>
      <p:sp>
        <p:nvSpPr>
          <p:cNvPr id="7" name="Footer Placeholder 6">
            <a:extLst>
              <a:ext uri="{FF2B5EF4-FFF2-40B4-BE49-F238E27FC236}">
                <a16:creationId xmlns:a16="http://schemas.microsoft.com/office/drawing/2014/main" id="{BEBB52D8-B462-A54E-8F7F-8E4BAB61662C}"/>
              </a:ext>
            </a:extLst>
          </p:cNvPr>
          <p:cNvSpPr>
            <a:spLocks noGrp="1"/>
          </p:cNvSpPr>
          <p:nvPr>
            <p:ph type="ftr" sz="quarter" idx="10"/>
          </p:nvPr>
        </p:nvSpPr>
        <p:spPr>
          <a:xfrm>
            <a:off x="480000" y="6239999"/>
            <a:ext cx="10080000" cy="480000"/>
          </a:xfrm>
          <a:prstGeom prst="rect">
            <a:avLst/>
          </a:prstGeom>
        </p:spPr>
        <p:txBody>
          <a:bodyPr lIns="0" tIns="0" rIns="0" bIns="0" anchor="b" anchorCtr="0"/>
          <a:lstStyle>
            <a:lvl1pPr>
              <a:defRPr sz="600"/>
            </a:lvl1pPr>
          </a:lstStyle>
          <a:p>
            <a:endParaRPr lang="en-US" dirty="0"/>
          </a:p>
        </p:txBody>
      </p:sp>
      <p:sp>
        <p:nvSpPr>
          <p:cNvPr id="4" name="TextBox 3">
            <a:extLst>
              <a:ext uri="{FF2B5EF4-FFF2-40B4-BE49-F238E27FC236}">
                <a16:creationId xmlns:a16="http://schemas.microsoft.com/office/drawing/2014/main" id="{72C03416-4F0D-FB46-8FA4-C8591D08760C}"/>
              </a:ext>
            </a:extLst>
          </p:cNvPr>
          <p:cNvSpPr txBox="1"/>
          <p:nvPr userDrawn="1"/>
        </p:nvSpPr>
        <p:spPr>
          <a:xfrm>
            <a:off x="2667573" y="38911"/>
            <a:ext cx="4608507"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PATIENT SELECTION AND </a:t>
            </a:r>
            <a:br>
              <a:rPr lang="en-US" sz="1599" b="0" dirty="0">
                <a:solidFill>
                  <a:schemeClr val="bg1"/>
                </a:solidFill>
                <a:latin typeface="+mn-lt"/>
                <a:cs typeface="Arial"/>
              </a:rPr>
            </a:br>
            <a:r>
              <a:rPr lang="en-US" sz="1599" b="0" dirty="0">
                <a:solidFill>
                  <a:schemeClr val="bg1"/>
                </a:solidFill>
                <a:latin typeface="+mn-lt"/>
                <a:cs typeface="Arial"/>
              </a:rPr>
              <a:t>SHARED DECISION-MAKING</a:t>
            </a:r>
          </a:p>
        </p:txBody>
      </p:sp>
      <p:sp>
        <p:nvSpPr>
          <p:cNvPr id="5" name="TextBox 4">
            <a:extLst>
              <a:ext uri="{FF2B5EF4-FFF2-40B4-BE49-F238E27FC236}">
                <a16:creationId xmlns:a16="http://schemas.microsoft.com/office/drawing/2014/main" id="{AED9EA4B-7C45-8F48-AF65-562E583EB9B6}"/>
              </a:ext>
            </a:extLst>
          </p:cNvPr>
          <p:cNvSpPr txBox="1"/>
          <p:nvPr userDrawn="1"/>
        </p:nvSpPr>
        <p:spPr>
          <a:xfrm>
            <a:off x="7664625"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URGENT </a:t>
            </a:r>
            <a:br>
              <a:rPr lang="en-US" sz="1599" b="0" dirty="0">
                <a:solidFill>
                  <a:schemeClr val="bg1"/>
                </a:solidFill>
                <a:latin typeface="+mn-lt"/>
                <a:cs typeface="Arial"/>
              </a:rPr>
            </a:br>
            <a:r>
              <a:rPr lang="en-US" sz="1599" b="0" dirty="0">
                <a:solidFill>
                  <a:schemeClr val="bg1"/>
                </a:solidFill>
                <a:latin typeface="+mn-lt"/>
                <a:cs typeface="Arial"/>
              </a:rPr>
              <a:t>START</a:t>
            </a:r>
          </a:p>
        </p:txBody>
      </p:sp>
      <p:sp>
        <p:nvSpPr>
          <p:cNvPr id="9" name="TextBox 8">
            <a:extLst>
              <a:ext uri="{FF2B5EF4-FFF2-40B4-BE49-F238E27FC236}">
                <a16:creationId xmlns:a16="http://schemas.microsoft.com/office/drawing/2014/main" id="{FE0AF5CD-F071-BC40-BC44-89CF7F20D754}"/>
              </a:ext>
            </a:extLst>
          </p:cNvPr>
          <p:cNvSpPr txBox="1"/>
          <p:nvPr userDrawn="1"/>
        </p:nvSpPr>
        <p:spPr>
          <a:xfrm>
            <a:off x="205901"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j-lt"/>
                <a:cs typeface="Arial"/>
              </a:rPr>
              <a:t>MODERN </a:t>
            </a:r>
            <a:br>
              <a:rPr lang="en-US" sz="1599" b="0" dirty="0">
                <a:solidFill>
                  <a:schemeClr val="bg1"/>
                </a:solidFill>
                <a:latin typeface="+mj-lt"/>
                <a:cs typeface="Arial"/>
              </a:rPr>
            </a:br>
            <a:r>
              <a:rPr lang="en-US" sz="1599" b="0" dirty="0">
                <a:solidFill>
                  <a:schemeClr val="bg1"/>
                </a:solidFill>
                <a:latin typeface="+mj-lt"/>
                <a:cs typeface="Arial"/>
              </a:rPr>
              <a:t>PD</a:t>
            </a:r>
          </a:p>
        </p:txBody>
      </p:sp>
      <p:sp>
        <p:nvSpPr>
          <p:cNvPr id="17" name="TextBox 16">
            <a:extLst>
              <a:ext uri="{FF2B5EF4-FFF2-40B4-BE49-F238E27FC236}">
                <a16:creationId xmlns:a16="http://schemas.microsoft.com/office/drawing/2014/main" id="{F7E22E60-5787-B742-B367-AF9116D2FBCC}"/>
              </a:ext>
            </a:extLst>
          </p:cNvPr>
          <p:cNvSpPr txBox="1"/>
          <p:nvPr userDrawn="1"/>
        </p:nvSpPr>
        <p:spPr>
          <a:xfrm>
            <a:off x="10105384"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COVID-19</a:t>
            </a:r>
            <a:br>
              <a:rPr lang="en-US" sz="1599" b="0" dirty="0">
                <a:solidFill>
                  <a:schemeClr val="bg1"/>
                </a:solidFill>
                <a:latin typeface="+mn-lt"/>
                <a:cs typeface="Arial"/>
              </a:rPr>
            </a:br>
            <a:r>
              <a:rPr lang="en-US" sz="1599" b="0" dirty="0">
                <a:solidFill>
                  <a:schemeClr val="bg1"/>
                </a:solidFill>
                <a:latin typeface="+mn-lt"/>
                <a:cs typeface="Arial"/>
              </a:rPr>
              <a:t>   SAFETY</a:t>
            </a:r>
          </a:p>
        </p:txBody>
      </p:sp>
      <p:sp>
        <p:nvSpPr>
          <p:cNvPr id="18" name="Parallelogram 17">
            <a:extLst>
              <a:ext uri="{FF2B5EF4-FFF2-40B4-BE49-F238E27FC236}">
                <a16:creationId xmlns:a16="http://schemas.microsoft.com/office/drawing/2014/main" id="{E3B180BC-658F-CF4B-853C-28DBCFCE74E0}"/>
              </a:ext>
            </a:extLst>
          </p:cNvPr>
          <p:cNvSpPr/>
          <p:nvPr userDrawn="1"/>
        </p:nvSpPr>
        <p:spPr>
          <a:xfrm flipH="1">
            <a:off x="9632036" y="0"/>
            <a:ext cx="1071539" cy="479851"/>
          </a:xfrm>
          <a:prstGeom prst="parallelogram">
            <a:avLst>
              <a:gd name="adj" fmla="val 866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DBC3BB-66B8-F247-8033-A01891D43C1B}"/>
              </a:ext>
            </a:extLst>
          </p:cNvPr>
          <p:cNvSpPr txBox="1"/>
          <p:nvPr userDrawn="1"/>
        </p:nvSpPr>
        <p:spPr>
          <a:xfrm rot="2997345">
            <a:off x="9927882" y="99253"/>
            <a:ext cx="479849" cy="320259"/>
          </a:xfrm>
          <a:prstGeom prst="rect">
            <a:avLst/>
          </a:prstGeom>
        </p:spPr>
        <p:txBody>
          <a:bodyPr wrap="none" lIns="0" tIns="0" rIns="0" bIns="0" rtlCol="0" anchor="ctr" anchorCtr="0">
            <a:noAutofit/>
          </a:bodyPr>
          <a:lstStyle/>
          <a:p>
            <a:pPr algn="ctr">
              <a:lnSpc>
                <a:spcPts val="1419"/>
              </a:lnSpc>
            </a:pPr>
            <a:r>
              <a:rPr lang="en-US" sz="1400" b="0" kern="1200" dirty="0">
                <a:solidFill>
                  <a:schemeClr val="bg1"/>
                </a:solidFill>
                <a:latin typeface="+mn-lt"/>
                <a:ea typeface="+mn-ea"/>
                <a:cs typeface="Arial"/>
              </a:rPr>
              <a:t>NEW</a:t>
            </a:r>
          </a:p>
        </p:txBody>
      </p:sp>
      <p:sp>
        <p:nvSpPr>
          <p:cNvPr id="20" name="Rectangle 19">
            <a:extLst>
              <a:ext uri="{FF2B5EF4-FFF2-40B4-BE49-F238E27FC236}">
                <a16:creationId xmlns:a16="http://schemas.microsoft.com/office/drawing/2014/main" id="{60B32F5D-0997-CE4A-8EB2-5C1E0175322F}"/>
              </a:ext>
            </a:extLst>
          </p:cNvPr>
          <p:cNvSpPr/>
          <p:nvPr userDrawn="1"/>
        </p:nvSpPr>
        <p:spPr>
          <a:xfrm>
            <a:off x="2" y="479852"/>
            <a:ext cx="11064780" cy="479852"/>
          </a:xfrm>
          <a:prstGeom prst="rect">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1" name="Right Triangle 20">
            <a:extLst>
              <a:ext uri="{FF2B5EF4-FFF2-40B4-BE49-F238E27FC236}">
                <a16:creationId xmlns:a16="http://schemas.microsoft.com/office/drawing/2014/main" id="{C8D1F33B-3817-E743-9865-796F1AC44B27}"/>
              </a:ext>
            </a:extLst>
          </p:cNvPr>
          <p:cNvSpPr/>
          <p:nvPr userDrawn="1"/>
        </p:nvSpPr>
        <p:spPr>
          <a:xfrm>
            <a:off x="11064786" y="479853"/>
            <a:ext cx="548719" cy="479852"/>
          </a:xfrm>
          <a:prstGeom prst="rtTriangle">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grpSp>
        <p:nvGrpSpPr>
          <p:cNvPr id="3" name="Group 21">
            <a:extLst>
              <a:ext uri="{FF2B5EF4-FFF2-40B4-BE49-F238E27FC236}">
                <a16:creationId xmlns:a16="http://schemas.microsoft.com/office/drawing/2014/main" id="{CB74FF6A-726B-CA46-85C1-C6F43ED8E30A}"/>
              </a:ext>
            </a:extLst>
          </p:cNvPr>
          <p:cNvGrpSpPr/>
          <p:nvPr userDrawn="1"/>
        </p:nvGrpSpPr>
        <p:grpSpPr>
          <a:xfrm>
            <a:off x="11596789" y="6250338"/>
            <a:ext cx="267836" cy="451999"/>
            <a:chOff x="6523192" y="4689200"/>
            <a:chExt cx="181681" cy="339104"/>
          </a:xfrm>
          <a:solidFill>
            <a:schemeClr val="tx2">
              <a:lumMod val="20000"/>
              <a:lumOff val="80000"/>
            </a:schemeClr>
          </a:solidFill>
        </p:grpSpPr>
        <p:sp>
          <p:nvSpPr>
            <p:cNvPr id="23" name="Diagonal Stripe 22">
              <a:extLst>
                <a:ext uri="{FF2B5EF4-FFF2-40B4-BE49-F238E27FC236}">
                  <a16:creationId xmlns:a16="http://schemas.microsoft.com/office/drawing/2014/main" id="{1DAF3510-51D3-A446-BBAA-2467D6DD185F}"/>
                </a:ext>
              </a:extLst>
            </p:cNvPr>
            <p:cNvSpPr/>
            <p:nvPr userDrawn="1"/>
          </p:nvSpPr>
          <p:spPr>
            <a:xfrm>
              <a:off x="6523192" y="4870881"/>
              <a:ext cx="181681" cy="157423"/>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sp>
          <p:nvSpPr>
            <p:cNvPr id="24" name="Diagonal Stripe 23">
              <a:extLst>
                <a:ext uri="{FF2B5EF4-FFF2-40B4-BE49-F238E27FC236}">
                  <a16:creationId xmlns:a16="http://schemas.microsoft.com/office/drawing/2014/main" id="{FE776AD4-ACEA-4145-AA2B-5C185391BC8F}"/>
                </a:ext>
              </a:extLst>
            </p:cNvPr>
            <p:cNvSpPr/>
            <p:nvPr userDrawn="1"/>
          </p:nvSpPr>
          <p:spPr>
            <a:xfrm rot="16200000">
              <a:off x="6523192" y="4689201"/>
              <a:ext cx="181681" cy="181679"/>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grpSp>
      <p:sp>
        <p:nvSpPr>
          <p:cNvPr id="25" name="Rectangle 24">
            <a:extLst>
              <a:ext uri="{FF2B5EF4-FFF2-40B4-BE49-F238E27FC236}">
                <a16:creationId xmlns:a16="http://schemas.microsoft.com/office/drawing/2014/main" id="{01E7D900-ECD5-5742-9508-98CBE36688A9}"/>
              </a:ext>
            </a:extLst>
          </p:cNvPr>
          <p:cNvSpPr/>
          <p:nvPr userDrawn="1"/>
        </p:nvSpPr>
        <p:spPr>
          <a:xfrm>
            <a:off x="2" y="956279"/>
            <a:ext cx="11149191" cy="4421563"/>
          </a:xfrm>
          <a:prstGeom prst="rect">
            <a:avLst/>
          </a:prstGeom>
          <a:solidFill>
            <a:schemeClr val="tx2">
              <a:lumMod val="40000"/>
              <a:lumOff val="60000"/>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6" name="Manual Input 25">
            <a:extLst>
              <a:ext uri="{FF2B5EF4-FFF2-40B4-BE49-F238E27FC236}">
                <a16:creationId xmlns:a16="http://schemas.microsoft.com/office/drawing/2014/main" id="{8E12038C-06E0-F942-AE8B-6357453DA109}"/>
              </a:ext>
            </a:extLst>
          </p:cNvPr>
          <p:cNvSpPr/>
          <p:nvPr userDrawn="1"/>
        </p:nvSpPr>
        <p:spPr>
          <a:xfrm rot="10800000">
            <a:off x="11149192" y="957658"/>
            <a:ext cx="1042808" cy="4420184"/>
          </a:xfrm>
          <a:prstGeom prst="flowChartManualInput">
            <a:avLst/>
          </a:prstGeom>
          <a:solidFill>
            <a:schemeClr val="tx2">
              <a:lumMod val="40000"/>
              <a:lumOff val="6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0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AD21006-B36E-EE4C-AEB9-2393EF7EA389}"/>
              </a:ext>
            </a:extLst>
          </p:cNvPr>
          <p:cNvSpPr/>
          <p:nvPr userDrawn="1"/>
        </p:nvSpPr>
        <p:spPr>
          <a:xfrm>
            <a:off x="0" y="0"/>
            <a:ext cx="12192000" cy="6855882"/>
          </a:xfrm>
          <a:prstGeom prst="rect">
            <a:avLst/>
          </a:prstGeom>
          <a:solidFill>
            <a:schemeClr val="bg1">
              <a:lumMod val="95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rgbClr val="54585A"/>
              </a:solidFill>
            </a:endParaRPr>
          </a:p>
        </p:txBody>
      </p:sp>
      <p:sp>
        <p:nvSpPr>
          <p:cNvPr id="34" name="Rectangle 33">
            <a:extLst>
              <a:ext uri="{FF2B5EF4-FFF2-40B4-BE49-F238E27FC236}">
                <a16:creationId xmlns:a16="http://schemas.microsoft.com/office/drawing/2014/main" id="{88FA6A41-21DC-EF4E-ADE3-CAC07F9D118B}"/>
              </a:ext>
            </a:extLst>
          </p:cNvPr>
          <p:cNvSpPr/>
          <p:nvPr userDrawn="1"/>
        </p:nvSpPr>
        <p:spPr>
          <a:xfrm>
            <a:off x="0" y="-3"/>
            <a:ext cx="12192000" cy="6855882"/>
          </a:xfrm>
          <a:prstGeom prst="rect">
            <a:avLst/>
          </a:prstGeom>
          <a:solidFill>
            <a:schemeClr val="tx2">
              <a:lumMod val="20000"/>
              <a:lumOff val="8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rgbClr val="54585A"/>
              </a:solidFill>
            </a:endParaRPr>
          </a:p>
        </p:txBody>
      </p:sp>
      <p:pic>
        <p:nvPicPr>
          <p:cNvPr id="10" name="Picture 9">
            <a:extLst>
              <a:ext uri="{FF2B5EF4-FFF2-40B4-BE49-F238E27FC236}">
                <a16:creationId xmlns:a16="http://schemas.microsoft.com/office/drawing/2014/main" id="{0F7F53A8-FB79-AC47-A80E-1D254B15CB55}"/>
              </a:ext>
            </a:extLst>
          </p:cNvPr>
          <p:cNvPicPr>
            <a:picLocks noChangeAspect="1"/>
          </p:cNvPicPr>
          <p:nvPr userDrawn="1"/>
        </p:nvPicPr>
        <p:blipFill rotWithShape="1">
          <a:blip r:embed="rId2" cstate="screen">
            <a:alphaModFix amt="47000"/>
            <a:extLst>
              <a:ext uri="{28A0092B-C50C-407E-A947-70E740481C1C}">
                <a14:useLocalDpi xmlns:a14="http://schemas.microsoft.com/office/drawing/2010/main"/>
              </a:ext>
            </a:extLst>
          </a:blip>
          <a:srcRect l="1" r="34008"/>
          <a:stretch/>
        </p:blipFill>
        <p:spPr>
          <a:xfrm>
            <a:off x="5533477" y="2118"/>
            <a:ext cx="6658524" cy="6855883"/>
          </a:xfrm>
          <a:prstGeom prst="rect">
            <a:avLst/>
          </a:prstGeom>
        </p:spPr>
      </p:pic>
      <p:sp>
        <p:nvSpPr>
          <p:cNvPr id="11" name="Rectangle 10">
            <a:extLst>
              <a:ext uri="{FF2B5EF4-FFF2-40B4-BE49-F238E27FC236}">
                <a16:creationId xmlns:a16="http://schemas.microsoft.com/office/drawing/2014/main" id="{831DFBC9-8925-7740-A305-A4FF5705FFF5}"/>
              </a:ext>
            </a:extLst>
          </p:cNvPr>
          <p:cNvSpPr/>
          <p:nvPr userDrawn="1"/>
        </p:nvSpPr>
        <p:spPr>
          <a:xfrm>
            <a:off x="0" y="0"/>
            <a:ext cx="12192000" cy="479852"/>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9"/>
          </a:p>
        </p:txBody>
      </p:sp>
      <p:sp>
        <p:nvSpPr>
          <p:cNvPr id="4" name="TextBox 3">
            <a:extLst>
              <a:ext uri="{FF2B5EF4-FFF2-40B4-BE49-F238E27FC236}">
                <a16:creationId xmlns:a16="http://schemas.microsoft.com/office/drawing/2014/main" id="{72C03416-4F0D-FB46-8FA4-C8591D08760C}"/>
              </a:ext>
            </a:extLst>
          </p:cNvPr>
          <p:cNvSpPr txBox="1"/>
          <p:nvPr userDrawn="1"/>
        </p:nvSpPr>
        <p:spPr>
          <a:xfrm>
            <a:off x="2667573" y="38911"/>
            <a:ext cx="4608507"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PATIENT SELECTION AND </a:t>
            </a:r>
            <a:br>
              <a:rPr lang="en-US" sz="1599" b="0" dirty="0">
                <a:solidFill>
                  <a:schemeClr val="bg1"/>
                </a:solidFill>
                <a:latin typeface="+mn-lt"/>
                <a:cs typeface="Arial"/>
              </a:rPr>
            </a:br>
            <a:r>
              <a:rPr lang="en-US" sz="1599" b="0" dirty="0">
                <a:solidFill>
                  <a:schemeClr val="bg1"/>
                </a:solidFill>
                <a:latin typeface="+mn-lt"/>
                <a:cs typeface="Arial"/>
              </a:rPr>
              <a:t>SHARED DECISION-MAKING</a:t>
            </a:r>
          </a:p>
        </p:txBody>
      </p:sp>
      <p:sp>
        <p:nvSpPr>
          <p:cNvPr id="5" name="TextBox 4">
            <a:extLst>
              <a:ext uri="{FF2B5EF4-FFF2-40B4-BE49-F238E27FC236}">
                <a16:creationId xmlns:a16="http://schemas.microsoft.com/office/drawing/2014/main" id="{AED9EA4B-7C45-8F48-AF65-562E583EB9B6}"/>
              </a:ext>
            </a:extLst>
          </p:cNvPr>
          <p:cNvSpPr txBox="1"/>
          <p:nvPr userDrawn="1"/>
        </p:nvSpPr>
        <p:spPr>
          <a:xfrm>
            <a:off x="7664625"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URGENT </a:t>
            </a:r>
            <a:br>
              <a:rPr lang="en-US" sz="1599" b="0" dirty="0">
                <a:solidFill>
                  <a:schemeClr val="bg1"/>
                </a:solidFill>
                <a:latin typeface="+mn-lt"/>
                <a:cs typeface="Arial"/>
              </a:rPr>
            </a:br>
            <a:r>
              <a:rPr lang="en-US" sz="1599" b="0" dirty="0">
                <a:solidFill>
                  <a:schemeClr val="bg1"/>
                </a:solidFill>
                <a:latin typeface="+mn-lt"/>
                <a:cs typeface="Arial"/>
              </a:rPr>
              <a:t>START</a:t>
            </a:r>
          </a:p>
        </p:txBody>
      </p:sp>
      <p:sp>
        <p:nvSpPr>
          <p:cNvPr id="9" name="TextBox 8">
            <a:extLst>
              <a:ext uri="{FF2B5EF4-FFF2-40B4-BE49-F238E27FC236}">
                <a16:creationId xmlns:a16="http://schemas.microsoft.com/office/drawing/2014/main" id="{FE0AF5CD-F071-BC40-BC44-89CF7F20D754}"/>
              </a:ext>
            </a:extLst>
          </p:cNvPr>
          <p:cNvSpPr txBox="1"/>
          <p:nvPr userDrawn="1"/>
        </p:nvSpPr>
        <p:spPr>
          <a:xfrm>
            <a:off x="205901" y="38911"/>
            <a:ext cx="1843160" cy="455735"/>
          </a:xfrm>
          <a:prstGeom prst="rect">
            <a:avLst/>
          </a:prstGeom>
        </p:spPr>
        <p:txBody>
          <a:bodyPr wrap="none" lIns="0" tIns="0" rIns="0" bIns="0" rtlCol="0" anchor="ctr" anchorCtr="0">
            <a:noAutofit/>
          </a:bodyPr>
          <a:lstStyle/>
          <a:p>
            <a:pPr algn="ctr">
              <a:lnSpc>
                <a:spcPts val="1419"/>
              </a:lnSpc>
            </a:pPr>
            <a:r>
              <a:rPr lang="en-US" sz="1599" b="1" dirty="0">
                <a:solidFill>
                  <a:schemeClr val="bg1"/>
                </a:solidFill>
                <a:latin typeface="+mj-lt"/>
                <a:cs typeface="Arial"/>
              </a:rPr>
              <a:t>MODERN </a:t>
            </a:r>
            <a:br>
              <a:rPr lang="en-US" sz="1599" b="1" dirty="0">
                <a:solidFill>
                  <a:schemeClr val="bg1"/>
                </a:solidFill>
                <a:latin typeface="+mj-lt"/>
                <a:cs typeface="Arial"/>
              </a:rPr>
            </a:br>
            <a:r>
              <a:rPr lang="en-US" sz="1599" b="1" dirty="0">
                <a:solidFill>
                  <a:schemeClr val="bg1"/>
                </a:solidFill>
                <a:latin typeface="+mj-lt"/>
                <a:cs typeface="Arial"/>
              </a:rPr>
              <a:t>PD</a:t>
            </a:r>
          </a:p>
        </p:txBody>
      </p:sp>
      <p:sp>
        <p:nvSpPr>
          <p:cNvPr id="17" name="TextBox 16">
            <a:extLst>
              <a:ext uri="{FF2B5EF4-FFF2-40B4-BE49-F238E27FC236}">
                <a16:creationId xmlns:a16="http://schemas.microsoft.com/office/drawing/2014/main" id="{F7E22E60-5787-B742-B367-AF9116D2FBCC}"/>
              </a:ext>
            </a:extLst>
          </p:cNvPr>
          <p:cNvSpPr txBox="1"/>
          <p:nvPr userDrawn="1"/>
        </p:nvSpPr>
        <p:spPr>
          <a:xfrm>
            <a:off x="10105384"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COVID-19</a:t>
            </a:r>
            <a:br>
              <a:rPr lang="en-US" sz="1599" b="0" dirty="0">
                <a:solidFill>
                  <a:schemeClr val="bg1"/>
                </a:solidFill>
                <a:latin typeface="+mn-lt"/>
                <a:cs typeface="Arial"/>
              </a:rPr>
            </a:br>
            <a:r>
              <a:rPr lang="en-US" sz="1599" b="0" dirty="0">
                <a:solidFill>
                  <a:schemeClr val="bg1"/>
                </a:solidFill>
                <a:latin typeface="+mn-lt"/>
                <a:cs typeface="Arial"/>
              </a:rPr>
              <a:t>   SAFETY</a:t>
            </a:r>
          </a:p>
        </p:txBody>
      </p:sp>
      <p:sp>
        <p:nvSpPr>
          <p:cNvPr id="18" name="Parallelogram 17">
            <a:extLst>
              <a:ext uri="{FF2B5EF4-FFF2-40B4-BE49-F238E27FC236}">
                <a16:creationId xmlns:a16="http://schemas.microsoft.com/office/drawing/2014/main" id="{E3B180BC-658F-CF4B-853C-28DBCFCE74E0}"/>
              </a:ext>
            </a:extLst>
          </p:cNvPr>
          <p:cNvSpPr/>
          <p:nvPr userDrawn="1"/>
        </p:nvSpPr>
        <p:spPr>
          <a:xfrm flipH="1">
            <a:off x="9632036" y="0"/>
            <a:ext cx="1071539" cy="479851"/>
          </a:xfrm>
          <a:prstGeom prst="parallelogram">
            <a:avLst>
              <a:gd name="adj" fmla="val 866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DBC3BB-66B8-F247-8033-A01891D43C1B}"/>
              </a:ext>
            </a:extLst>
          </p:cNvPr>
          <p:cNvSpPr txBox="1"/>
          <p:nvPr userDrawn="1"/>
        </p:nvSpPr>
        <p:spPr>
          <a:xfrm rot="2997345">
            <a:off x="9927882" y="99253"/>
            <a:ext cx="479849" cy="320259"/>
          </a:xfrm>
          <a:prstGeom prst="rect">
            <a:avLst/>
          </a:prstGeom>
        </p:spPr>
        <p:txBody>
          <a:bodyPr wrap="none" lIns="0" tIns="0" rIns="0" bIns="0" rtlCol="0" anchor="ctr" anchorCtr="0">
            <a:noAutofit/>
          </a:bodyPr>
          <a:lstStyle/>
          <a:p>
            <a:pPr algn="ctr">
              <a:lnSpc>
                <a:spcPts val="1419"/>
              </a:lnSpc>
            </a:pPr>
            <a:r>
              <a:rPr lang="en-US" sz="1400" b="0" kern="1200" dirty="0">
                <a:solidFill>
                  <a:schemeClr val="bg1"/>
                </a:solidFill>
                <a:latin typeface="+mn-lt"/>
                <a:ea typeface="+mn-ea"/>
                <a:cs typeface="Arial"/>
              </a:rPr>
              <a:t>NEW</a:t>
            </a:r>
          </a:p>
        </p:txBody>
      </p:sp>
      <p:sp>
        <p:nvSpPr>
          <p:cNvPr id="20" name="Rectangle 19">
            <a:extLst>
              <a:ext uri="{FF2B5EF4-FFF2-40B4-BE49-F238E27FC236}">
                <a16:creationId xmlns:a16="http://schemas.microsoft.com/office/drawing/2014/main" id="{60B32F5D-0997-CE4A-8EB2-5C1E0175322F}"/>
              </a:ext>
            </a:extLst>
          </p:cNvPr>
          <p:cNvSpPr/>
          <p:nvPr userDrawn="1"/>
        </p:nvSpPr>
        <p:spPr>
          <a:xfrm>
            <a:off x="2" y="479852"/>
            <a:ext cx="11064780" cy="479852"/>
          </a:xfrm>
          <a:prstGeom prst="rect">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1" name="Right Triangle 20">
            <a:extLst>
              <a:ext uri="{FF2B5EF4-FFF2-40B4-BE49-F238E27FC236}">
                <a16:creationId xmlns:a16="http://schemas.microsoft.com/office/drawing/2014/main" id="{C8D1F33B-3817-E743-9865-796F1AC44B27}"/>
              </a:ext>
            </a:extLst>
          </p:cNvPr>
          <p:cNvSpPr/>
          <p:nvPr userDrawn="1"/>
        </p:nvSpPr>
        <p:spPr>
          <a:xfrm>
            <a:off x="11064786" y="479853"/>
            <a:ext cx="548719" cy="479852"/>
          </a:xfrm>
          <a:prstGeom prst="rtTriangle">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2" name="Content Placeholder 2">
            <a:extLst>
              <a:ext uri="{FF2B5EF4-FFF2-40B4-BE49-F238E27FC236}">
                <a16:creationId xmlns:a16="http://schemas.microsoft.com/office/drawing/2014/main" id="{23E1D82F-0F7F-C74E-B5B6-2102B3440684}"/>
              </a:ext>
            </a:extLst>
          </p:cNvPr>
          <p:cNvSpPr>
            <a:spLocks noGrp="1"/>
          </p:cNvSpPr>
          <p:nvPr>
            <p:ph idx="1"/>
          </p:nvPr>
        </p:nvSpPr>
        <p:spPr>
          <a:xfrm>
            <a:off x="479999" y="1692001"/>
            <a:ext cx="11183816" cy="4484963"/>
          </a:xfrm>
        </p:spPr>
        <p:txBody>
          <a:bodyPr/>
          <a:lstStyle>
            <a:lvl1pPr>
              <a:buClr>
                <a:srgbClr val="54585A"/>
              </a:buClr>
              <a:defRPr/>
            </a:lvl1pPr>
            <a:lvl2pPr>
              <a:buClr>
                <a:srgbClr val="54585A"/>
              </a:buClr>
              <a:defRPr/>
            </a:lvl2pPr>
            <a:lvl3pPr>
              <a:buClr>
                <a:srgbClr val="54585A"/>
              </a:buClr>
              <a:defRPr/>
            </a:lvl3pPr>
            <a:lvl4pPr>
              <a:buClr>
                <a:srgbClr val="54585A"/>
              </a:buClr>
              <a:defRPr/>
            </a:lvl4pPr>
            <a:lvl5pPr>
              <a:buClr>
                <a:srgbClr val="54585A"/>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tle Placeholder 1">
            <a:extLst>
              <a:ext uri="{FF2B5EF4-FFF2-40B4-BE49-F238E27FC236}">
                <a16:creationId xmlns:a16="http://schemas.microsoft.com/office/drawing/2014/main" id="{16A8A9DD-0D52-9347-8F4F-4F913A3E86C6}"/>
              </a:ext>
            </a:extLst>
          </p:cNvPr>
          <p:cNvSpPr>
            <a:spLocks noGrp="1"/>
          </p:cNvSpPr>
          <p:nvPr>
            <p:ph type="title"/>
          </p:nvPr>
        </p:nvSpPr>
        <p:spPr>
          <a:xfrm>
            <a:off x="480000" y="1008000"/>
            <a:ext cx="11183816" cy="648000"/>
          </a:xfrm>
          <a:prstGeom prst="rect">
            <a:avLst/>
          </a:prstGeom>
        </p:spPr>
        <p:txBody>
          <a:bodyPr vert="horz" lIns="0" tIns="0" rIns="0" bIns="0" rtlCol="0" anchor="ctr">
            <a:normAutofit/>
          </a:bodyPr>
          <a:lstStyle>
            <a:lvl1pPr>
              <a:defRPr sz="1800"/>
            </a:lvl1pPr>
          </a:lstStyle>
          <a:p>
            <a:r>
              <a:rPr lang="en-GB" dirty="0"/>
              <a:t>CLICK TO EDIT MASTER TITLE STYLE</a:t>
            </a:r>
            <a:endParaRPr lang="en-US" dirty="0"/>
          </a:p>
        </p:txBody>
      </p:sp>
      <p:grpSp>
        <p:nvGrpSpPr>
          <p:cNvPr id="2" name="Group 23">
            <a:extLst>
              <a:ext uri="{FF2B5EF4-FFF2-40B4-BE49-F238E27FC236}">
                <a16:creationId xmlns:a16="http://schemas.microsoft.com/office/drawing/2014/main" id="{B4C80934-FBA5-844D-89EB-26CACCB3A3CC}"/>
              </a:ext>
            </a:extLst>
          </p:cNvPr>
          <p:cNvGrpSpPr/>
          <p:nvPr userDrawn="1"/>
        </p:nvGrpSpPr>
        <p:grpSpPr>
          <a:xfrm>
            <a:off x="10684842" y="6250338"/>
            <a:ext cx="267836" cy="452000"/>
            <a:chOff x="6123256" y="4689199"/>
            <a:chExt cx="181681" cy="339105"/>
          </a:xfrm>
          <a:solidFill>
            <a:schemeClr val="tx2">
              <a:lumMod val="20000"/>
              <a:lumOff val="80000"/>
            </a:schemeClr>
          </a:solidFill>
        </p:grpSpPr>
        <p:sp>
          <p:nvSpPr>
            <p:cNvPr id="25" name="Diagonal Stripe 24">
              <a:extLst>
                <a:ext uri="{FF2B5EF4-FFF2-40B4-BE49-F238E27FC236}">
                  <a16:creationId xmlns:a16="http://schemas.microsoft.com/office/drawing/2014/main" id="{6245089F-94A8-1C42-A6D6-800A50B5B780}"/>
                </a:ext>
              </a:extLst>
            </p:cNvPr>
            <p:cNvSpPr/>
            <p:nvPr userDrawn="1"/>
          </p:nvSpPr>
          <p:spPr>
            <a:xfrm rot="10800000">
              <a:off x="6123256" y="4689199"/>
              <a:ext cx="181681" cy="157423"/>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sp>
          <p:nvSpPr>
            <p:cNvPr id="26" name="Diagonal Stripe 25">
              <a:extLst>
                <a:ext uri="{FF2B5EF4-FFF2-40B4-BE49-F238E27FC236}">
                  <a16:creationId xmlns:a16="http://schemas.microsoft.com/office/drawing/2014/main" id="{4D1887A0-66A9-4E45-8372-2ACF7C363BCD}"/>
                </a:ext>
              </a:extLst>
            </p:cNvPr>
            <p:cNvSpPr/>
            <p:nvPr userDrawn="1"/>
          </p:nvSpPr>
          <p:spPr>
            <a:xfrm rot="5400000">
              <a:off x="6123255" y="4846624"/>
              <a:ext cx="181681" cy="181679"/>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grpSp>
      <p:pic>
        <p:nvPicPr>
          <p:cNvPr id="27" name="Graphic 26">
            <a:extLst>
              <a:ext uri="{FF2B5EF4-FFF2-40B4-BE49-F238E27FC236}">
                <a16:creationId xmlns:a16="http://schemas.microsoft.com/office/drawing/2014/main" id="{648F671D-15F5-2F4C-ADAE-D6F657607A3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99527" y="6345579"/>
            <a:ext cx="334552" cy="242168"/>
          </a:xfrm>
          <a:prstGeom prst="rect">
            <a:avLst/>
          </a:prstGeom>
        </p:spPr>
      </p:pic>
      <p:sp>
        <p:nvSpPr>
          <p:cNvPr id="28" name="Text Placeholder 12">
            <a:extLst>
              <a:ext uri="{FF2B5EF4-FFF2-40B4-BE49-F238E27FC236}">
                <a16:creationId xmlns:a16="http://schemas.microsoft.com/office/drawing/2014/main" id="{F21D4523-56DB-BA40-9177-2B5745963D6D}"/>
              </a:ext>
            </a:extLst>
          </p:cNvPr>
          <p:cNvSpPr>
            <a:spLocks noGrp="1"/>
          </p:cNvSpPr>
          <p:nvPr>
            <p:ph type="body" sz="quarter" idx="11" hasCustomPrompt="1"/>
          </p:nvPr>
        </p:nvSpPr>
        <p:spPr>
          <a:xfrm>
            <a:off x="510823" y="6269749"/>
            <a:ext cx="10224272" cy="522655"/>
          </a:xfrm>
        </p:spPr>
        <p:txBody>
          <a:bodyPr lIns="0" tIns="0" rIns="0" bIns="0">
            <a:noAutofit/>
          </a:bodyPr>
          <a:lstStyle>
            <a:lvl1pPr marL="0" indent="0">
              <a:lnSpc>
                <a:spcPts val="986"/>
              </a:lnSpc>
              <a:spcBef>
                <a:spcPts val="0"/>
              </a:spcBef>
              <a:spcAft>
                <a:spcPts val="400"/>
              </a:spcAft>
              <a:buNone/>
              <a:defRPr sz="933"/>
            </a:lvl1pPr>
          </a:lstStyle>
          <a:p>
            <a:pPr lvl="0"/>
            <a:r>
              <a:rPr lang="en-GB" dirty="0"/>
              <a:t>References</a:t>
            </a:r>
            <a:endParaRPr lang="en-US" dirty="0"/>
          </a:p>
        </p:txBody>
      </p:sp>
      <p:grpSp>
        <p:nvGrpSpPr>
          <p:cNvPr id="3" name="Group 28">
            <a:extLst>
              <a:ext uri="{FF2B5EF4-FFF2-40B4-BE49-F238E27FC236}">
                <a16:creationId xmlns:a16="http://schemas.microsoft.com/office/drawing/2014/main" id="{051440AD-634B-6F44-A8AD-FBC31424FDBA}"/>
              </a:ext>
            </a:extLst>
          </p:cNvPr>
          <p:cNvGrpSpPr/>
          <p:nvPr userDrawn="1"/>
        </p:nvGrpSpPr>
        <p:grpSpPr>
          <a:xfrm>
            <a:off x="11596789" y="6250338"/>
            <a:ext cx="267836" cy="451999"/>
            <a:chOff x="6523192" y="4689200"/>
            <a:chExt cx="181681" cy="339104"/>
          </a:xfrm>
          <a:solidFill>
            <a:schemeClr val="tx2">
              <a:lumMod val="20000"/>
              <a:lumOff val="80000"/>
            </a:schemeClr>
          </a:solidFill>
        </p:grpSpPr>
        <p:sp>
          <p:nvSpPr>
            <p:cNvPr id="30" name="Diagonal Stripe 29">
              <a:extLst>
                <a:ext uri="{FF2B5EF4-FFF2-40B4-BE49-F238E27FC236}">
                  <a16:creationId xmlns:a16="http://schemas.microsoft.com/office/drawing/2014/main" id="{1AAF6EBB-50A7-7B45-9E8F-A05AC1067DE3}"/>
                </a:ext>
              </a:extLst>
            </p:cNvPr>
            <p:cNvSpPr/>
            <p:nvPr userDrawn="1"/>
          </p:nvSpPr>
          <p:spPr>
            <a:xfrm>
              <a:off x="6523192" y="4870881"/>
              <a:ext cx="181681" cy="157423"/>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sp>
          <p:nvSpPr>
            <p:cNvPr id="31" name="Diagonal Stripe 30">
              <a:extLst>
                <a:ext uri="{FF2B5EF4-FFF2-40B4-BE49-F238E27FC236}">
                  <a16:creationId xmlns:a16="http://schemas.microsoft.com/office/drawing/2014/main" id="{0205C6D9-CF8A-1246-BE17-F4C81E576F47}"/>
                </a:ext>
              </a:extLst>
            </p:cNvPr>
            <p:cNvSpPr/>
            <p:nvPr userDrawn="1"/>
          </p:nvSpPr>
          <p:spPr>
            <a:xfrm rot="16200000">
              <a:off x="6523192" y="4689201"/>
              <a:ext cx="181681" cy="181679"/>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grpSp>
      <p:sp>
        <p:nvSpPr>
          <p:cNvPr id="32" name="Rectangle 31">
            <a:extLst>
              <a:ext uri="{FF2B5EF4-FFF2-40B4-BE49-F238E27FC236}">
                <a16:creationId xmlns:a16="http://schemas.microsoft.com/office/drawing/2014/main" id="{159528BD-AB88-1247-8426-E04E6A85BE21}"/>
              </a:ext>
            </a:extLst>
          </p:cNvPr>
          <p:cNvSpPr/>
          <p:nvPr userDrawn="1"/>
        </p:nvSpPr>
        <p:spPr>
          <a:xfrm>
            <a:off x="2" y="956279"/>
            <a:ext cx="11149191" cy="4421563"/>
          </a:xfrm>
          <a:prstGeom prst="rect">
            <a:avLst/>
          </a:prstGeom>
          <a:solidFill>
            <a:schemeClr val="tx2">
              <a:lumMod val="40000"/>
              <a:lumOff val="60000"/>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33" name="Manual Input 32">
            <a:extLst>
              <a:ext uri="{FF2B5EF4-FFF2-40B4-BE49-F238E27FC236}">
                <a16:creationId xmlns:a16="http://schemas.microsoft.com/office/drawing/2014/main" id="{A946BBF1-166C-A047-9C7A-EC5DF76A8B45}"/>
              </a:ext>
            </a:extLst>
          </p:cNvPr>
          <p:cNvSpPr/>
          <p:nvPr userDrawn="1"/>
        </p:nvSpPr>
        <p:spPr>
          <a:xfrm rot="10800000">
            <a:off x="11149192" y="957658"/>
            <a:ext cx="1042808" cy="4420184"/>
          </a:xfrm>
          <a:prstGeom prst="flowChartManualInput">
            <a:avLst/>
          </a:prstGeom>
          <a:solidFill>
            <a:schemeClr val="tx2">
              <a:lumMod val="40000"/>
              <a:lumOff val="6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4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AD21006-B36E-EE4C-AEB9-2393EF7EA389}"/>
              </a:ext>
            </a:extLst>
          </p:cNvPr>
          <p:cNvSpPr/>
          <p:nvPr userDrawn="1"/>
        </p:nvSpPr>
        <p:spPr>
          <a:xfrm>
            <a:off x="0" y="-3"/>
            <a:ext cx="12192000" cy="6855882"/>
          </a:xfrm>
          <a:prstGeom prst="rect">
            <a:avLst/>
          </a:prstGeom>
          <a:solidFill>
            <a:schemeClr val="tx2">
              <a:lumMod val="20000"/>
              <a:lumOff val="8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rgbClr val="54585A"/>
              </a:solidFill>
            </a:endParaRPr>
          </a:p>
        </p:txBody>
      </p:sp>
      <p:pic>
        <p:nvPicPr>
          <p:cNvPr id="10" name="Picture 9">
            <a:extLst>
              <a:ext uri="{FF2B5EF4-FFF2-40B4-BE49-F238E27FC236}">
                <a16:creationId xmlns:a16="http://schemas.microsoft.com/office/drawing/2014/main" id="{0F7F53A8-FB79-AC47-A80E-1D254B15CB55}"/>
              </a:ext>
            </a:extLst>
          </p:cNvPr>
          <p:cNvPicPr>
            <a:picLocks noChangeAspect="1"/>
          </p:cNvPicPr>
          <p:nvPr userDrawn="1"/>
        </p:nvPicPr>
        <p:blipFill rotWithShape="1">
          <a:blip r:embed="rId2" cstate="screen">
            <a:alphaModFix amt="47000"/>
            <a:extLst>
              <a:ext uri="{28A0092B-C50C-407E-A947-70E740481C1C}">
                <a14:useLocalDpi xmlns:a14="http://schemas.microsoft.com/office/drawing/2010/main"/>
              </a:ext>
            </a:extLst>
          </a:blip>
          <a:srcRect l="1" r="34008"/>
          <a:stretch/>
        </p:blipFill>
        <p:spPr>
          <a:xfrm>
            <a:off x="5533477" y="2118"/>
            <a:ext cx="6658524" cy="6855883"/>
          </a:xfrm>
          <a:prstGeom prst="rect">
            <a:avLst/>
          </a:prstGeom>
        </p:spPr>
      </p:pic>
      <p:sp>
        <p:nvSpPr>
          <p:cNvPr id="11" name="Rectangle 10">
            <a:extLst>
              <a:ext uri="{FF2B5EF4-FFF2-40B4-BE49-F238E27FC236}">
                <a16:creationId xmlns:a16="http://schemas.microsoft.com/office/drawing/2014/main" id="{831DFBC9-8925-7740-A305-A4FF5705FFF5}"/>
              </a:ext>
            </a:extLst>
          </p:cNvPr>
          <p:cNvSpPr/>
          <p:nvPr userDrawn="1"/>
        </p:nvSpPr>
        <p:spPr>
          <a:xfrm>
            <a:off x="0" y="0"/>
            <a:ext cx="12192000" cy="479852"/>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9"/>
          </a:p>
        </p:txBody>
      </p:sp>
      <p:grpSp>
        <p:nvGrpSpPr>
          <p:cNvPr id="2" name="Group 11">
            <a:extLst>
              <a:ext uri="{FF2B5EF4-FFF2-40B4-BE49-F238E27FC236}">
                <a16:creationId xmlns:a16="http://schemas.microsoft.com/office/drawing/2014/main" id="{80303283-F097-DF4D-8204-E3420F2445B7}"/>
              </a:ext>
            </a:extLst>
          </p:cNvPr>
          <p:cNvGrpSpPr/>
          <p:nvPr userDrawn="1"/>
        </p:nvGrpSpPr>
        <p:grpSpPr>
          <a:xfrm>
            <a:off x="10684842" y="6250338"/>
            <a:ext cx="267836" cy="452000"/>
            <a:chOff x="6123256" y="4689199"/>
            <a:chExt cx="181681" cy="339105"/>
          </a:xfrm>
          <a:solidFill>
            <a:schemeClr val="tx2">
              <a:lumMod val="20000"/>
              <a:lumOff val="80000"/>
            </a:schemeClr>
          </a:solidFill>
        </p:grpSpPr>
        <p:sp>
          <p:nvSpPr>
            <p:cNvPr id="13" name="Diagonal Stripe 12">
              <a:extLst>
                <a:ext uri="{FF2B5EF4-FFF2-40B4-BE49-F238E27FC236}">
                  <a16:creationId xmlns:a16="http://schemas.microsoft.com/office/drawing/2014/main" id="{9DC12125-7005-A947-AC57-972420DCEAA2}"/>
                </a:ext>
              </a:extLst>
            </p:cNvPr>
            <p:cNvSpPr/>
            <p:nvPr userDrawn="1"/>
          </p:nvSpPr>
          <p:spPr>
            <a:xfrm rot="10800000">
              <a:off x="6123256" y="4689199"/>
              <a:ext cx="181681" cy="157423"/>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sp>
          <p:nvSpPr>
            <p:cNvPr id="14" name="Diagonal Stripe 13">
              <a:extLst>
                <a:ext uri="{FF2B5EF4-FFF2-40B4-BE49-F238E27FC236}">
                  <a16:creationId xmlns:a16="http://schemas.microsoft.com/office/drawing/2014/main" id="{CA96DCF4-0284-6B47-A5CF-FDEEC9AE8EFA}"/>
                </a:ext>
              </a:extLst>
            </p:cNvPr>
            <p:cNvSpPr/>
            <p:nvPr userDrawn="1"/>
          </p:nvSpPr>
          <p:spPr>
            <a:xfrm rot="5400000">
              <a:off x="6123255" y="4846624"/>
              <a:ext cx="181681" cy="181679"/>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grpSp>
      <p:pic>
        <p:nvPicPr>
          <p:cNvPr id="15" name="Graphic 14">
            <a:extLst>
              <a:ext uri="{FF2B5EF4-FFF2-40B4-BE49-F238E27FC236}">
                <a16:creationId xmlns:a16="http://schemas.microsoft.com/office/drawing/2014/main" id="{C54BB62F-A6EB-4549-B57B-A4F9474AFE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99527" y="6345579"/>
            <a:ext cx="334552" cy="242168"/>
          </a:xfrm>
          <a:prstGeom prst="rect">
            <a:avLst/>
          </a:prstGeom>
        </p:spPr>
      </p:pic>
      <p:sp>
        <p:nvSpPr>
          <p:cNvPr id="4" name="TextBox 3">
            <a:extLst>
              <a:ext uri="{FF2B5EF4-FFF2-40B4-BE49-F238E27FC236}">
                <a16:creationId xmlns:a16="http://schemas.microsoft.com/office/drawing/2014/main" id="{72C03416-4F0D-FB46-8FA4-C8591D08760C}"/>
              </a:ext>
            </a:extLst>
          </p:cNvPr>
          <p:cNvSpPr txBox="1"/>
          <p:nvPr userDrawn="1"/>
        </p:nvSpPr>
        <p:spPr>
          <a:xfrm>
            <a:off x="2667573" y="38911"/>
            <a:ext cx="4608507"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PATIENT SELECTION AND </a:t>
            </a:r>
            <a:br>
              <a:rPr lang="en-US" sz="1599" b="0" dirty="0">
                <a:solidFill>
                  <a:schemeClr val="bg1"/>
                </a:solidFill>
                <a:latin typeface="+mn-lt"/>
                <a:cs typeface="Arial"/>
              </a:rPr>
            </a:br>
            <a:r>
              <a:rPr lang="en-US" sz="1599" b="0" dirty="0">
                <a:solidFill>
                  <a:schemeClr val="bg1"/>
                </a:solidFill>
                <a:latin typeface="+mn-lt"/>
                <a:cs typeface="Arial"/>
              </a:rPr>
              <a:t>SHARED DECISION-MAKING</a:t>
            </a:r>
          </a:p>
        </p:txBody>
      </p:sp>
      <p:sp>
        <p:nvSpPr>
          <p:cNvPr id="5" name="TextBox 4">
            <a:extLst>
              <a:ext uri="{FF2B5EF4-FFF2-40B4-BE49-F238E27FC236}">
                <a16:creationId xmlns:a16="http://schemas.microsoft.com/office/drawing/2014/main" id="{AED9EA4B-7C45-8F48-AF65-562E583EB9B6}"/>
              </a:ext>
            </a:extLst>
          </p:cNvPr>
          <p:cNvSpPr txBox="1"/>
          <p:nvPr userDrawn="1"/>
        </p:nvSpPr>
        <p:spPr>
          <a:xfrm>
            <a:off x="7664625"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URGENT </a:t>
            </a:r>
            <a:br>
              <a:rPr lang="en-US" sz="1599" b="0" dirty="0">
                <a:solidFill>
                  <a:schemeClr val="bg1"/>
                </a:solidFill>
                <a:latin typeface="+mn-lt"/>
                <a:cs typeface="Arial"/>
              </a:rPr>
            </a:br>
            <a:r>
              <a:rPr lang="en-US" sz="1599" b="0" dirty="0">
                <a:solidFill>
                  <a:schemeClr val="bg1"/>
                </a:solidFill>
                <a:latin typeface="+mn-lt"/>
                <a:cs typeface="Arial"/>
              </a:rPr>
              <a:t>START</a:t>
            </a:r>
          </a:p>
        </p:txBody>
      </p:sp>
      <p:sp>
        <p:nvSpPr>
          <p:cNvPr id="9" name="TextBox 8">
            <a:extLst>
              <a:ext uri="{FF2B5EF4-FFF2-40B4-BE49-F238E27FC236}">
                <a16:creationId xmlns:a16="http://schemas.microsoft.com/office/drawing/2014/main" id="{FE0AF5CD-F071-BC40-BC44-89CF7F20D754}"/>
              </a:ext>
            </a:extLst>
          </p:cNvPr>
          <p:cNvSpPr txBox="1"/>
          <p:nvPr userDrawn="1"/>
        </p:nvSpPr>
        <p:spPr>
          <a:xfrm>
            <a:off x="205901"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j-lt"/>
                <a:cs typeface="Arial"/>
              </a:rPr>
              <a:t>MODERN </a:t>
            </a:r>
            <a:br>
              <a:rPr lang="en-US" sz="1599" b="0" dirty="0">
                <a:solidFill>
                  <a:schemeClr val="bg1"/>
                </a:solidFill>
                <a:latin typeface="+mj-lt"/>
                <a:cs typeface="Arial"/>
              </a:rPr>
            </a:br>
            <a:r>
              <a:rPr lang="en-US" sz="1599" b="0" dirty="0">
                <a:solidFill>
                  <a:schemeClr val="bg1"/>
                </a:solidFill>
                <a:latin typeface="+mj-lt"/>
                <a:cs typeface="Arial"/>
              </a:rPr>
              <a:t>PD</a:t>
            </a:r>
          </a:p>
        </p:txBody>
      </p:sp>
      <p:sp>
        <p:nvSpPr>
          <p:cNvPr id="17" name="TextBox 16">
            <a:extLst>
              <a:ext uri="{FF2B5EF4-FFF2-40B4-BE49-F238E27FC236}">
                <a16:creationId xmlns:a16="http://schemas.microsoft.com/office/drawing/2014/main" id="{F7E22E60-5787-B742-B367-AF9116D2FBCC}"/>
              </a:ext>
            </a:extLst>
          </p:cNvPr>
          <p:cNvSpPr txBox="1"/>
          <p:nvPr userDrawn="1"/>
        </p:nvSpPr>
        <p:spPr>
          <a:xfrm>
            <a:off x="10105384"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COVID-19</a:t>
            </a:r>
            <a:br>
              <a:rPr lang="en-US" sz="1599" b="0" dirty="0">
                <a:solidFill>
                  <a:schemeClr val="bg1"/>
                </a:solidFill>
                <a:latin typeface="+mn-lt"/>
                <a:cs typeface="Arial"/>
              </a:rPr>
            </a:br>
            <a:r>
              <a:rPr lang="en-US" sz="1599" b="0" dirty="0">
                <a:solidFill>
                  <a:schemeClr val="bg1"/>
                </a:solidFill>
                <a:latin typeface="+mn-lt"/>
                <a:cs typeface="Arial"/>
              </a:rPr>
              <a:t>   SAFETY</a:t>
            </a:r>
          </a:p>
        </p:txBody>
      </p:sp>
      <p:sp>
        <p:nvSpPr>
          <p:cNvPr id="18" name="Parallelogram 17">
            <a:extLst>
              <a:ext uri="{FF2B5EF4-FFF2-40B4-BE49-F238E27FC236}">
                <a16:creationId xmlns:a16="http://schemas.microsoft.com/office/drawing/2014/main" id="{E3B180BC-658F-CF4B-853C-28DBCFCE74E0}"/>
              </a:ext>
            </a:extLst>
          </p:cNvPr>
          <p:cNvSpPr/>
          <p:nvPr userDrawn="1"/>
        </p:nvSpPr>
        <p:spPr>
          <a:xfrm flipH="1">
            <a:off x="9632036" y="0"/>
            <a:ext cx="1071539" cy="479851"/>
          </a:xfrm>
          <a:prstGeom prst="parallelogram">
            <a:avLst>
              <a:gd name="adj" fmla="val 866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DBC3BB-66B8-F247-8033-A01891D43C1B}"/>
              </a:ext>
            </a:extLst>
          </p:cNvPr>
          <p:cNvSpPr txBox="1"/>
          <p:nvPr userDrawn="1"/>
        </p:nvSpPr>
        <p:spPr>
          <a:xfrm rot="2997345">
            <a:off x="9927882" y="99253"/>
            <a:ext cx="479849" cy="320259"/>
          </a:xfrm>
          <a:prstGeom prst="rect">
            <a:avLst/>
          </a:prstGeom>
        </p:spPr>
        <p:txBody>
          <a:bodyPr wrap="none" lIns="0" tIns="0" rIns="0" bIns="0" rtlCol="0" anchor="ctr" anchorCtr="0">
            <a:noAutofit/>
          </a:bodyPr>
          <a:lstStyle/>
          <a:p>
            <a:pPr algn="ctr">
              <a:lnSpc>
                <a:spcPts val="1419"/>
              </a:lnSpc>
            </a:pPr>
            <a:r>
              <a:rPr lang="en-US" sz="1400" b="0" kern="1200" dirty="0">
                <a:solidFill>
                  <a:schemeClr val="bg1"/>
                </a:solidFill>
                <a:latin typeface="+mn-lt"/>
                <a:ea typeface="+mn-ea"/>
                <a:cs typeface="Arial"/>
              </a:rPr>
              <a:t>NEW</a:t>
            </a:r>
          </a:p>
        </p:txBody>
      </p:sp>
      <p:sp>
        <p:nvSpPr>
          <p:cNvPr id="20" name="Rectangle 19">
            <a:extLst>
              <a:ext uri="{FF2B5EF4-FFF2-40B4-BE49-F238E27FC236}">
                <a16:creationId xmlns:a16="http://schemas.microsoft.com/office/drawing/2014/main" id="{60B32F5D-0997-CE4A-8EB2-5C1E0175322F}"/>
              </a:ext>
            </a:extLst>
          </p:cNvPr>
          <p:cNvSpPr/>
          <p:nvPr userDrawn="1"/>
        </p:nvSpPr>
        <p:spPr>
          <a:xfrm>
            <a:off x="2" y="479852"/>
            <a:ext cx="11064780" cy="479852"/>
          </a:xfrm>
          <a:prstGeom prst="rect">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1" name="Right Triangle 20">
            <a:extLst>
              <a:ext uri="{FF2B5EF4-FFF2-40B4-BE49-F238E27FC236}">
                <a16:creationId xmlns:a16="http://schemas.microsoft.com/office/drawing/2014/main" id="{C8D1F33B-3817-E743-9865-796F1AC44B27}"/>
              </a:ext>
            </a:extLst>
          </p:cNvPr>
          <p:cNvSpPr/>
          <p:nvPr userDrawn="1"/>
        </p:nvSpPr>
        <p:spPr>
          <a:xfrm>
            <a:off x="11064786" y="479853"/>
            <a:ext cx="548719" cy="479852"/>
          </a:xfrm>
          <a:prstGeom prst="rtTriangle">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31" name="Rectangle 30">
            <a:extLst>
              <a:ext uri="{FF2B5EF4-FFF2-40B4-BE49-F238E27FC236}">
                <a16:creationId xmlns:a16="http://schemas.microsoft.com/office/drawing/2014/main" id="{6541EA76-5286-2143-A0B8-9AED2DB3F731}"/>
              </a:ext>
            </a:extLst>
          </p:cNvPr>
          <p:cNvSpPr/>
          <p:nvPr userDrawn="1"/>
        </p:nvSpPr>
        <p:spPr>
          <a:xfrm>
            <a:off x="2" y="956279"/>
            <a:ext cx="11149191" cy="4421563"/>
          </a:xfrm>
          <a:prstGeom prst="rect">
            <a:avLst/>
          </a:prstGeom>
          <a:solidFill>
            <a:schemeClr val="tx2">
              <a:lumMod val="20000"/>
              <a:lumOff val="80000"/>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32" name="Content Placeholder 2">
            <a:extLst>
              <a:ext uri="{FF2B5EF4-FFF2-40B4-BE49-F238E27FC236}">
                <a16:creationId xmlns:a16="http://schemas.microsoft.com/office/drawing/2014/main" id="{44234724-1241-6E4C-AE6C-044AF7E88413}"/>
              </a:ext>
            </a:extLst>
          </p:cNvPr>
          <p:cNvSpPr>
            <a:spLocks noGrp="1"/>
          </p:cNvSpPr>
          <p:nvPr>
            <p:ph idx="1"/>
          </p:nvPr>
        </p:nvSpPr>
        <p:spPr>
          <a:xfrm>
            <a:off x="479999" y="1692001"/>
            <a:ext cx="11183816" cy="4484963"/>
          </a:xfrm>
        </p:spPr>
        <p:txBody>
          <a:bodyPr/>
          <a:lstStyle>
            <a:lvl1pPr>
              <a:buClr>
                <a:srgbClr val="54585A"/>
              </a:buClr>
              <a:defRPr/>
            </a:lvl1pPr>
            <a:lvl2pPr>
              <a:buClr>
                <a:srgbClr val="54585A"/>
              </a:buClr>
              <a:defRPr/>
            </a:lvl2pPr>
            <a:lvl3pPr>
              <a:buClr>
                <a:srgbClr val="54585A"/>
              </a:buClr>
              <a:defRPr/>
            </a:lvl3pPr>
            <a:lvl4pPr>
              <a:buClr>
                <a:srgbClr val="54585A"/>
              </a:buClr>
              <a:defRPr/>
            </a:lvl4pPr>
            <a:lvl5pPr>
              <a:buClr>
                <a:srgbClr val="54585A"/>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3" name="Text Placeholder 12">
            <a:extLst>
              <a:ext uri="{FF2B5EF4-FFF2-40B4-BE49-F238E27FC236}">
                <a16:creationId xmlns:a16="http://schemas.microsoft.com/office/drawing/2014/main" id="{E5358A67-362A-DA45-8B6A-40079FFE6E3C}"/>
              </a:ext>
            </a:extLst>
          </p:cNvPr>
          <p:cNvSpPr>
            <a:spLocks noGrp="1"/>
          </p:cNvSpPr>
          <p:nvPr>
            <p:ph type="body" sz="quarter" idx="11" hasCustomPrompt="1"/>
          </p:nvPr>
        </p:nvSpPr>
        <p:spPr>
          <a:xfrm>
            <a:off x="510823" y="6269749"/>
            <a:ext cx="10224272" cy="522655"/>
          </a:xfrm>
        </p:spPr>
        <p:txBody>
          <a:bodyPr lIns="0" tIns="0" rIns="0" bIns="0">
            <a:noAutofit/>
          </a:bodyPr>
          <a:lstStyle>
            <a:lvl1pPr marL="0" indent="0">
              <a:lnSpc>
                <a:spcPts val="986"/>
              </a:lnSpc>
              <a:spcBef>
                <a:spcPts val="0"/>
              </a:spcBef>
              <a:spcAft>
                <a:spcPts val="400"/>
              </a:spcAft>
              <a:buNone/>
              <a:defRPr sz="933"/>
            </a:lvl1pPr>
          </a:lstStyle>
          <a:p>
            <a:pPr lvl="0"/>
            <a:r>
              <a:rPr lang="en-GB" dirty="0"/>
              <a:t>References</a:t>
            </a:r>
            <a:endParaRPr lang="en-US" dirty="0"/>
          </a:p>
        </p:txBody>
      </p:sp>
      <p:sp>
        <p:nvSpPr>
          <p:cNvPr id="34" name="Title Placeholder 1">
            <a:extLst>
              <a:ext uri="{FF2B5EF4-FFF2-40B4-BE49-F238E27FC236}">
                <a16:creationId xmlns:a16="http://schemas.microsoft.com/office/drawing/2014/main" id="{5F4CA446-1E02-C94D-BF1F-91C0A3AFF78F}"/>
              </a:ext>
            </a:extLst>
          </p:cNvPr>
          <p:cNvSpPr>
            <a:spLocks noGrp="1"/>
          </p:cNvSpPr>
          <p:nvPr>
            <p:ph type="title"/>
          </p:nvPr>
        </p:nvSpPr>
        <p:spPr>
          <a:xfrm>
            <a:off x="480000" y="1008000"/>
            <a:ext cx="11183816" cy="648000"/>
          </a:xfrm>
          <a:prstGeom prst="rect">
            <a:avLst/>
          </a:prstGeom>
        </p:spPr>
        <p:txBody>
          <a:bodyPr vert="horz" lIns="0" tIns="0" rIns="0" bIns="0" rtlCol="0" anchor="ctr">
            <a:normAutofit/>
          </a:bodyPr>
          <a:lstStyle>
            <a:lvl1pPr>
              <a:defRPr sz="1800"/>
            </a:lvl1pPr>
          </a:lstStyle>
          <a:p>
            <a:r>
              <a:rPr lang="en-GB" dirty="0"/>
              <a:t>CLICK TO EDIT MASTER TITLE STYLE</a:t>
            </a:r>
            <a:endParaRPr lang="en-US" dirty="0"/>
          </a:p>
        </p:txBody>
      </p:sp>
      <p:sp>
        <p:nvSpPr>
          <p:cNvPr id="35" name="Manual Input 34">
            <a:extLst>
              <a:ext uri="{FF2B5EF4-FFF2-40B4-BE49-F238E27FC236}">
                <a16:creationId xmlns:a16="http://schemas.microsoft.com/office/drawing/2014/main" id="{CF0CE820-EF2C-FE4C-9044-0FF9DB3C919F}"/>
              </a:ext>
            </a:extLst>
          </p:cNvPr>
          <p:cNvSpPr/>
          <p:nvPr userDrawn="1"/>
        </p:nvSpPr>
        <p:spPr>
          <a:xfrm rot="10800000">
            <a:off x="11149192" y="957658"/>
            <a:ext cx="1042808" cy="4420184"/>
          </a:xfrm>
          <a:prstGeom prst="flowChartManualInput">
            <a:avLst/>
          </a:prstGeom>
          <a:solidFill>
            <a:schemeClr val="tx2">
              <a:lumMod val="20000"/>
              <a:lumOff val="8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35">
            <a:extLst>
              <a:ext uri="{FF2B5EF4-FFF2-40B4-BE49-F238E27FC236}">
                <a16:creationId xmlns:a16="http://schemas.microsoft.com/office/drawing/2014/main" id="{19B65F85-47D9-2F49-819D-E262391D57ED}"/>
              </a:ext>
            </a:extLst>
          </p:cNvPr>
          <p:cNvGrpSpPr/>
          <p:nvPr userDrawn="1"/>
        </p:nvGrpSpPr>
        <p:grpSpPr>
          <a:xfrm>
            <a:off x="11596789" y="6250338"/>
            <a:ext cx="267836" cy="451999"/>
            <a:chOff x="6523192" y="4689200"/>
            <a:chExt cx="181681" cy="339104"/>
          </a:xfrm>
          <a:solidFill>
            <a:schemeClr val="tx2">
              <a:lumMod val="20000"/>
              <a:lumOff val="80000"/>
            </a:schemeClr>
          </a:solidFill>
        </p:grpSpPr>
        <p:sp>
          <p:nvSpPr>
            <p:cNvPr id="37" name="Diagonal Stripe 36">
              <a:extLst>
                <a:ext uri="{FF2B5EF4-FFF2-40B4-BE49-F238E27FC236}">
                  <a16:creationId xmlns:a16="http://schemas.microsoft.com/office/drawing/2014/main" id="{4FFC7D90-7E15-D649-9488-C6B6B746DD91}"/>
                </a:ext>
              </a:extLst>
            </p:cNvPr>
            <p:cNvSpPr/>
            <p:nvPr userDrawn="1"/>
          </p:nvSpPr>
          <p:spPr>
            <a:xfrm>
              <a:off x="6523192" y="4870881"/>
              <a:ext cx="181681" cy="157423"/>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sp>
          <p:nvSpPr>
            <p:cNvPr id="38" name="Diagonal Stripe 37">
              <a:extLst>
                <a:ext uri="{FF2B5EF4-FFF2-40B4-BE49-F238E27FC236}">
                  <a16:creationId xmlns:a16="http://schemas.microsoft.com/office/drawing/2014/main" id="{3875FDE1-F352-5A4B-99BD-97042369604B}"/>
                </a:ext>
              </a:extLst>
            </p:cNvPr>
            <p:cNvSpPr/>
            <p:nvPr userDrawn="1"/>
          </p:nvSpPr>
          <p:spPr>
            <a:xfrm rot="16200000">
              <a:off x="6523192" y="4689201"/>
              <a:ext cx="181681" cy="181679"/>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grpSp>
    </p:spTree>
    <p:extLst>
      <p:ext uri="{BB962C8B-B14F-4D97-AF65-F5344CB8AC3E}">
        <p14:creationId xmlns:p14="http://schemas.microsoft.com/office/powerpoint/2010/main" val="223345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C9CA10C-098E-F145-8656-E706E6BF4B2A}"/>
              </a:ext>
            </a:extLst>
          </p:cNvPr>
          <p:cNvSpPr/>
          <p:nvPr userDrawn="1"/>
        </p:nvSpPr>
        <p:spPr>
          <a:xfrm>
            <a:off x="0" y="2118"/>
            <a:ext cx="12192000" cy="6855882"/>
          </a:xfrm>
          <a:prstGeom prst="rect">
            <a:avLst/>
          </a:prstGeom>
          <a:solidFill>
            <a:schemeClr val="tx2">
              <a:lumMod val="20000"/>
              <a:lumOff val="8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rgbClr val="54585A"/>
              </a:solidFill>
            </a:endParaRPr>
          </a:p>
        </p:txBody>
      </p:sp>
      <p:pic>
        <p:nvPicPr>
          <p:cNvPr id="10" name="Picture 9">
            <a:extLst>
              <a:ext uri="{FF2B5EF4-FFF2-40B4-BE49-F238E27FC236}">
                <a16:creationId xmlns:a16="http://schemas.microsoft.com/office/drawing/2014/main" id="{0F7F53A8-FB79-AC47-A80E-1D254B15CB55}"/>
              </a:ext>
            </a:extLst>
          </p:cNvPr>
          <p:cNvPicPr>
            <a:picLocks noChangeAspect="1"/>
          </p:cNvPicPr>
          <p:nvPr userDrawn="1"/>
        </p:nvPicPr>
        <p:blipFill rotWithShape="1">
          <a:blip r:embed="rId2" cstate="screen">
            <a:alphaModFix amt="47000"/>
            <a:extLst>
              <a:ext uri="{28A0092B-C50C-407E-A947-70E740481C1C}">
                <a14:useLocalDpi xmlns:a14="http://schemas.microsoft.com/office/drawing/2010/main"/>
              </a:ext>
            </a:extLst>
          </a:blip>
          <a:srcRect l="1" r="34008"/>
          <a:stretch/>
        </p:blipFill>
        <p:spPr>
          <a:xfrm>
            <a:off x="5533477" y="2118"/>
            <a:ext cx="6658524" cy="6855883"/>
          </a:xfrm>
          <a:prstGeom prst="rect">
            <a:avLst/>
          </a:prstGeom>
        </p:spPr>
      </p:pic>
      <p:sp>
        <p:nvSpPr>
          <p:cNvPr id="11" name="Rectangle 10">
            <a:extLst>
              <a:ext uri="{FF2B5EF4-FFF2-40B4-BE49-F238E27FC236}">
                <a16:creationId xmlns:a16="http://schemas.microsoft.com/office/drawing/2014/main" id="{831DFBC9-8925-7740-A305-A4FF5705FFF5}"/>
              </a:ext>
            </a:extLst>
          </p:cNvPr>
          <p:cNvSpPr/>
          <p:nvPr userDrawn="1"/>
        </p:nvSpPr>
        <p:spPr>
          <a:xfrm>
            <a:off x="0" y="0"/>
            <a:ext cx="12192000" cy="479852"/>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9"/>
          </a:p>
        </p:txBody>
      </p:sp>
      <p:grpSp>
        <p:nvGrpSpPr>
          <p:cNvPr id="2" name="Group 11">
            <a:extLst>
              <a:ext uri="{FF2B5EF4-FFF2-40B4-BE49-F238E27FC236}">
                <a16:creationId xmlns:a16="http://schemas.microsoft.com/office/drawing/2014/main" id="{80303283-F097-DF4D-8204-E3420F2445B7}"/>
              </a:ext>
            </a:extLst>
          </p:cNvPr>
          <p:cNvGrpSpPr/>
          <p:nvPr userDrawn="1"/>
        </p:nvGrpSpPr>
        <p:grpSpPr>
          <a:xfrm>
            <a:off x="10684842" y="6250338"/>
            <a:ext cx="267836" cy="452000"/>
            <a:chOff x="6123256" y="4689199"/>
            <a:chExt cx="181681" cy="339105"/>
          </a:xfrm>
          <a:solidFill>
            <a:schemeClr val="tx2">
              <a:lumMod val="20000"/>
              <a:lumOff val="80000"/>
            </a:schemeClr>
          </a:solidFill>
        </p:grpSpPr>
        <p:sp>
          <p:nvSpPr>
            <p:cNvPr id="13" name="Diagonal Stripe 12">
              <a:extLst>
                <a:ext uri="{FF2B5EF4-FFF2-40B4-BE49-F238E27FC236}">
                  <a16:creationId xmlns:a16="http://schemas.microsoft.com/office/drawing/2014/main" id="{9DC12125-7005-A947-AC57-972420DCEAA2}"/>
                </a:ext>
              </a:extLst>
            </p:cNvPr>
            <p:cNvSpPr/>
            <p:nvPr userDrawn="1"/>
          </p:nvSpPr>
          <p:spPr>
            <a:xfrm rot="10800000">
              <a:off x="6123256" y="4689199"/>
              <a:ext cx="181681" cy="157423"/>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sp>
          <p:nvSpPr>
            <p:cNvPr id="14" name="Diagonal Stripe 13">
              <a:extLst>
                <a:ext uri="{FF2B5EF4-FFF2-40B4-BE49-F238E27FC236}">
                  <a16:creationId xmlns:a16="http://schemas.microsoft.com/office/drawing/2014/main" id="{CA96DCF4-0284-6B47-A5CF-FDEEC9AE8EFA}"/>
                </a:ext>
              </a:extLst>
            </p:cNvPr>
            <p:cNvSpPr/>
            <p:nvPr userDrawn="1"/>
          </p:nvSpPr>
          <p:spPr>
            <a:xfrm rot="5400000">
              <a:off x="6123255" y="4846624"/>
              <a:ext cx="181681" cy="181679"/>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grpSp>
      <p:pic>
        <p:nvPicPr>
          <p:cNvPr id="15" name="Graphic 14">
            <a:extLst>
              <a:ext uri="{FF2B5EF4-FFF2-40B4-BE49-F238E27FC236}">
                <a16:creationId xmlns:a16="http://schemas.microsoft.com/office/drawing/2014/main" id="{C54BB62F-A6EB-4549-B57B-A4F9474AFE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99527" y="6345579"/>
            <a:ext cx="334552" cy="242168"/>
          </a:xfrm>
          <a:prstGeom prst="rect">
            <a:avLst/>
          </a:prstGeom>
        </p:spPr>
      </p:pic>
      <p:sp>
        <p:nvSpPr>
          <p:cNvPr id="6" name="Title 5">
            <a:extLst>
              <a:ext uri="{FF2B5EF4-FFF2-40B4-BE49-F238E27FC236}">
                <a16:creationId xmlns:a16="http://schemas.microsoft.com/office/drawing/2014/main" id="{59E3DC24-B7E2-8A46-B2B6-63E2CFFE4234}"/>
              </a:ext>
            </a:extLst>
          </p:cNvPr>
          <p:cNvSpPr>
            <a:spLocks noGrp="1"/>
          </p:cNvSpPr>
          <p:nvPr>
            <p:ph type="title" hasCustomPrompt="1"/>
          </p:nvPr>
        </p:nvSpPr>
        <p:spPr>
          <a:xfrm>
            <a:off x="480002" y="1008001"/>
            <a:ext cx="11183815" cy="648000"/>
          </a:xfrm>
        </p:spPr>
        <p:txBody>
          <a:bodyPr>
            <a:normAutofit/>
          </a:bodyPr>
          <a:lstStyle>
            <a:lvl1pPr>
              <a:defRPr sz="1800"/>
            </a:lvl1pPr>
          </a:lstStyle>
          <a:p>
            <a:r>
              <a:rPr lang="en-GB" dirty="0"/>
              <a:t>CLICK TO EDIT MASTER TITLE STYLE</a:t>
            </a:r>
            <a:endParaRPr lang="en-US" dirty="0"/>
          </a:p>
        </p:txBody>
      </p:sp>
      <p:sp>
        <p:nvSpPr>
          <p:cNvPr id="4" name="TextBox 3">
            <a:extLst>
              <a:ext uri="{FF2B5EF4-FFF2-40B4-BE49-F238E27FC236}">
                <a16:creationId xmlns:a16="http://schemas.microsoft.com/office/drawing/2014/main" id="{72C03416-4F0D-FB46-8FA4-C8591D08760C}"/>
              </a:ext>
            </a:extLst>
          </p:cNvPr>
          <p:cNvSpPr txBox="1"/>
          <p:nvPr userDrawn="1"/>
        </p:nvSpPr>
        <p:spPr>
          <a:xfrm>
            <a:off x="2667573" y="38911"/>
            <a:ext cx="4608507"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j-lt"/>
                <a:cs typeface="Arial"/>
              </a:rPr>
              <a:t>PATIENT SELECTION AND </a:t>
            </a:r>
            <a:br>
              <a:rPr lang="en-US" sz="1599" b="0" dirty="0">
                <a:solidFill>
                  <a:schemeClr val="bg1"/>
                </a:solidFill>
                <a:latin typeface="+mj-lt"/>
                <a:cs typeface="Arial"/>
              </a:rPr>
            </a:br>
            <a:r>
              <a:rPr lang="en-US" sz="1599" b="0" dirty="0">
                <a:solidFill>
                  <a:schemeClr val="bg1"/>
                </a:solidFill>
                <a:latin typeface="+mj-lt"/>
                <a:cs typeface="Arial"/>
              </a:rPr>
              <a:t>SHARED DECISION-MAKING</a:t>
            </a:r>
          </a:p>
        </p:txBody>
      </p:sp>
      <p:sp>
        <p:nvSpPr>
          <p:cNvPr id="5" name="TextBox 4">
            <a:extLst>
              <a:ext uri="{FF2B5EF4-FFF2-40B4-BE49-F238E27FC236}">
                <a16:creationId xmlns:a16="http://schemas.microsoft.com/office/drawing/2014/main" id="{AED9EA4B-7C45-8F48-AF65-562E583EB9B6}"/>
              </a:ext>
            </a:extLst>
          </p:cNvPr>
          <p:cNvSpPr txBox="1"/>
          <p:nvPr userDrawn="1"/>
        </p:nvSpPr>
        <p:spPr>
          <a:xfrm>
            <a:off x="7664625"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URGENT </a:t>
            </a:r>
            <a:br>
              <a:rPr lang="en-US" sz="1599" b="0" dirty="0">
                <a:solidFill>
                  <a:schemeClr val="bg1"/>
                </a:solidFill>
                <a:latin typeface="+mn-lt"/>
                <a:cs typeface="Arial"/>
              </a:rPr>
            </a:br>
            <a:r>
              <a:rPr lang="en-US" sz="1599" b="0" dirty="0">
                <a:solidFill>
                  <a:schemeClr val="bg1"/>
                </a:solidFill>
                <a:latin typeface="+mn-lt"/>
                <a:cs typeface="Arial"/>
              </a:rPr>
              <a:t>START</a:t>
            </a:r>
          </a:p>
        </p:txBody>
      </p:sp>
      <p:sp>
        <p:nvSpPr>
          <p:cNvPr id="9" name="TextBox 8">
            <a:extLst>
              <a:ext uri="{FF2B5EF4-FFF2-40B4-BE49-F238E27FC236}">
                <a16:creationId xmlns:a16="http://schemas.microsoft.com/office/drawing/2014/main" id="{FE0AF5CD-F071-BC40-BC44-89CF7F20D754}"/>
              </a:ext>
            </a:extLst>
          </p:cNvPr>
          <p:cNvSpPr txBox="1"/>
          <p:nvPr userDrawn="1"/>
        </p:nvSpPr>
        <p:spPr>
          <a:xfrm>
            <a:off x="205901"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MODERN </a:t>
            </a:r>
            <a:br>
              <a:rPr lang="en-US" sz="1599" b="0" dirty="0">
                <a:solidFill>
                  <a:schemeClr val="bg1"/>
                </a:solidFill>
                <a:latin typeface="+mn-lt"/>
                <a:cs typeface="Arial"/>
              </a:rPr>
            </a:br>
            <a:r>
              <a:rPr lang="en-US" sz="1599" b="0" dirty="0">
                <a:solidFill>
                  <a:schemeClr val="bg1"/>
                </a:solidFill>
                <a:latin typeface="+mn-lt"/>
                <a:cs typeface="Arial"/>
              </a:rPr>
              <a:t>PD</a:t>
            </a:r>
          </a:p>
        </p:txBody>
      </p:sp>
      <p:sp>
        <p:nvSpPr>
          <p:cNvPr id="17" name="TextBox 16">
            <a:extLst>
              <a:ext uri="{FF2B5EF4-FFF2-40B4-BE49-F238E27FC236}">
                <a16:creationId xmlns:a16="http://schemas.microsoft.com/office/drawing/2014/main" id="{F7E22E60-5787-B742-B367-AF9116D2FBCC}"/>
              </a:ext>
            </a:extLst>
          </p:cNvPr>
          <p:cNvSpPr txBox="1"/>
          <p:nvPr userDrawn="1"/>
        </p:nvSpPr>
        <p:spPr>
          <a:xfrm>
            <a:off x="10105384"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COVID-19</a:t>
            </a:r>
            <a:br>
              <a:rPr lang="en-US" sz="1599" b="0" dirty="0">
                <a:solidFill>
                  <a:schemeClr val="bg1"/>
                </a:solidFill>
                <a:latin typeface="+mn-lt"/>
                <a:cs typeface="Arial"/>
              </a:rPr>
            </a:br>
            <a:r>
              <a:rPr lang="en-US" sz="1599" b="0" dirty="0">
                <a:solidFill>
                  <a:schemeClr val="bg1"/>
                </a:solidFill>
                <a:latin typeface="+mn-lt"/>
                <a:cs typeface="Arial"/>
              </a:rPr>
              <a:t>   SAFETY</a:t>
            </a:r>
          </a:p>
        </p:txBody>
      </p:sp>
      <p:sp>
        <p:nvSpPr>
          <p:cNvPr id="18" name="Parallelogram 17">
            <a:extLst>
              <a:ext uri="{FF2B5EF4-FFF2-40B4-BE49-F238E27FC236}">
                <a16:creationId xmlns:a16="http://schemas.microsoft.com/office/drawing/2014/main" id="{E3B180BC-658F-CF4B-853C-28DBCFCE74E0}"/>
              </a:ext>
            </a:extLst>
          </p:cNvPr>
          <p:cNvSpPr/>
          <p:nvPr userDrawn="1"/>
        </p:nvSpPr>
        <p:spPr>
          <a:xfrm flipH="1">
            <a:off x="9632036" y="0"/>
            <a:ext cx="1071539" cy="479851"/>
          </a:xfrm>
          <a:prstGeom prst="parallelogram">
            <a:avLst>
              <a:gd name="adj" fmla="val 866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DBC3BB-66B8-F247-8033-A01891D43C1B}"/>
              </a:ext>
            </a:extLst>
          </p:cNvPr>
          <p:cNvSpPr txBox="1"/>
          <p:nvPr userDrawn="1"/>
        </p:nvSpPr>
        <p:spPr>
          <a:xfrm rot="2997345">
            <a:off x="9927882" y="99253"/>
            <a:ext cx="479849" cy="320259"/>
          </a:xfrm>
          <a:prstGeom prst="rect">
            <a:avLst/>
          </a:prstGeom>
        </p:spPr>
        <p:txBody>
          <a:bodyPr wrap="none" lIns="0" tIns="0" rIns="0" bIns="0" rtlCol="0" anchor="ctr" anchorCtr="0">
            <a:noAutofit/>
          </a:bodyPr>
          <a:lstStyle/>
          <a:p>
            <a:pPr algn="ctr">
              <a:lnSpc>
                <a:spcPts val="1419"/>
              </a:lnSpc>
            </a:pPr>
            <a:r>
              <a:rPr lang="en-US" sz="1400" b="0" kern="1200" dirty="0">
                <a:solidFill>
                  <a:schemeClr val="bg1"/>
                </a:solidFill>
                <a:latin typeface="+mn-lt"/>
                <a:ea typeface="+mn-ea"/>
                <a:cs typeface="Arial"/>
              </a:rPr>
              <a:t>NEW</a:t>
            </a:r>
          </a:p>
        </p:txBody>
      </p:sp>
      <p:sp>
        <p:nvSpPr>
          <p:cNvPr id="20" name="Rectangle 19">
            <a:extLst>
              <a:ext uri="{FF2B5EF4-FFF2-40B4-BE49-F238E27FC236}">
                <a16:creationId xmlns:a16="http://schemas.microsoft.com/office/drawing/2014/main" id="{60B32F5D-0997-CE4A-8EB2-5C1E0175322F}"/>
              </a:ext>
            </a:extLst>
          </p:cNvPr>
          <p:cNvSpPr/>
          <p:nvPr userDrawn="1"/>
        </p:nvSpPr>
        <p:spPr>
          <a:xfrm>
            <a:off x="1" y="479852"/>
            <a:ext cx="11596784" cy="479852"/>
          </a:xfrm>
          <a:prstGeom prst="rect">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1" name="Right Triangle 20">
            <a:extLst>
              <a:ext uri="{FF2B5EF4-FFF2-40B4-BE49-F238E27FC236}">
                <a16:creationId xmlns:a16="http://schemas.microsoft.com/office/drawing/2014/main" id="{C8D1F33B-3817-E743-9865-796F1AC44B27}"/>
              </a:ext>
            </a:extLst>
          </p:cNvPr>
          <p:cNvSpPr/>
          <p:nvPr userDrawn="1"/>
        </p:nvSpPr>
        <p:spPr>
          <a:xfrm>
            <a:off x="11596789" y="479853"/>
            <a:ext cx="548719" cy="479852"/>
          </a:xfrm>
          <a:prstGeom prst="rtTriangle">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2" name="Content Placeholder 2">
            <a:extLst>
              <a:ext uri="{FF2B5EF4-FFF2-40B4-BE49-F238E27FC236}">
                <a16:creationId xmlns:a16="http://schemas.microsoft.com/office/drawing/2014/main" id="{26230D8F-6743-764A-A1C5-641905B843C0}"/>
              </a:ext>
            </a:extLst>
          </p:cNvPr>
          <p:cNvSpPr>
            <a:spLocks noGrp="1"/>
          </p:cNvSpPr>
          <p:nvPr>
            <p:ph idx="1"/>
          </p:nvPr>
        </p:nvSpPr>
        <p:spPr>
          <a:xfrm>
            <a:off x="479999" y="1692001"/>
            <a:ext cx="11183816" cy="4484963"/>
          </a:xfrm>
        </p:spPr>
        <p:txBody>
          <a:bodyPr/>
          <a:lstStyle>
            <a:lvl1pPr>
              <a:buClr>
                <a:srgbClr val="54585A"/>
              </a:buClr>
              <a:defRPr/>
            </a:lvl1pPr>
            <a:lvl2pPr>
              <a:buClr>
                <a:srgbClr val="54585A"/>
              </a:buClr>
              <a:defRPr/>
            </a:lvl2pPr>
            <a:lvl3pPr>
              <a:buClr>
                <a:srgbClr val="54585A"/>
              </a:buClr>
              <a:defRPr/>
            </a:lvl3pPr>
            <a:lvl4pPr>
              <a:buClr>
                <a:srgbClr val="54585A"/>
              </a:buClr>
              <a:defRPr/>
            </a:lvl4pPr>
            <a:lvl5pPr>
              <a:buClr>
                <a:srgbClr val="54585A"/>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ext Placeholder 12">
            <a:extLst>
              <a:ext uri="{FF2B5EF4-FFF2-40B4-BE49-F238E27FC236}">
                <a16:creationId xmlns:a16="http://schemas.microsoft.com/office/drawing/2014/main" id="{3F866426-4E08-2249-B41A-DFB8D01DD2F7}"/>
              </a:ext>
            </a:extLst>
          </p:cNvPr>
          <p:cNvSpPr>
            <a:spLocks noGrp="1"/>
          </p:cNvSpPr>
          <p:nvPr>
            <p:ph type="body" sz="quarter" idx="11" hasCustomPrompt="1"/>
          </p:nvPr>
        </p:nvSpPr>
        <p:spPr>
          <a:xfrm>
            <a:off x="510823" y="6269749"/>
            <a:ext cx="10224272" cy="522655"/>
          </a:xfrm>
        </p:spPr>
        <p:txBody>
          <a:bodyPr lIns="0" tIns="0" rIns="0" bIns="0">
            <a:noAutofit/>
          </a:bodyPr>
          <a:lstStyle>
            <a:lvl1pPr marL="0" indent="0">
              <a:lnSpc>
                <a:spcPts val="986"/>
              </a:lnSpc>
              <a:spcBef>
                <a:spcPts val="0"/>
              </a:spcBef>
              <a:spcAft>
                <a:spcPts val="400"/>
              </a:spcAft>
              <a:buNone/>
              <a:defRPr sz="933"/>
            </a:lvl1pPr>
          </a:lstStyle>
          <a:p>
            <a:pPr lvl="0"/>
            <a:r>
              <a:rPr lang="en-GB" dirty="0"/>
              <a:t>References</a:t>
            </a:r>
            <a:endParaRPr lang="en-US" dirty="0"/>
          </a:p>
        </p:txBody>
      </p:sp>
      <p:grpSp>
        <p:nvGrpSpPr>
          <p:cNvPr id="3" name="Group 23">
            <a:extLst>
              <a:ext uri="{FF2B5EF4-FFF2-40B4-BE49-F238E27FC236}">
                <a16:creationId xmlns:a16="http://schemas.microsoft.com/office/drawing/2014/main" id="{08267502-7486-F84D-9398-8F2B0A864D86}"/>
              </a:ext>
            </a:extLst>
          </p:cNvPr>
          <p:cNvGrpSpPr/>
          <p:nvPr userDrawn="1"/>
        </p:nvGrpSpPr>
        <p:grpSpPr>
          <a:xfrm>
            <a:off x="11596789" y="6250338"/>
            <a:ext cx="267836" cy="451999"/>
            <a:chOff x="6523192" y="4689200"/>
            <a:chExt cx="181681" cy="339104"/>
          </a:xfrm>
          <a:solidFill>
            <a:schemeClr val="tx2">
              <a:lumMod val="20000"/>
              <a:lumOff val="80000"/>
            </a:schemeClr>
          </a:solidFill>
        </p:grpSpPr>
        <p:sp>
          <p:nvSpPr>
            <p:cNvPr id="25" name="Diagonal Stripe 24">
              <a:extLst>
                <a:ext uri="{FF2B5EF4-FFF2-40B4-BE49-F238E27FC236}">
                  <a16:creationId xmlns:a16="http://schemas.microsoft.com/office/drawing/2014/main" id="{55A608BF-507E-6C4E-97C9-DF7B58E64484}"/>
                </a:ext>
              </a:extLst>
            </p:cNvPr>
            <p:cNvSpPr/>
            <p:nvPr userDrawn="1"/>
          </p:nvSpPr>
          <p:spPr>
            <a:xfrm>
              <a:off x="6523192" y="4870881"/>
              <a:ext cx="181681" cy="157423"/>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sp>
          <p:nvSpPr>
            <p:cNvPr id="26" name="Diagonal Stripe 25">
              <a:extLst>
                <a:ext uri="{FF2B5EF4-FFF2-40B4-BE49-F238E27FC236}">
                  <a16:creationId xmlns:a16="http://schemas.microsoft.com/office/drawing/2014/main" id="{4297717B-6FED-FB4F-834F-63D74964D277}"/>
                </a:ext>
              </a:extLst>
            </p:cNvPr>
            <p:cNvSpPr/>
            <p:nvPr userDrawn="1"/>
          </p:nvSpPr>
          <p:spPr>
            <a:xfrm rot="16200000">
              <a:off x="6523192" y="4689201"/>
              <a:ext cx="181681" cy="181679"/>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grpSp>
      <p:sp>
        <p:nvSpPr>
          <p:cNvPr id="27" name="Rectangle 26">
            <a:extLst>
              <a:ext uri="{FF2B5EF4-FFF2-40B4-BE49-F238E27FC236}">
                <a16:creationId xmlns:a16="http://schemas.microsoft.com/office/drawing/2014/main" id="{FCB4A728-F0F1-1141-AD4D-DCD0BFD6BF39}"/>
              </a:ext>
            </a:extLst>
          </p:cNvPr>
          <p:cNvSpPr/>
          <p:nvPr userDrawn="1"/>
        </p:nvSpPr>
        <p:spPr>
          <a:xfrm>
            <a:off x="3" y="956279"/>
            <a:ext cx="11149191" cy="4421563"/>
          </a:xfrm>
          <a:prstGeom prst="rect">
            <a:avLst/>
          </a:prstGeom>
          <a:solidFill>
            <a:schemeClr val="tx2">
              <a:lumMod val="40000"/>
              <a:lumOff val="60000"/>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28" name="Manual Input 27">
            <a:extLst>
              <a:ext uri="{FF2B5EF4-FFF2-40B4-BE49-F238E27FC236}">
                <a16:creationId xmlns:a16="http://schemas.microsoft.com/office/drawing/2014/main" id="{B0C1D603-872D-4549-B391-FDAC0876A3B1}"/>
              </a:ext>
            </a:extLst>
          </p:cNvPr>
          <p:cNvSpPr/>
          <p:nvPr userDrawn="1"/>
        </p:nvSpPr>
        <p:spPr>
          <a:xfrm rot="10800000">
            <a:off x="11149192" y="957658"/>
            <a:ext cx="1042808" cy="4420184"/>
          </a:xfrm>
          <a:prstGeom prst="flowChartManualInput">
            <a:avLst/>
          </a:prstGeom>
          <a:solidFill>
            <a:schemeClr val="tx2">
              <a:lumMod val="40000"/>
              <a:lumOff val="6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95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0C01497-DD7B-0C43-82A2-EDC518B2445F}"/>
              </a:ext>
            </a:extLst>
          </p:cNvPr>
          <p:cNvSpPr/>
          <p:nvPr userDrawn="1"/>
        </p:nvSpPr>
        <p:spPr>
          <a:xfrm>
            <a:off x="0" y="2118"/>
            <a:ext cx="12192000" cy="6855882"/>
          </a:xfrm>
          <a:prstGeom prst="rect">
            <a:avLst/>
          </a:prstGeom>
          <a:solidFill>
            <a:schemeClr val="tx2">
              <a:lumMod val="20000"/>
              <a:lumOff val="8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rgbClr val="54585A"/>
              </a:solidFill>
            </a:endParaRPr>
          </a:p>
        </p:txBody>
      </p:sp>
      <p:pic>
        <p:nvPicPr>
          <p:cNvPr id="10" name="Picture 9">
            <a:extLst>
              <a:ext uri="{FF2B5EF4-FFF2-40B4-BE49-F238E27FC236}">
                <a16:creationId xmlns:a16="http://schemas.microsoft.com/office/drawing/2014/main" id="{0F7F53A8-FB79-AC47-A80E-1D254B15CB55}"/>
              </a:ext>
            </a:extLst>
          </p:cNvPr>
          <p:cNvPicPr>
            <a:picLocks noChangeAspect="1"/>
          </p:cNvPicPr>
          <p:nvPr userDrawn="1"/>
        </p:nvPicPr>
        <p:blipFill rotWithShape="1">
          <a:blip r:embed="rId2" cstate="screen">
            <a:alphaModFix amt="47000"/>
            <a:extLst>
              <a:ext uri="{28A0092B-C50C-407E-A947-70E740481C1C}">
                <a14:useLocalDpi xmlns:a14="http://schemas.microsoft.com/office/drawing/2010/main"/>
              </a:ext>
            </a:extLst>
          </a:blip>
          <a:srcRect l="1" r="34008"/>
          <a:stretch/>
        </p:blipFill>
        <p:spPr>
          <a:xfrm>
            <a:off x="5533477" y="2118"/>
            <a:ext cx="6658524" cy="6855883"/>
          </a:xfrm>
          <a:prstGeom prst="rect">
            <a:avLst/>
          </a:prstGeom>
        </p:spPr>
      </p:pic>
      <p:sp>
        <p:nvSpPr>
          <p:cNvPr id="11" name="Rectangle 10">
            <a:extLst>
              <a:ext uri="{FF2B5EF4-FFF2-40B4-BE49-F238E27FC236}">
                <a16:creationId xmlns:a16="http://schemas.microsoft.com/office/drawing/2014/main" id="{831DFBC9-8925-7740-A305-A4FF5705FFF5}"/>
              </a:ext>
            </a:extLst>
          </p:cNvPr>
          <p:cNvSpPr/>
          <p:nvPr userDrawn="1"/>
        </p:nvSpPr>
        <p:spPr>
          <a:xfrm>
            <a:off x="0" y="0"/>
            <a:ext cx="12192000" cy="479852"/>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9"/>
          </a:p>
        </p:txBody>
      </p:sp>
      <p:grpSp>
        <p:nvGrpSpPr>
          <p:cNvPr id="2" name="Group 11">
            <a:extLst>
              <a:ext uri="{FF2B5EF4-FFF2-40B4-BE49-F238E27FC236}">
                <a16:creationId xmlns:a16="http://schemas.microsoft.com/office/drawing/2014/main" id="{80303283-F097-DF4D-8204-E3420F2445B7}"/>
              </a:ext>
            </a:extLst>
          </p:cNvPr>
          <p:cNvGrpSpPr/>
          <p:nvPr userDrawn="1"/>
        </p:nvGrpSpPr>
        <p:grpSpPr>
          <a:xfrm>
            <a:off x="10684842" y="6250338"/>
            <a:ext cx="267836" cy="452000"/>
            <a:chOff x="6123256" y="4689199"/>
            <a:chExt cx="181681" cy="339105"/>
          </a:xfrm>
          <a:solidFill>
            <a:schemeClr val="tx2">
              <a:lumMod val="20000"/>
              <a:lumOff val="80000"/>
            </a:schemeClr>
          </a:solidFill>
        </p:grpSpPr>
        <p:sp>
          <p:nvSpPr>
            <p:cNvPr id="13" name="Diagonal Stripe 12">
              <a:extLst>
                <a:ext uri="{FF2B5EF4-FFF2-40B4-BE49-F238E27FC236}">
                  <a16:creationId xmlns:a16="http://schemas.microsoft.com/office/drawing/2014/main" id="{9DC12125-7005-A947-AC57-972420DCEAA2}"/>
                </a:ext>
              </a:extLst>
            </p:cNvPr>
            <p:cNvSpPr/>
            <p:nvPr userDrawn="1"/>
          </p:nvSpPr>
          <p:spPr>
            <a:xfrm rot="10800000">
              <a:off x="6123256" y="4689199"/>
              <a:ext cx="181681" cy="157423"/>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sp>
          <p:nvSpPr>
            <p:cNvPr id="14" name="Diagonal Stripe 13">
              <a:extLst>
                <a:ext uri="{FF2B5EF4-FFF2-40B4-BE49-F238E27FC236}">
                  <a16:creationId xmlns:a16="http://schemas.microsoft.com/office/drawing/2014/main" id="{CA96DCF4-0284-6B47-A5CF-FDEEC9AE8EFA}"/>
                </a:ext>
              </a:extLst>
            </p:cNvPr>
            <p:cNvSpPr/>
            <p:nvPr userDrawn="1"/>
          </p:nvSpPr>
          <p:spPr>
            <a:xfrm rot="5400000">
              <a:off x="6123255" y="4846624"/>
              <a:ext cx="181681" cy="181679"/>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grpSp>
      <p:pic>
        <p:nvPicPr>
          <p:cNvPr id="15" name="Graphic 14">
            <a:extLst>
              <a:ext uri="{FF2B5EF4-FFF2-40B4-BE49-F238E27FC236}">
                <a16:creationId xmlns:a16="http://schemas.microsoft.com/office/drawing/2014/main" id="{C54BB62F-A6EB-4549-B57B-A4F9474AFE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99527" y="6345579"/>
            <a:ext cx="334552" cy="242168"/>
          </a:xfrm>
          <a:prstGeom prst="rect">
            <a:avLst/>
          </a:prstGeom>
        </p:spPr>
      </p:pic>
      <p:sp>
        <p:nvSpPr>
          <p:cNvPr id="6" name="Title 5">
            <a:extLst>
              <a:ext uri="{FF2B5EF4-FFF2-40B4-BE49-F238E27FC236}">
                <a16:creationId xmlns:a16="http://schemas.microsoft.com/office/drawing/2014/main" id="{59E3DC24-B7E2-8A46-B2B6-63E2CFFE4234}"/>
              </a:ext>
            </a:extLst>
          </p:cNvPr>
          <p:cNvSpPr>
            <a:spLocks noGrp="1"/>
          </p:cNvSpPr>
          <p:nvPr>
            <p:ph type="title" hasCustomPrompt="1"/>
          </p:nvPr>
        </p:nvSpPr>
        <p:spPr>
          <a:xfrm>
            <a:off x="480002" y="1008001"/>
            <a:ext cx="11183815" cy="648000"/>
          </a:xfrm>
        </p:spPr>
        <p:txBody>
          <a:bodyPr>
            <a:normAutofit/>
          </a:bodyPr>
          <a:lstStyle>
            <a:lvl1pPr>
              <a:defRPr sz="1800"/>
            </a:lvl1pPr>
          </a:lstStyle>
          <a:p>
            <a:r>
              <a:rPr lang="en-GB" dirty="0"/>
              <a:t>CLICK TO EDIT MASTER TITLE STYLE</a:t>
            </a:r>
            <a:endParaRPr lang="en-US" dirty="0"/>
          </a:p>
        </p:txBody>
      </p:sp>
      <p:sp>
        <p:nvSpPr>
          <p:cNvPr id="4" name="TextBox 3">
            <a:extLst>
              <a:ext uri="{FF2B5EF4-FFF2-40B4-BE49-F238E27FC236}">
                <a16:creationId xmlns:a16="http://schemas.microsoft.com/office/drawing/2014/main" id="{72C03416-4F0D-FB46-8FA4-C8591D08760C}"/>
              </a:ext>
            </a:extLst>
          </p:cNvPr>
          <p:cNvSpPr txBox="1"/>
          <p:nvPr userDrawn="1"/>
        </p:nvSpPr>
        <p:spPr>
          <a:xfrm>
            <a:off x="2667573" y="38911"/>
            <a:ext cx="4608507"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PATIENT SELECTION AND </a:t>
            </a:r>
            <a:br>
              <a:rPr lang="en-US" sz="1599" b="0" dirty="0">
                <a:solidFill>
                  <a:schemeClr val="bg1"/>
                </a:solidFill>
                <a:latin typeface="+mn-lt"/>
                <a:cs typeface="Arial"/>
              </a:rPr>
            </a:br>
            <a:r>
              <a:rPr lang="en-US" sz="1599" b="0" dirty="0">
                <a:solidFill>
                  <a:schemeClr val="bg1"/>
                </a:solidFill>
                <a:latin typeface="+mn-lt"/>
                <a:cs typeface="Arial"/>
              </a:rPr>
              <a:t>SHARED DECISION-MAKING</a:t>
            </a:r>
          </a:p>
        </p:txBody>
      </p:sp>
      <p:sp>
        <p:nvSpPr>
          <p:cNvPr id="5" name="TextBox 4">
            <a:extLst>
              <a:ext uri="{FF2B5EF4-FFF2-40B4-BE49-F238E27FC236}">
                <a16:creationId xmlns:a16="http://schemas.microsoft.com/office/drawing/2014/main" id="{AED9EA4B-7C45-8F48-AF65-562E583EB9B6}"/>
              </a:ext>
            </a:extLst>
          </p:cNvPr>
          <p:cNvSpPr txBox="1"/>
          <p:nvPr userDrawn="1"/>
        </p:nvSpPr>
        <p:spPr>
          <a:xfrm>
            <a:off x="7664625"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j-lt"/>
                <a:cs typeface="Arial"/>
              </a:rPr>
              <a:t>URGENT </a:t>
            </a:r>
            <a:br>
              <a:rPr lang="en-US" sz="1599" b="0" dirty="0">
                <a:solidFill>
                  <a:schemeClr val="bg1"/>
                </a:solidFill>
                <a:latin typeface="+mj-lt"/>
                <a:cs typeface="Arial"/>
              </a:rPr>
            </a:br>
            <a:r>
              <a:rPr lang="en-US" sz="1599" b="0" dirty="0">
                <a:solidFill>
                  <a:schemeClr val="bg1"/>
                </a:solidFill>
                <a:latin typeface="+mj-lt"/>
                <a:cs typeface="Arial"/>
              </a:rPr>
              <a:t>START</a:t>
            </a:r>
          </a:p>
        </p:txBody>
      </p:sp>
      <p:sp>
        <p:nvSpPr>
          <p:cNvPr id="9" name="TextBox 8">
            <a:extLst>
              <a:ext uri="{FF2B5EF4-FFF2-40B4-BE49-F238E27FC236}">
                <a16:creationId xmlns:a16="http://schemas.microsoft.com/office/drawing/2014/main" id="{FE0AF5CD-F071-BC40-BC44-89CF7F20D754}"/>
              </a:ext>
            </a:extLst>
          </p:cNvPr>
          <p:cNvSpPr txBox="1"/>
          <p:nvPr userDrawn="1"/>
        </p:nvSpPr>
        <p:spPr>
          <a:xfrm>
            <a:off x="205901"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MODERN </a:t>
            </a:r>
            <a:br>
              <a:rPr lang="en-US" sz="1599" b="0" dirty="0">
                <a:solidFill>
                  <a:schemeClr val="bg1"/>
                </a:solidFill>
                <a:latin typeface="+mn-lt"/>
                <a:cs typeface="Arial"/>
              </a:rPr>
            </a:br>
            <a:r>
              <a:rPr lang="en-US" sz="1599" b="0" dirty="0">
                <a:solidFill>
                  <a:schemeClr val="bg1"/>
                </a:solidFill>
                <a:latin typeface="+mn-lt"/>
                <a:cs typeface="Arial"/>
              </a:rPr>
              <a:t>PD</a:t>
            </a:r>
          </a:p>
        </p:txBody>
      </p:sp>
      <p:sp>
        <p:nvSpPr>
          <p:cNvPr id="17" name="TextBox 16">
            <a:extLst>
              <a:ext uri="{FF2B5EF4-FFF2-40B4-BE49-F238E27FC236}">
                <a16:creationId xmlns:a16="http://schemas.microsoft.com/office/drawing/2014/main" id="{F7E22E60-5787-B742-B367-AF9116D2FBCC}"/>
              </a:ext>
            </a:extLst>
          </p:cNvPr>
          <p:cNvSpPr txBox="1"/>
          <p:nvPr userDrawn="1"/>
        </p:nvSpPr>
        <p:spPr>
          <a:xfrm>
            <a:off x="10105384"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COVID-19</a:t>
            </a:r>
            <a:br>
              <a:rPr lang="en-US" sz="1599" b="0" dirty="0">
                <a:solidFill>
                  <a:schemeClr val="bg1"/>
                </a:solidFill>
                <a:latin typeface="+mn-lt"/>
                <a:cs typeface="Arial"/>
              </a:rPr>
            </a:br>
            <a:r>
              <a:rPr lang="en-US" sz="1599" b="0" dirty="0">
                <a:solidFill>
                  <a:schemeClr val="bg1"/>
                </a:solidFill>
                <a:latin typeface="+mn-lt"/>
                <a:cs typeface="Arial"/>
              </a:rPr>
              <a:t>   SAFETY</a:t>
            </a:r>
          </a:p>
        </p:txBody>
      </p:sp>
      <p:sp>
        <p:nvSpPr>
          <p:cNvPr id="18" name="Parallelogram 17">
            <a:extLst>
              <a:ext uri="{FF2B5EF4-FFF2-40B4-BE49-F238E27FC236}">
                <a16:creationId xmlns:a16="http://schemas.microsoft.com/office/drawing/2014/main" id="{E3B180BC-658F-CF4B-853C-28DBCFCE74E0}"/>
              </a:ext>
            </a:extLst>
          </p:cNvPr>
          <p:cNvSpPr/>
          <p:nvPr userDrawn="1"/>
        </p:nvSpPr>
        <p:spPr>
          <a:xfrm flipH="1">
            <a:off x="9632036" y="0"/>
            <a:ext cx="1071539" cy="479851"/>
          </a:xfrm>
          <a:prstGeom prst="parallelogram">
            <a:avLst>
              <a:gd name="adj" fmla="val 866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DBC3BB-66B8-F247-8033-A01891D43C1B}"/>
              </a:ext>
            </a:extLst>
          </p:cNvPr>
          <p:cNvSpPr txBox="1"/>
          <p:nvPr userDrawn="1"/>
        </p:nvSpPr>
        <p:spPr>
          <a:xfrm rot="2997345">
            <a:off x="9927882" y="99253"/>
            <a:ext cx="479849" cy="320259"/>
          </a:xfrm>
          <a:prstGeom prst="rect">
            <a:avLst/>
          </a:prstGeom>
        </p:spPr>
        <p:txBody>
          <a:bodyPr wrap="none" lIns="0" tIns="0" rIns="0" bIns="0" rtlCol="0" anchor="ctr" anchorCtr="0">
            <a:noAutofit/>
          </a:bodyPr>
          <a:lstStyle/>
          <a:p>
            <a:pPr algn="ctr">
              <a:lnSpc>
                <a:spcPts val="1419"/>
              </a:lnSpc>
            </a:pPr>
            <a:r>
              <a:rPr lang="en-US" sz="1400" b="0" kern="1200" dirty="0">
                <a:solidFill>
                  <a:schemeClr val="bg1"/>
                </a:solidFill>
                <a:latin typeface="+mn-lt"/>
                <a:ea typeface="+mn-ea"/>
                <a:cs typeface="Arial"/>
              </a:rPr>
              <a:t>NEW</a:t>
            </a:r>
          </a:p>
        </p:txBody>
      </p:sp>
      <p:sp>
        <p:nvSpPr>
          <p:cNvPr id="22" name="Content Placeholder 2">
            <a:extLst>
              <a:ext uri="{FF2B5EF4-FFF2-40B4-BE49-F238E27FC236}">
                <a16:creationId xmlns:a16="http://schemas.microsoft.com/office/drawing/2014/main" id="{26230D8F-6743-764A-A1C5-641905B843C0}"/>
              </a:ext>
            </a:extLst>
          </p:cNvPr>
          <p:cNvSpPr>
            <a:spLocks noGrp="1"/>
          </p:cNvSpPr>
          <p:nvPr>
            <p:ph idx="1"/>
          </p:nvPr>
        </p:nvSpPr>
        <p:spPr>
          <a:xfrm>
            <a:off x="479999" y="1692001"/>
            <a:ext cx="11183816" cy="4484963"/>
          </a:xfrm>
        </p:spPr>
        <p:txBody>
          <a:bodyPr/>
          <a:lstStyle>
            <a:lvl1pPr>
              <a:buClr>
                <a:srgbClr val="54585A"/>
              </a:buClr>
              <a:defRPr/>
            </a:lvl1pPr>
            <a:lvl2pPr>
              <a:buClr>
                <a:srgbClr val="54585A"/>
              </a:buClr>
              <a:defRPr/>
            </a:lvl2pPr>
            <a:lvl3pPr>
              <a:buClr>
                <a:srgbClr val="54585A"/>
              </a:buClr>
              <a:defRPr/>
            </a:lvl3pPr>
            <a:lvl4pPr>
              <a:buClr>
                <a:srgbClr val="54585A"/>
              </a:buClr>
              <a:defRPr/>
            </a:lvl4pPr>
            <a:lvl5pPr>
              <a:buClr>
                <a:srgbClr val="54585A"/>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ext Placeholder 12">
            <a:extLst>
              <a:ext uri="{FF2B5EF4-FFF2-40B4-BE49-F238E27FC236}">
                <a16:creationId xmlns:a16="http://schemas.microsoft.com/office/drawing/2014/main" id="{3F866426-4E08-2249-B41A-DFB8D01DD2F7}"/>
              </a:ext>
            </a:extLst>
          </p:cNvPr>
          <p:cNvSpPr>
            <a:spLocks noGrp="1"/>
          </p:cNvSpPr>
          <p:nvPr>
            <p:ph type="body" sz="quarter" idx="11" hasCustomPrompt="1"/>
          </p:nvPr>
        </p:nvSpPr>
        <p:spPr>
          <a:xfrm>
            <a:off x="510823" y="6269749"/>
            <a:ext cx="10224272" cy="522655"/>
          </a:xfrm>
        </p:spPr>
        <p:txBody>
          <a:bodyPr lIns="0" tIns="0" rIns="0" bIns="0">
            <a:noAutofit/>
          </a:bodyPr>
          <a:lstStyle>
            <a:lvl1pPr marL="0" indent="0">
              <a:lnSpc>
                <a:spcPts val="986"/>
              </a:lnSpc>
              <a:spcBef>
                <a:spcPts val="0"/>
              </a:spcBef>
              <a:spcAft>
                <a:spcPts val="400"/>
              </a:spcAft>
              <a:buNone/>
              <a:defRPr sz="933"/>
            </a:lvl1pPr>
          </a:lstStyle>
          <a:p>
            <a:pPr lvl="0"/>
            <a:r>
              <a:rPr lang="en-GB" dirty="0"/>
              <a:t>References</a:t>
            </a:r>
            <a:endParaRPr lang="en-US" dirty="0"/>
          </a:p>
        </p:txBody>
      </p:sp>
      <p:grpSp>
        <p:nvGrpSpPr>
          <p:cNvPr id="3" name="Group 23">
            <a:extLst>
              <a:ext uri="{FF2B5EF4-FFF2-40B4-BE49-F238E27FC236}">
                <a16:creationId xmlns:a16="http://schemas.microsoft.com/office/drawing/2014/main" id="{08267502-7486-F84D-9398-8F2B0A864D86}"/>
              </a:ext>
            </a:extLst>
          </p:cNvPr>
          <p:cNvGrpSpPr/>
          <p:nvPr userDrawn="1"/>
        </p:nvGrpSpPr>
        <p:grpSpPr>
          <a:xfrm>
            <a:off x="11596789" y="6250338"/>
            <a:ext cx="267836" cy="451999"/>
            <a:chOff x="6523192" y="4689200"/>
            <a:chExt cx="181681" cy="339104"/>
          </a:xfrm>
          <a:solidFill>
            <a:schemeClr val="tx2">
              <a:lumMod val="20000"/>
              <a:lumOff val="80000"/>
            </a:schemeClr>
          </a:solidFill>
        </p:grpSpPr>
        <p:sp>
          <p:nvSpPr>
            <p:cNvPr id="25" name="Diagonal Stripe 24">
              <a:extLst>
                <a:ext uri="{FF2B5EF4-FFF2-40B4-BE49-F238E27FC236}">
                  <a16:creationId xmlns:a16="http://schemas.microsoft.com/office/drawing/2014/main" id="{55A608BF-507E-6C4E-97C9-DF7B58E64484}"/>
                </a:ext>
              </a:extLst>
            </p:cNvPr>
            <p:cNvSpPr/>
            <p:nvPr userDrawn="1"/>
          </p:nvSpPr>
          <p:spPr>
            <a:xfrm>
              <a:off x="6523192" y="4870881"/>
              <a:ext cx="181681" cy="157423"/>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sp>
          <p:nvSpPr>
            <p:cNvPr id="26" name="Diagonal Stripe 25">
              <a:extLst>
                <a:ext uri="{FF2B5EF4-FFF2-40B4-BE49-F238E27FC236}">
                  <a16:creationId xmlns:a16="http://schemas.microsoft.com/office/drawing/2014/main" id="{4297717B-6FED-FB4F-834F-63D74964D277}"/>
                </a:ext>
              </a:extLst>
            </p:cNvPr>
            <p:cNvSpPr/>
            <p:nvPr userDrawn="1"/>
          </p:nvSpPr>
          <p:spPr>
            <a:xfrm rot="16200000">
              <a:off x="6523192" y="4689201"/>
              <a:ext cx="181681" cy="181679"/>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grpSp>
      <p:sp>
        <p:nvSpPr>
          <p:cNvPr id="27" name="Rectangle 26">
            <a:extLst>
              <a:ext uri="{FF2B5EF4-FFF2-40B4-BE49-F238E27FC236}">
                <a16:creationId xmlns:a16="http://schemas.microsoft.com/office/drawing/2014/main" id="{D4BA7300-B9EB-A64F-81D8-3C72FA424549}"/>
              </a:ext>
            </a:extLst>
          </p:cNvPr>
          <p:cNvSpPr/>
          <p:nvPr userDrawn="1"/>
        </p:nvSpPr>
        <p:spPr>
          <a:xfrm>
            <a:off x="2566081" y="479852"/>
            <a:ext cx="8908893" cy="479852"/>
          </a:xfrm>
          <a:prstGeom prst="rect">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28" name="Right Triangle 27">
            <a:extLst>
              <a:ext uri="{FF2B5EF4-FFF2-40B4-BE49-F238E27FC236}">
                <a16:creationId xmlns:a16="http://schemas.microsoft.com/office/drawing/2014/main" id="{C76A2975-BF44-3546-9B1E-6C8755EF35BC}"/>
              </a:ext>
            </a:extLst>
          </p:cNvPr>
          <p:cNvSpPr/>
          <p:nvPr userDrawn="1"/>
        </p:nvSpPr>
        <p:spPr>
          <a:xfrm>
            <a:off x="11474977" y="479853"/>
            <a:ext cx="548720" cy="479852"/>
          </a:xfrm>
          <a:prstGeom prst="rtTriangle">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29" name="Right Triangle 28">
            <a:extLst>
              <a:ext uri="{FF2B5EF4-FFF2-40B4-BE49-F238E27FC236}">
                <a16:creationId xmlns:a16="http://schemas.microsoft.com/office/drawing/2014/main" id="{3D8C69D5-AD1F-4A4A-8175-A7EBBACF0B34}"/>
              </a:ext>
            </a:extLst>
          </p:cNvPr>
          <p:cNvSpPr/>
          <p:nvPr userDrawn="1"/>
        </p:nvSpPr>
        <p:spPr>
          <a:xfrm rot="10800000">
            <a:off x="2017360" y="479853"/>
            <a:ext cx="548720" cy="479852"/>
          </a:xfrm>
          <a:prstGeom prst="rtTriangle">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Tree>
    <p:extLst>
      <p:ext uri="{BB962C8B-B14F-4D97-AF65-F5344CB8AC3E}">
        <p14:creationId xmlns:p14="http://schemas.microsoft.com/office/powerpoint/2010/main" val="141668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AD21006-B36E-EE4C-AEB9-2393EF7EA389}"/>
              </a:ext>
            </a:extLst>
          </p:cNvPr>
          <p:cNvSpPr/>
          <p:nvPr userDrawn="1"/>
        </p:nvSpPr>
        <p:spPr>
          <a:xfrm>
            <a:off x="0" y="4842"/>
            <a:ext cx="12192000" cy="6855882"/>
          </a:xfrm>
          <a:prstGeom prst="rect">
            <a:avLst/>
          </a:prstGeom>
          <a:solidFill>
            <a:schemeClr val="tx2">
              <a:lumMod val="20000"/>
              <a:lumOff val="8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rgbClr val="54585A"/>
              </a:solidFill>
            </a:endParaRPr>
          </a:p>
        </p:txBody>
      </p:sp>
      <p:pic>
        <p:nvPicPr>
          <p:cNvPr id="10" name="Picture 9">
            <a:extLst>
              <a:ext uri="{FF2B5EF4-FFF2-40B4-BE49-F238E27FC236}">
                <a16:creationId xmlns:a16="http://schemas.microsoft.com/office/drawing/2014/main" id="{0F7F53A8-FB79-AC47-A80E-1D254B15CB55}"/>
              </a:ext>
            </a:extLst>
          </p:cNvPr>
          <p:cNvPicPr>
            <a:picLocks noChangeAspect="1"/>
          </p:cNvPicPr>
          <p:nvPr userDrawn="1"/>
        </p:nvPicPr>
        <p:blipFill rotWithShape="1">
          <a:blip r:embed="rId2" cstate="screen">
            <a:alphaModFix amt="47000"/>
            <a:extLst>
              <a:ext uri="{28A0092B-C50C-407E-A947-70E740481C1C}">
                <a14:useLocalDpi xmlns:a14="http://schemas.microsoft.com/office/drawing/2010/main"/>
              </a:ext>
            </a:extLst>
          </a:blip>
          <a:srcRect l="1" r="34008"/>
          <a:stretch/>
        </p:blipFill>
        <p:spPr>
          <a:xfrm>
            <a:off x="5533477" y="2118"/>
            <a:ext cx="6658524" cy="6855883"/>
          </a:xfrm>
          <a:prstGeom prst="rect">
            <a:avLst/>
          </a:prstGeom>
        </p:spPr>
      </p:pic>
      <p:sp>
        <p:nvSpPr>
          <p:cNvPr id="11" name="Rectangle 10">
            <a:extLst>
              <a:ext uri="{FF2B5EF4-FFF2-40B4-BE49-F238E27FC236}">
                <a16:creationId xmlns:a16="http://schemas.microsoft.com/office/drawing/2014/main" id="{831DFBC9-8925-7740-A305-A4FF5705FFF5}"/>
              </a:ext>
            </a:extLst>
          </p:cNvPr>
          <p:cNvSpPr/>
          <p:nvPr userDrawn="1"/>
        </p:nvSpPr>
        <p:spPr>
          <a:xfrm>
            <a:off x="0" y="0"/>
            <a:ext cx="12192000" cy="479852"/>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9"/>
          </a:p>
        </p:txBody>
      </p:sp>
      <p:grpSp>
        <p:nvGrpSpPr>
          <p:cNvPr id="2" name="Group 11">
            <a:extLst>
              <a:ext uri="{FF2B5EF4-FFF2-40B4-BE49-F238E27FC236}">
                <a16:creationId xmlns:a16="http://schemas.microsoft.com/office/drawing/2014/main" id="{80303283-F097-DF4D-8204-E3420F2445B7}"/>
              </a:ext>
            </a:extLst>
          </p:cNvPr>
          <p:cNvGrpSpPr/>
          <p:nvPr userDrawn="1"/>
        </p:nvGrpSpPr>
        <p:grpSpPr>
          <a:xfrm>
            <a:off x="10684842" y="6250338"/>
            <a:ext cx="267836" cy="452000"/>
            <a:chOff x="6123256" y="4689199"/>
            <a:chExt cx="181681" cy="339105"/>
          </a:xfrm>
          <a:solidFill>
            <a:schemeClr val="tx2">
              <a:lumMod val="20000"/>
              <a:lumOff val="80000"/>
            </a:schemeClr>
          </a:solidFill>
        </p:grpSpPr>
        <p:sp>
          <p:nvSpPr>
            <p:cNvPr id="13" name="Diagonal Stripe 12">
              <a:extLst>
                <a:ext uri="{FF2B5EF4-FFF2-40B4-BE49-F238E27FC236}">
                  <a16:creationId xmlns:a16="http://schemas.microsoft.com/office/drawing/2014/main" id="{9DC12125-7005-A947-AC57-972420DCEAA2}"/>
                </a:ext>
              </a:extLst>
            </p:cNvPr>
            <p:cNvSpPr/>
            <p:nvPr userDrawn="1"/>
          </p:nvSpPr>
          <p:spPr>
            <a:xfrm rot="10800000">
              <a:off x="6123256" y="4689199"/>
              <a:ext cx="181681" cy="157423"/>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sp>
          <p:nvSpPr>
            <p:cNvPr id="14" name="Diagonal Stripe 13">
              <a:extLst>
                <a:ext uri="{FF2B5EF4-FFF2-40B4-BE49-F238E27FC236}">
                  <a16:creationId xmlns:a16="http://schemas.microsoft.com/office/drawing/2014/main" id="{CA96DCF4-0284-6B47-A5CF-FDEEC9AE8EFA}"/>
                </a:ext>
              </a:extLst>
            </p:cNvPr>
            <p:cNvSpPr/>
            <p:nvPr userDrawn="1"/>
          </p:nvSpPr>
          <p:spPr>
            <a:xfrm rot="5400000">
              <a:off x="6123255" y="4846624"/>
              <a:ext cx="181681" cy="181679"/>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grpSp>
      <p:pic>
        <p:nvPicPr>
          <p:cNvPr id="15" name="Graphic 14">
            <a:extLst>
              <a:ext uri="{FF2B5EF4-FFF2-40B4-BE49-F238E27FC236}">
                <a16:creationId xmlns:a16="http://schemas.microsoft.com/office/drawing/2014/main" id="{C54BB62F-A6EB-4549-B57B-A4F9474AFE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99527" y="6345579"/>
            <a:ext cx="334552" cy="242168"/>
          </a:xfrm>
          <a:prstGeom prst="rect">
            <a:avLst/>
          </a:prstGeom>
        </p:spPr>
      </p:pic>
      <p:sp>
        <p:nvSpPr>
          <p:cNvPr id="6" name="Title 5">
            <a:extLst>
              <a:ext uri="{FF2B5EF4-FFF2-40B4-BE49-F238E27FC236}">
                <a16:creationId xmlns:a16="http://schemas.microsoft.com/office/drawing/2014/main" id="{59E3DC24-B7E2-8A46-B2B6-63E2CFFE4234}"/>
              </a:ext>
            </a:extLst>
          </p:cNvPr>
          <p:cNvSpPr>
            <a:spLocks noGrp="1"/>
          </p:cNvSpPr>
          <p:nvPr>
            <p:ph type="title" hasCustomPrompt="1"/>
          </p:nvPr>
        </p:nvSpPr>
        <p:spPr>
          <a:xfrm>
            <a:off x="480002" y="1008001"/>
            <a:ext cx="11183815" cy="648000"/>
          </a:xfrm>
        </p:spPr>
        <p:txBody>
          <a:bodyPr>
            <a:normAutofit/>
          </a:bodyPr>
          <a:lstStyle>
            <a:lvl1pPr>
              <a:defRPr sz="1800"/>
            </a:lvl1pPr>
          </a:lstStyle>
          <a:p>
            <a:r>
              <a:rPr lang="en-GB" dirty="0"/>
              <a:t>CLICK TO EDIT MASTER TITLE STYLE</a:t>
            </a:r>
            <a:endParaRPr lang="en-US" dirty="0"/>
          </a:p>
        </p:txBody>
      </p:sp>
      <p:sp>
        <p:nvSpPr>
          <p:cNvPr id="7" name="Footer Placeholder 6">
            <a:extLst>
              <a:ext uri="{FF2B5EF4-FFF2-40B4-BE49-F238E27FC236}">
                <a16:creationId xmlns:a16="http://schemas.microsoft.com/office/drawing/2014/main" id="{BEBB52D8-B462-A54E-8F7F-8E4BAB61662C}"/>
              </a:ext>
            </a:extLst>
          </p:cNvPr>
          <p:cNvSpPr>
            <a:spLocks noGrp="1"/>
          </p:cNvSpPr>
          <p:nvPr>
            <p:ph type="ftr" sz="quarter" idx="10"/>
          </p:nvPr>
        </p:nvSpPr>
        <p:spPr>
          <a:xfrm>
            <a:off x="480000" y="6239999"/>
            <a:ext cx="10080000" cy="480000"/>
          </a:xfrm>
          <a:prstGeom prst="rect">
            <a:avLst/>
          </a:prstGeom>
        </p:spPr>
        <p:txBody>
          <a:bodyPr lIns="0" tIns="0" rIns="0" bIns="0" anchor="b" anchorCtr="0"/>
          <a:lstStyle>
            <a:lvl1pPr>
              <a:defRPr sz="600"/>
            </a:lvl1pPr>
          </a:lstStyle>
          <a:p>
            <a:endParaRPr lang="en-US" dirty="0"/>
          </a:p>
        </p:txBody>
      </p:sp>
      <p:sp>
        <p:nvSpPr>
          <p:cNvPr id="4" name="TextBox 3">
            <a:extLst>
              <a:ext uri="{FF2B5EF4-FFF2-40B4-BE49-F238E27FC236}">
                <a16:creationId xmlns:a16="http://schemas.microsoft.com/office/drawing/2014/main" id="{72C03416-4F0D-FB46-8FA4-C8591D08760C}"/>
              </a:ext>
            </a:extLst>
          </p:cNvPr>
          <p:cNvSpPr txBox="1"/>
          <p:nvPr userDrawn="1"/>
        </p:nvSpPr>
        <p:spPr>
          <a:xfrm>
            <a:off x="2667573" y="38911"/>
            <a:ext cx="4608507"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PATIENT SELECTION AND </a:t>
            </a:r>
            <a:br>
              <a:rPr lang="en-US" sz="1599" b="0" dirty="0">
                <a:solidFill>
                  <a:schemeClr val="bg1"/>
                </a:solidFill>
                <a:latin typeface="+mn-lt"/>
                <a:cs typeface="Arial"/>
              </a:rPr>
            </a:br>
            <a:r>
              <a:rPr lang="en-US" sz="1599" b="0" dirty="0">
                <a:solidFill>
                  <a:schemeClr val="bg1"/>
                </a:solidFill>
                <a:latin typeface="+mn-lt"/>
                <a:cs typeface="Arial"/>
              </a:rPr>
              <a:t>SHARED DECISION-MAKING</a:t>
            </a:r>
          </a:p>
        </p:txBody>
      </p:sp>
      <p:sp>
        <p:nvSpPr>
          <p:cNvPr id="5" name="TextBox 4">
            <a:extLst>
              <a:ext uri="{FF2B5EF4-FFF2-40B4-BE49-F238E27FC236}">
                <a16:creationId xmlns:a16="http://schemas.microsoft.com/office/drawing/2014/main" id="{AED9EA4B-7C45-8F48-AF65-562E583EB9B6}"/>
              </a:ext>
            </a:extLst>
          </p:cNvPr>
          <p:cNvSpPr txBox="1"/>
          <p:nvPr userDrawn="1"/>
        </p:nvSpPr>
        <p:spPr>
          <a:xfrm>
            <a:off x="7664625" y="38911"/>
            <a:ext cx="1843160" cy="455735"/>
          </a:xfrm>
          <a:prstGeom prst="rect">
            <a:avLst/>
          </a:prstGeom>
        </p:spPr>
        <p:txBody>
          <a:bodyPr wrap="none" lIns="0" tIns="0" rIns="0" bIns="0" rtlCol="0" anchor="ctr" anchorCtr="0">
            <a:noAutofit/>
          </a:bodyPr>
          <a:lstStyle/>
          <a:p>
            <a:pPr algn="ctr">
              <a:lnSpc>
                <a:spcPts val="1419"/>
              </a:lnSpc>
            </a:pPr>
            <a:r>
              <a:rPr lang="en-US" sz="1599" b="0" dirty="0">
                <a:solidFill>
                  <a:schemeClr val="bg1"/>
                </a:solidFill>
                <a:latin typeface="+mn-lt"/>
                <a:cs typeface="Arial"/>
              </a:rPr>
              <a:t>URGENT </a:t>
            </a:r>
            <a:br>
              <a:rPr lang="en-US" sz="1599" b="0" dirty="0">
                <a:solidFill>
                  <a:schemeClr val="bg1"/>
                </a:solidFill>
                <a:latin typeface="+mn-lt"/>
                <a:cs typeface="Arial"/>
              </a:rPr>
            </a:br>
            <a:r>
              <a:rPr lang="en-US" sz="1599" b="0" dirty="0">
                <a:solidFill>
                  <a:schemeClr val="bg1"/>
                </a:solidFill>
                <a:latin typeface="+mn-lt"/>
                <a:cs typeface="Arial"/>
              </a:rPr>
              <a:t>START</a:t>
            </a:r>
          </a:p>
        </p:txBody>
      </p:sp>
      <p:sp>
        <p:nvSpPr>
          <p:cNvPr id="9" name="TextBox 8">
            <a:extLst>
              <a:ext uri="{FF2B5EF4-FFF2-40B4-BE49-F238E27FC236}">
                <a16:creationId xmlns:a16="http://schemas.microsoft.com/office/drawing/2014/main" id="{FE0AF5CD-F071-BC40-BC44-89CF7F20D754}"/>
              </a:ext>
            </a:extLst>
          </p:cNvPr>
          <p:cNvSpPr txBox="1"/>
          <p:nvPr userDrawn="1"/>
        </p:nvSpPr>
        <p:spPr>
          <a:xfrm>
            <a:off x="205901" y="38911"/>
            <a:ext cx="1843160" cy="455735"/>
          </a:xfrm>
          <a:prstGeom prst="rect">
            <a:avLst/>
          </a:prstGeom>
        </p:spPr>
        <p:txBody>
          <a:bodyPr wrap="none" lIns="0" tIns="0" rIns="0" bIns="0" rtlCol="0" anchor="ctr" anchorCtr="0">
            <a:noAutofit/>
          </a:bodyPr>
          <a:lstStyle/>
          <a:p>
            <a:pPr algn="ctr">
              <a:lnSpc>
                <a:spcPts val="1419"/>
              </a:lnSpc>
            </a:pPr>
            <a:r>
              <a:rPr lang="en-US" sz="1599" dirty="0">
                <a:solidFill>
                  <a:schemeClr val="bg1"/>
                </a:solidFill>
                <a:latin typeface="Franklin Gothic Book" panose="020B0503020102020204" pitchFamily="34" charset="0"/>
                <a:cs typeface="Arial"/>
              </a:rPr>
              <a:t>MODERN </a:t>
            </a:r>
            <a:br>
              <a:rPr lang="en-US" sz="1599" dirty="0">
                <a:solidFill>
                  <a:schemeClr val="bg1"/>
                </a:solidFill>
                <a:latin typeface="Franklin Gothic Book" panose="020B0503020102020204" pitchFamily="34" charset="0"/>
                <a:cs typeface="Arial"/>
              </a:rPr>
            </a:br>
            <a:r>
              <a:rPr lang="en-US" sz="1599" dirty="0">
                <a:solidFill>
                  <a:schemeClr val="bg1"/>
                </a:solidFill>
                <a:latin typeface="Franklin Gothic Book" panose="020B0503020102020204" pitchFamily="34" charset="0"/>
                <a:cs typeface="Arial"/>
              </a:rPr>
              <a:t>PD</a:t>
            </a:r>
          </a:p>
        </p:txBody>
      </p:sp>
      <p:sp>
        <p:nvSpPr>
          <p:cNvPr id="17" name="TextBox 16">
            <a:extLst>
              <a:ext uri="{FF2B5EF4-FFF2-40B4-BE49-F238E27FC236}">
                <a16:creationId xmlns:a16="http://schemas.microsoft.com/office/drawing/2014/main" id="{F7E22E60-5787-B742-B367-AF9116D2FBCC}"/>
              </a:ext>
            </a:extLst>
          </p:cNvPr>
          <p:cNvSpPr txBox="1"/>
          <p:nvPr userDrawn="1"/>
        </p:nvSpPr>
        <p:spPr>
          <a:xfrm>
            <a:off x="10105384" y="38911"/>
            <a:ext cx="1843160" cy="455735"/>
          </a:xfrm>
          <a:prstGeom prst="rect">
            <a:avLst/>
          </a:prstGeom>
        </p:spPr>
        <p:txBody>
          <a:bodyPr wrap="none" lIns="0" tIns="0" rIns="0" bIns="0" rtlCol="0" anchor="ctr" anchorCtr="0">
            <a:noAutofit/>
          </a:bodyPr>
          <a:lstStyle/>
          <a:p>
            <a:pPr algn="ctr">
              <a:lnSpc>
                <a:spcPts val="1419"/>
              </a:lnSpc>
            </a:pPr>
            <a:r>
              <a:rPr lang="en-US" sz="1599" b="1" dirty="0">
                <a:solidFill>
                  <a:schemeClr val="bg1"/>
                </a:solidFill>
                <a:latin typeface="+mj-lt"/>
                <a:cs typeface="Arial"/>
              </a:rPr>
              <a:t>COVID-19</a:t>
            </a:r>
            <a:br>
              <a:rPr lang="en-US" sz="1599" b="1" dirty="0">
                <a:solidFill>
                  <a:schemeClr val="bg1"/>
                </a:solidFill>
                <a:latin typeface="+mj-lt"/>
                <a:cs typeface="Arial"/>
              </a:rPr>
            </a:br>
            <a:r>
              <a:rPr lang="en-US" sz="1599" b="1" dirty="0">
                <a:solidFill>
                  <a:schemeClr val="bg1"/>
                </a:solidFill>
                <a:latin typeface="+mj-lt"/>
                <a:cs typeface="Arial"/>
              </a:rPr>
              <a:t>   SAFETY</a:t>
            </a:r>
          </a:p>
        </p:txBody>
      </p:sp>
      <p:sp>
        <p:nvSpPr>
          <p:cNvPr id="18" name="Parallelogram 17">
            <a:extLst>
              <a:ext uri="{FF2B5EF4-FFF2-40B4-BE49-F238E27FC236}">
                <a16:creationId xmlns:a16="http://schemas.microsoft.com/office/drawing/2014/main" id="{E3B180BC-658F-CF4B-853C-28DBCFCE74E0}"/>
              </a:ext>
            </a:extLst>
          </p:cNvPr>
          <p:cNvSpPr/>
          <p:nvPr userDrawn="1"/>
        </p:nvSpPr>
        <p:spPr>
          <a:xfrm flipH="1">
            <a:off x="9632036" y="0"/>
            <a:ext cx="1071539" cy="479851"/>
          </a:xfrm>
          <a:prstGeom prst="parallelogram">
            <a:avLst>
              <a:gd name="adj" fmla="val 866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DBC3BB-66B8-F247-8033-A01891D43C1B}"/>
              </a:ext>
            </a:extLst>
          </p:cNvPr>
          <p:cNvSpPr txBox="1"/>
          <p:nvPr userDrawn="1"/>
        </p:nvSpPr>
        <p:spPr>
          <a:xfrm rot="2997345">
            <a:off x="9927882" y="99253"/>
            <a:ext cx="479849" cy="320259"/>
          </a:xfrm>
          <a:prstGeom prst="rect">
            <a:avLst/>
          </a:prstGeom>
        </p:spPr>
        <p:txBody>
          <a:bodyPr wrap="none" lIns="0" tIns="0" rIns="0" bIns="0" rtlCol="0" anchor="ctr" anchorCtr="0">
            <a:noAutofit/>
          </a:bodyPr>
          <a:lstStyle/>
          <a:p>
            <a:pPr algn="ctr">
              <a:lnSpc>
                <a:spcPts val="1419"/>
              </a:lnSpc>
            </a:pPr>
            <a:r>
              <a:rPr lang="en-US" sz="1400" b="0" kern="1200" dirty="0">
                <a:solidFill>
                  <a:schemeClr val="bg1"/>
                </a:solidFill>
                <a:latin typeface="+mn-lt"/>
                <a:ea typeface="+mn-ea"/>
                <a:cs typeface="Arial"/>
              </a:rPr>
              <a:t>NEW</a:t>
            </a:r>
          </a:p>
        </p:txBody>
      </p:sp>
      <p:sp>
        <p:nvSpPr>
          <p:cNvPr id="20" name="Rectangle 19">
            <a:extLst>
              <a:ext uri="{FF2B5EF4-FFF2-40B4-BE49-F238E27FC236}">
                <a16:creationId xmlns:a16="http://schemas.microsoft.com/office/drawing/2014/main" id="{60B32F5D-0997-CE4A-8EB2-5C1E0175322F}"/>
              </a:ext>
            </a:extLst>
          </p:cNvPr>
          <p:cNvSpPr/>
          <p:nvPr userDrawn="1"/>
        </p:nvSpPr>
        <p:spPr>
          <a:xfrm>
            <a:off x="1900053" y="472093"/>
            <a:ext cx="10291948" cy="479852"/>
          </a:xfrm>
          <a:prstGeom prst="rect">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1" name="Right Triangle 20">
            <a:extLst>
              <a:ext uri="{FF2B5EF4-FFF2-40B4-BE49-F238E27FC236}">
                <a16:creationId xmlns:a16="http://schemas.microsoft.com/office/drawing/2014/main" id="{C8D1F33B-3817-E743-9865-796F1AC44B27}"/>
              </a:ext>
            </a:extLst>
          </p:cNvPr>
          <p:cNvSpPr/>
          <p:nvPr userDrawn="1"/>
        </p:nvSpPr>
        <p:spPr>
          <a:xfrm rot="10800000">
            <a:off x="1346805" y="470254"/>
            <a:ext cx="548719" cy="467352"/>
          </a:xfrm>
          <a:prstGeom prst="rtTriangle">
            <a:avLst/>
          </a:prstGeom>
          <a:solidFill>
            <a:schemeClr val="tx2">
              <a:lumMod val="40000"/>
              <a:lumOff val="6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grpSp>
        <p:nvGrpSpPr>
          <p:cNvPr id="3" name="Group 21">
            <a:extLst>
              <a:ext uri="{FF2B5EF4-FFF2-40B4-BE49-F238E27FC236}">
                <a16:creationId xmlns:a16="http://schemas.microsoft.com/office/drawing/2014/main" id="{072409D5-14FA-D242-BF33-C264F10E65FC}"/>
              </a:ext>
            </a:extLst>
          </p:cNvPr>
          <p:cNvGrpSpPr/>
          <p:nvPr userDrawn="1"/>
        </p:nvGrpSpPr>
        <p:grpSpPr>
          <a:xfrm>
            <a:off x="11596789" y="6250338"/>
            <a:ext cx="267836" cy="451999"/>
            <a:chOff x="6523192" y="4689200"/>
            <a:chExt cx="181681" cy="339104"/>
          </a:xfrm>
          <a:solidFill>
            <a:schemeClr val="tx2">
              <a:lumMod val="20000"/>
              <a:lumOff val="80000"/>
            </a:schemeClr>
          </a:solidFill>
        </p:grpSpPr>
        <p:sp>
          <p:nvSpPr>
            <p:cNvPr id="23" name="Diagonal Stripe 22">
              <a:extLst>
                <a:ext uri="{FF2B5EF4-FFF2-40B4-BE49-F238E27FC236}">
                  <a16:creationId xmlns:a16="http://schemas.microsoft.com/office/drawing/2014/main" id="{4EF34B62-8886-1C40-A395-49BA8A2B7009}"/>
                </a:ext>
              </a:extLst>
            </p:cNvPr>
            <p:cNvSpPr/>
            <p:nvPr userDrawn="1"/>
          </p:nvSpPr>
          <p:spPr>
            <a:xfrm>
              <a:off x="6523192" y="4870881"/>
              <a:ext cx="181681" cy="157423"/>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sp>
          <p:nvSpPr>
            <p:cNvPr id="24" name="Diagonal Stripe 23">
              <a:extLst>
                <a:ext uri="{FF2B5EF4-FFF2-40B4-BE49-F238E27FC236}">
                  <a16:creationId xmlns:a16="http://schemas.microsoft.com/office/drawing/2014/main" id="{572A8800-EB75-034B-9232-D8FC9A9F615E}"/>
                </a:ext>
              </a:extLst>
            </p:cNvPr>
            <p:cNvSpPr/>
            <p:nvPr userDrawn="1"/>
          </p:nvSpPr>
          <p:spPr>
            <a:xfrm rot="16200000">
              <a:off x="6523192" y="4689201"/>
              <a:ext cx="181681" cy="181679"/>
            </a:xfrm>
            <a:prstGeom prst="diagStripe">
              <a:avLst>
                <a:gd name="adj" fmla="val 5835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tx1"/>
                </a:solidFill>
              </a:endParaRPr>
            </a:p>
          </p:txBody>
        </p:sp>
      </p:grpSp>
    </p:spTree>
    <p:extLst>
      <p:ext uri="{BB962C8B-B14F-4D97-AF65-F5344CB8AC3E}">
        <p14:creationId xmlns:p14="http://schemas.microsoft.com/office/powerpoint/2010/main" val="201760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descr="A picture containing tree, outdoor, grass, forest&#10;&#10;Description automatically generated">
            <a:extLst>
              <a:ext uri="{FF2B5EF4-FFF2-40B4-BE49-F238E27FC236}">
                <a16:creationId xmlns:a16="http://schemas.microsoft.com/office/drawing/2014/main" id="{8659D68C-F586-9549-A77F-0EE075486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016"/>
            <a:ext cx="12192000" cy="6853968"/>
          </a:xfrm>
          <a:prstGeom prst="rect">
            <a:avLst/>
          </a:prstGeom>
        </p:spPr>
      </p:pic>
      <p:sp>
        <p:nvSpPr>
          <p:cNvPr id="4" name="Date Placeholder 3"/>
          <p:cNvSpPr>
            <a:spLocks noGrp="1"/>
          </p:cNvSpPr>
          <p:nvPr>
            <p:ph type="dt" sz="half" idx="10"/>
          </p:nvPr>
        </p:nvSpPr>
        <p:spPr>
          <a:xfrm>
            <a:off x="838201" y="6356353"/>
            <a:ext cx="2743200" cy="365125"/>
          </a:xfrm>
          <a:prstGeom prst="rect">
            <a:avLst/>
          </a:prstGeom>
        </p:spPr>
        <p:txBody>
          <a:bodyPr/>
          <a:lstStyle/>
          <a:p>
            <a:fld id="{C764DE79-268F-4C1A-8933-263129D2AF90}" type="datetimeFigureOut">
              <a:rPr lang="en-US" dirty="0"/>
              <a:pPr/>
              <a:t>5/28/2021</a:t>
            </a:fld>
            <a:endParaRPr lang="en-US"/>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fld id="{48F63A3B-78C7-47BE-AE5E-E10140E04643}" type="slidenum">
              <a:rPr lang="en-US" dirty="0"/>
              <a:pPr/>
              <a:t>‹#›</a:t>
            </a:fld>
            <a:endParaRPr lang="en-US"/>
          </a:p>
        </p:txBody>
      </p:sp>
      <p:pic>
        <p:nvPicPr>
          <p:cNvPr id="8" name="Picture 7">
            <a:extLst>
              <a:ext uri="{FF2B5EF4-FFF2-40B4-BE49-F238E27FC236}">
                <a16:creationId xmlns:a16="http://schemas.microsoft.com/office/drawing/2014/main" id="{890C17B1-59D1-4CB8-91BC-2CE6115C1D18}"/>
              </a:ext>
            </a:extLst>
          </p:cNvPr>
          <p:cNvPicPr>
            <a:picLocks noChangeAspect="1"/>
          </p:cNvPicPr>
          <p:nvPr userDrawn="1"/>
        </p:nvPicPr>
        <p:blipFill rotWithShape="1">
          <a:blip r:embed="rId3" cstate="screen">
            <a:alphaModFix amt="33000"/>
            <a:extLst>
              <a:ext uri="{28A0092B-C50C-407E-A947-70E740481C1C}">
                <a14:useLocalDpi xmlns:a14="http://schemas.microsoft.com/office/drawing/2010/main"/>
              </a:ext>
            </a:extLst>
          </a:blip>
          <a:srcRect l="432" t="1058" r="29798" b="1078"/>
          <a:stretch/>
        </p:blipFill>
        <p:spPr>
          <a:xfrm>
            <a:off x="5152001" y="2"/>
            <a:ext cx="7040000" cy="6855882"/>
          </a:xfrm>
          <a:prstGeom prst="rect">
            <a:avLst/>
          </a:prstGeom>
          <a:solidFill>
            <a:schemeClr val="bg1">
              <a:alpha val="0"/>
            </a:schemeClr>
          </a:solidFill>
          <a:effectLst/>
        </p:spPr>
      </p:pic>
      <p:sp>
        <p:nvSpPr>
          <p:cNvPr id="9" name="Right Triangle 8">
            <a:extLst>
              <a:ext uri="{FF2B5EF4-FFF2-40B4-BE49-F238E27FC236}">
                <a16:creationId xmlns:a16="http://schemas.microsoft.com/office/drawing/2014/main" id="{A5AA1A09-1BC0-4BFC-8F75-325AAC0E9AD2}"/>
              </a:ext>
            </a:extLst>
          </p:cNvPr>
          <p:cNvSpPr/>
          <p:nvPr userDrawn="1"/>
        </p:nvSpPr>
        <p:spPr>
          <a:xfrm rot="5400000">
            <a:off x="7107411" y="3999753"/>
            <a:ext cx="1199628" cy="135761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0" name="Rectangle 9">
            <a:extLst>
              <a:ext uri="{FF2B5EF4-FFF2-40B4-BE49-F238E27FC236}">
                <a16:creationId xmlns:a16="http://schemas.microsoft.com/office/drawing/2014/main" id="{DF2305F1-F712-4988-BD58-D0B1F7F26C87}"/>
              </a:ext>
            </a:extLst>
          </p:cNvPr>
          <p:cNvSpPr/>
          <p:nvPr userDrawn="1"/>
        </p:nvSpPr>
        <p:spPr>
          <a:xfrm>
            <a:off x="2" y="4078745"/>
            <a:ext cx="7028415" cy="11996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1" name="Right Triangle 10">
            <a:extLst>
              <a:ext uri="{FF2B5EF4-FFF2-40B4-BE49-F238E27FC236}">
                <a16:creationId xmlns:a16="http://schemas.microsoft.com/office/drawing/2014/main" id="{A307B531-7955-4328-82E7-928BC6CFDE46}"/>
              </a:ext>
            </a:extLst>
          </p:cNvPr>
          <p:cNvSpPr/>
          <p:nvPr userDrawn="1"/>
        </p:nvSpPr>
        <p:spPr>
          <a:xfrm rot="5400000">
            <a:off x="6911558" y="5226222"/>
            <a:ext cx="815748" cy="920045"/>
          </a:xfrm>
          <a:prstGeom prst="rtTriangle">
            <a:avLst/>
          </a:prstGeom>
          <a:solidFill>
            <a:srgbClr val="5458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2" name="Rectangle 11">
            <a:extLst>
              <a:ext uri="{FF2B5EF4-FFF2-40B4-BE49-F238E27FC236}">
                <a16:creationId xmlns:a16="http://schemas.microsoft.com/office/drawing/2014/main" id="{A7229BBD-2F14-4A7F-84CB-8608173B200E}"/>
              </a:ext>
            </a:extLst>
          </p:cNvPr>
          <p:cNvSpPr/>
          <p:nvPr userDrawn="1"/>
        </p:nvSpPr>
        <p:spPr>
          <a:xfrm>
            <a:off x="2" y="5278370"/>
            <a:ext cx="6863641" cy="815748"/>
          </a:xfrm>
          <a:prstGeom prst="rect">
            <a:avLst/>
          </a:prstGeom>
          <a:solidFill>
            <a:srgbClr val="5458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13" name="Graphic 12">
            <a:extLst>
              <a:ext uri="{FF2B5EF4-FFF2-40B4-BE49-F238E27FC236}">
                <a16:creationId xmlns:a16="http://schemas.microsoft.com/office/drawing/2014/main" id="{5E6F0604-A1A2-4572-83C1-A021C8AE4875}"/>
              </a:ext>
            </a:extLst>
          </p:cNvPr>
          <p:cNvPicPr>
            <a:picLocks noChangeAspect="1"/>
          </p:cNvPicPr>
          <p:nvPr userDrawn="1"/>
        </p:nvPicPr>
        <p:blipFill>
          <a:blip r:embed="rId4" cstate="print">
            <a:extLst>
              <a:ext uri="{96DAC541-7B7A-43D3-8B79-37D633B846F1}">
                <asvg:svgBlip xmlns:asvg="http://schemas.microsoft.com/office/drawing/2016/SVG/main" r:embed="rId5"/>
              </a:ext>
            </a:extLst>
          </a:blip>
          <a:stretch>
            <a:fillRect/>
          </a:stretch>
        </p:blipFill>
        <p:spPr>
          <a:xfrm>
            <a:off x="554501" y="353182"/>
            <a:ext cx="2346744" cy="274210"/>
          </a:xfrm>
          <a:prstGeom prst="rect">
            <a:avLst/>
          </a:prstGeom>
        </p:spPr>
      </p:pic>
      <p:sp>
        <p:nvSpPr>
          <p:cNvPr id="20" name="Text Placeholder 19">
            <a:extLst>
              <a:ext uri="{FF2B5EF4-FFF2-40B4-BE49-F238E27FC236}">
                <a16:creationId xmlns:a16="http://schemas.microsoft.com/office/drawing/2014/main" id="{A0D920B0-85E5-4F14-B885-2D22915FBAE7}"/>
              </a:ext>
            </a:extLst>
          </p:cNvPr>
          <p:cNvSpPr>
            <a:spLocks noGrp="1"/>
          </p:cNvSpPr>
          <p:nvPr>
            <p:ph type="body" sz="quarter" idx="13" hasCustomPrompt="1"/>
          </p:nvPr>
        </p:nvSpPr>
        <p:spPr>
          <a:xfrm>
            <a:off x="207523" y="4079674"/>
            <a:ext cx="6651887" cy="1197664"/>
          </a:xfrm>
        </p:spPr>
        <p:txBody>
          <a:bodyPr bIns="0" anchor="ctr">
            <a:normAutofit/>
          </a:bodyPr>
          <a:lstStyle>
            <a:lvl1pPr marL="0" indent="0">
              <a:lnSpc>
                <a:spcPts val="2426"/>
              </a:lnSpc>
              <a:spcBef>
                <a:spcPts val="0"/>
              </a:spcBef>
              <a:buNone/>
              <a:defRPr sz="2399" cap="all" baseline="0"/>
            </a:lvl1pPr>
            <a:lvl2pPr marL="457173" indent="0">
              <a:buNone/>
              <a:defRPr/>
            </a:lvl2pPr>
            <a:lvl3pPr marL="914347" indent="0">
              <a:buNone/>
              <a:defRPr/>
            </a:lvl3pPr>
            <a:lvl4pPr marL="1371519" indent="0">
              <a:buNone/>
              <a:defRPr/>
            </a:lvl4pPr>
            <a:lvl5pPr marL="1828692" indent="0">
              <a:buNone/>
              <a:defRPr/>
            </a:lvl5pPr>
          </a:lstStyle>
          <a:p>
            <a:pPr lvl="0"/>
            <a:r>
              <a:rPr lang="en-US" dirty="0"/>
              <a:t>Click to edit Master title style</a:t>
            </a:r>
          </a:p>
          <a:p>
            <a:pPr lvl="0"/>
            <a:r>
              <a:rPr lang="en-US" dirty="0"/>
              <a:t>Click to edit master title style</a:t>
            </a:r>
          </a:p>
        </p:txBody>
      </p:sp>
      <p:sp>
        <p:nvSpPr>
          <p:cNvPr id="22" name="Text Placeholder 21">
            <a:extLst>
              <a:ext uri="{FF2B5EF4-FFF2-40B4-BE49-F238E27FC236}">
                <a16:creationId xmlns:a16="http://schemas.microsoft.com/office/drawing/2014/main" id="{4A750F55-111E-4C49-8938-0FC580408F3C}"/>
              </a:ext>
            </a:extLst>
          </p:cNvPr>
          <p:cNvSpPr>
            <a:spLocks noGrp="1"/>
          </p:cNvSpPr>
          <p:nvPr>
            <p:ph type="body" sz="quarter" idx="14" hasCustomPrompt="1"/>
          </p:nvPr>
        </p:nvSpPr>
        <p:spPr>
          <a:xfrm>
            <a:off x="215708" y="5277338"/>
            <a:ext cx="5975709" cy="816785"/>
          </a:xfrm>
        </p:spPr>
        <p:txBody>
          <a:bodyPr bIns="0" anchor="ctr">
            <a:normAutofit/>
          </a:bodyPr>
          <a:lstStyle>
            <a:lvl1pPr marL="0" indent="0">
              <a:buNone/>
              <a:defRPr sz="1866" cap="all" baseline="0">
                <a:solidFill>
                  <a:schemeClr val="bg1"/>
                </a:solidFill>
              </a:defRPr>
            </a:lvl1pPr>
            <a:lvl2pPr marL="457173" indent="0">
              <a:buNone/>
              <a:defRPr/>
            </a:lvl2pPr>
            <a:lvl3pPr marL="914347" indent="0">
              <a:buNone/>
              <a:defRPr/>
            </a:lvl3pPr>
            <a:lvl4pPr marL="1371519" indent="0">
              <a:buNone/>
              <a:defRPr/>
            </a:lvl4pPr>
            <a:lvl5pPr marL="1828692" indent="0">
              <a:buNone/>
              <a:defRPr/>
            </a:lvl5pPr>
          </a:lstStyle>
          <a:p>
            <a:pPr lvl="0"/>
            <a:r>
              <a:rPr lang="en-US"/>
              <a:t>Click to edit Master subtitle style</a:t>
            </a:r>
          </a:p>
        </p:txBody>
      </p:sp>
    </p:spTree>
    <p:extLst>
      <p:ext uri="{BB962C8B-B14F-4D97-AF65-F5344CB8AC3E}">
        <p14:creationId xmlns:p14="http://schemas.microsoft.com/office/powerpoint/2010/main" val="3481255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pPr/>
              <a:t>5/28/2021</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96764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pPr/>
              <a:t>5/28/2021</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88565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pPr/>
              <a:t>5/28/2021</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3438164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pPr/>
              <a:t>5/28/2021</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403791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pPr/>
              <a:t>5/28/2021</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4271220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pPr/>
              <a:t>5/28/2021</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156225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pPr/>
              <a:t>5/28/2021</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755832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pPr/>
              <a:t>5/28/2021</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3239281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20">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5/28/2021</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740153870"/>
      </p:ext>
    </p:extLst>
  </p:cSld>
  <p:clrMap bg1="lt1" tx1="dk1" bg2="lt2" tx2="dk2" accent1="accent1" accent2="accent2" accent3="accent3" accent4="accent4" accent5="accent5" accent6="accent6" hlink="hlink" folHlink="folHlink"/>
  <p:sldLayoutIdLst>
    <p:sldLayoutId id="2147483712" r:id="rId1"/>
    <p:sldLayoutId id="2147483702" r:id="rId2"/>
    <p:sldLayoutId id="2147483703" r:id="rId3"/>
    <p:sldLayoutId id="2147483704" r:id="rId4"/>
    <p:sldLayoutId id="2147483705" r:id="rId5"/>
    <p:sldLayoutId id="2147483706" r:id="rId6"/>
    <p:sldLayoutId id="2147483707" r:id="rId7"/>
    <p:sldLayoutId id="2147483711" r:id="rId8"/>
    <p:sldLayoutId id="2147483708" r:id="rId9"/>
    <p:sldLayoutId id="2147483709" r:id="rId10"/>
    <p:sldLayoutId id="2147483710" r:id="rId11"/>
    <p:sldLayoutId id="2147483715" r:id="rId12"/>
    <p:sldLayoutId id="2147483716" r:id="rId13"/>
    <p:sldLayoutId id="2147483717" r:id="rId14"/>
    <p:sldLayoutId id="2147483718" r:id="rId15"/>
    <p:sldLayoutId id="2147483719" r:id="rId16"/>
    <p:sldLayoutId id="2147483720" r:id="rId17"/>
    <p:sldLayoutId id="2147483721" r:id="rId18"/>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slide" Target="slide2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slide" Target="slide5.xml"/><Relationship Id="rId5" Type="http://schemas.openxmlformats.org/officeDocument/2006/relationships/slide" Target="slide2.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slide" Target="slide7.xml"/><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slide" Target="slide6.xml"/><Relationship Id="rId17" Type="http://schemas.openxmlformats.org/officeDocument/2006/relationships/slide" Target="slide21.xml"/><Relationship Id="rId2" Type="http://schemas.openxmlformats.org/officeDocument/2006/relationships/notesSlide" Target="../notesSlides/notesSlide3.xml"/><Relationship Id="rId16"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32.svg"/><Relationship Id="rId11" Type="http://schemas.openxmlformats.org/officeDocument/2006/relationships/slide" Target="slide5.xml"/><Relationship Id="rId5" Type="http://schemas.openxmlformats.org/officeDocument/2006/relationships/image" Target="../media/image31.png"/><Relationship Id="rId15" Type="http://schemas.openxmlformats.org/officeDocument/2006/relationships/slide" Target="slide3.xml"/><Relationship Id="rId10" Type="http://schemas.openxmlformats.org/officeDocument/2006/relationships/slide" Target="slide9.xml"/><Relationship Id="rId4" Type="http://schemas.openxmlformats.org/officeDocument/2006/relationships/image" Target="../media/image30.svg"/><Relationship Id="rId9" Type="http://schemas.openxmlformats.org/officeDocument/2006/relationships/image" Target="../media/image34.svg"/><Relationship Id="rId14" Type="http://schemas.openxmlformats.org/officeDocument/2006/relationships/slide" Target="slide8.xml"/></Relationships>
</file>

<file path=ppt/slides/_rels/slide1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35.png"/><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slide" Target="slide2.xml"/><Relationship Id="rId5" Type="http://schemas.openxmlformats.org/officeDocument/2006/relationships/slide" Target="slide11.xml"/><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slide" Target="slide21.xml"/><Relationship Id="rId7" Type="http://schemas.openxmlformats.org/officeDocument/2006/relationships/image" Target="../media/image33.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13.xml"/><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image" Target="../media/image46.pn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5.svg"/></Relationships>
</file>

<file path=ppt/slides/_rels/slide14.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slide" Target="slide21.xml"/><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5.svg"/><Relationship Id="rId11" Type="http://schemas.openxmlformats.org/officeDocument/2006/relationships/slide" Target="slide2.xml"/><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slide" Target="slide21.xml"/><Relationship Id="rId5" Type="http://schemas.openxmlformats.org/officeDocument/2006/relationships/slide" Target="slide5.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slide" Target="slide21.xml"/><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46.png"/><Relationship Id="rId18" Type="http://schemas.openxmlformats.org/officeDocument/2006/relationships/slide" Target="slide31.xml"/><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8.svg"/><Relationship Id="rId17" Type="http://schemas.openxmlformats.org/officeDocument/2006/relationships/slide" Target="slide5.xml"/><Relationship Id="rId2" Type="http://schemas.openxmlformats.org/officeDocument/2006/relationships/notesSlide" Target="../notesSlides/notesSlide9.xml"/><Relationship Id="rId16" Type="http://schemas.openxmlformats.org/officeDocument/2006/relationships/image" Target="../media/image70.svg"/><Relationship Id="rId1" Type="http://schemas.openxmlformats.org/officeDocument/2006/relationships/slideLayout" Target="../slideLayouts/slideLayout15.xml"/><Relationship Id="rId6" Type="http://schemas.openxmlformats.org/officeDocument/2006/relationships/image" Target="../media/image63.svg"/><Relationship Id="rId11" Type="http://schemas.openxmlformats.org/officeDocument/2006/relationships/image" Target="../media/image44.png"/><Relationship Id="rId5" Type="http://schemas.openxmlformats.org/officeDocument/2006/relationships/image" Target="../media/image62.png"/><Relationship Id="rId15" Type="http://schemas.openxmlformats.org/officeDocument/2006/relationships/image" Target="../media/image48.png"/><Relationship Id="rId10" Type="http://schemas.openxmlformats.org/officeDocument/2006/relationships/image" Target="../media/image67.svg"/><Relationship Id="rId19" Type="http://schemas.openxmlformats.org/officeDocument/2006/relationships/slide" Target="slide2.xml"/><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69.svg"/></Relationships>
</file>

<file path=ppt/slides/_rels/slide1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chart" Target="../charts/chart1.xml"/><Relationship Id="rId7" Type="http://schemas.openxmlformats.org/officeDocument/2006/relationships/image" Target="../media/image72.sv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26.svg"/><Relationship Id="rId10" Type="http://schemas.openxmlformats.org/officeDocument/2006/relationships/slide" Target="slide2.xml"/><Relationship Id="rId4" Type="http://schemas.openxmlformats.org/officeDocument/2006/relationships/image" Target="../media/image25.png"/><Relationship Id="rId9" Type="http://schemas.openxmlformats.org/officeDocument/2006/relationships/slide" Target="slide31.xml"/></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slide" Target="slide2.xml"/><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83.svg"/><Relationship Id="rId2" Type="http://schemas.openxmlformats.org/officeDocument/2006/relationships/image" Target="../media/image73.png"/><Relationship Id="rId16" Type="http://schemas.openxmlformats.org/officeDocument/2006/relationships/image" Target="../media/image85.svg"/><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4.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slide" Target="slide5.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slide" Target="slide5.xml"/></Relationships>
</file>

<file path=ppt/slides/_rels/slide22.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slide" Target="slide5.xml"/><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89.svg"/><Relationship Id="rId11" Type="http://schemas.openxmlformats.org/officeDocument/2006/relationships/image" Target="../media/image94.sv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svg"/><Relationship Id="rId9" Type="http://schemas.openxmlformats.org/officeDocument/2006/relationships/image" Target="../media/image92.png"/></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02.svg"/><Relationship Id="rId18" Type="http://schemas.openxmlformats.org/officeDocument/2006/relationships/image" Target="../media/image107.png"/><Relationship Id="rId3" Type="http://schemas.openxmlformats.org/officeDocument/2006/relationships/image" Target="../media/image95.svg"/><Relationship Id="rId7" Type="http://schemas.openxmlformats.org/officeDocument/2006/relationships/image" Target="../media/image98.sv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image" Target="../media/image33.png"/><Relationship Id="rId16" Type="http://schemas.openxmlformats.org/officeDocument/2006/relationships/image" Target="../media/image105.png"/><Relationship Id="rId1" Type="http://schemas.openxmlformats.org/officeDocument/2006/relationships/slideLayout" Target="../slideLayouts/slideLayout17.xml"/><Relationship Id="rId6" Type="http://schemas.openxmlformats.org/officeDocument/2006/relationships/image" Target="../media/image97.png"/><Relationship Id="rId11" Type="http://schemas.openxmlformats.org/officeDocument/2006/relationships/image" Target="../media/image100.svg"/><Relationship Id="rId5" Type="http://schemas.openxmlformats.org/officeDocument/2006/relationships/image" Target="../media/image96.svg"/><Relationship Id="rId15" Type="http://schemas.openxmlformats.org/officeDocument/2006/relationships/image" Target="../media/image104.svg"/><Relationship Id="rId10" Type="http://schemas.openxmlformats.org/officeDocument/2006/relationships/image" Target="../media/image99.png"/><Relationship Id="rId19" Type="http://schemas.openxmlformats.org/officeDocument/2006/relationships/image" Target="../media/image91.svg"/><Relationship Id="rId4" Type="http://schemas.openxmlformats.org/officeDocument/2006/relationships/image" Target="../media/image73.png"/><Relationship Id="rId9" Type="http://schemas.openxmlformats.org/officeDocument/2006/relationships/slide" Target="slide5.xml"/><Relationship Id="rId14" Type="http://schemas.openxmlformats.org/officeDocument/2006/relationships/image" Target="../media/image103.png"/></Relationships>
</file>

<file path=ppt/slides/_rels/slide24.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15.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02.svg"/><Relationship Id="rId2" Type="http://schemas.openxmlformats.org/officeDocument/2006/relationships/notesSlide" Target="../notesSlides/notesSlide13.xml"/><Relationship Id="rId16" Type="http://schemas.openxmlformats.org/officeDocument/2006/relationships/slide" Target="slide5.xml"/><Relationship Id="rId1" Type="http://schemas.openxmlformats.org/officeDocument/2006/relationships/slideLayout" Target="../slideLayouts/slideLayout17.xml"/><Relationship Id="rId6" Type="http://schemas.openxmlformats.org/officeDocument/2006/relationships/image" Target="../media/image111.svg"/><Relationship Id="rId11" Type="http://schemas.openxmlformats.org/officeDocument/2006/relationships/image" Target="../media/image114.png"/><Relationship Id="rId5" Type="http://schemas.openxmlformats.org/officeDocument/2006/relationships/image" Target="../media/image110.png"/><Relationship Id="rId15" Type="http://schemas.openxmlformats.org/officeDocument/2006/relationships/slide" Target="slide2.xml"/><Relationship Id="rId10" Type="http://schemas.openxmlformats.org/officeDocument/2006/relationships/image" Target="../media/image100.svg"/><Relationship Id="rId4" Type="http://schemas.openxmlformats.org/officeDocument/2006/relationships/image" Target="../media/image109.svg"/><Relationship Id="rId9" Type="http://schemas.openxmlformats.org/officeDocument/2006/relationships/image" Target="../media/image113.png"/><Relationship Id="rId14" Type="http://schemas.openxmlformats.org/officeDocument/2006/relationships/image" Target="../media/image116.svg"/></Relationships>
</file>

<file path=ppt/slides/_rels/slide25.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slide" Target="slide2.xml"/><Relationship Id="rId18" Type="http://schemas.openxmlformats.org/officeDocument/2006/relationships/image" Target="../media/image128.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5.svg"/><Relationship Id="rId17" Type="http://schemas.openxmlformats.org/officeDocument/2006/relationships/image" Target="../media/image127.svg"/><Relationship Id="rId2" Type="http://schemas.openxmlformats.org/officeDocument/2006/relationships/notesSlide" Target="../notesSlides/notesSlide14.xml"/><Relationship Id="rId16"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120.svg"/><Relationship Id="rId11" Type="http://schemas.openxmlformats.org/officeDocument/2006/relationships/image" Target="../media/image124.png"/><Relationship Id="rId5" Type="http://schemas.openxmlformats.org/officeDocument/2006/relationships/image" Target="../media/image119.png"/><Relationship Id="rId15" Type="http://schemas.openxmlformats.org/officeDocument/2006/relationships/image" Target="../media/image126.png"/><Relationship Id="rId10" Type="http://schemas.openxmlformats.org/officeDocument/2006/relationships/image" Target="../media/image123.svg"/><Relationship Id="rId4" Type="http://schemas.openxmlformats.org/officeDocument/2006/relationships/image" Target="../media/image118.svg"/><Relationship Id="rId9" Type="http://schemas.openxmlformats.org/officeDocument/2006/relationships/image" Target="../media/image122.png"/><Relationship Id="rId14" Type="http://schemas.openxmlformats.org/officeDocument/2006/relationships/slide" Target="slide5.xml"/></Relationships>
</file>

<file path=ppt/slides/_rels/slide26.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35.png"/><Relationship Id="rId18" Type="http://schemas.openxmlformats.org/officeDocument/2006/relationships/slide" Target="slide2.xml"/><Relationship Id="rId3" Type="http://schemas.openxmlformats.org/officeDocument/2006/relationships/image" Target="../media/image73.png"/><Relationship Id="rId7" Type="http://schemas.openxmlformats.org/officeDocument/2006/relationships/image" Target="../media/image129.png"/><Relationship Id="rId12" Type="http://schemas.openxmlformats.org/officeDocument/2006/relationships/image" Target="../media/image134.svg"/><Relationship Id="rId17" Type="http://schemas.openxmlformats.org/officeDocument/2006/relationships/image" Target="../media/image137.png"/><Relationship Id="rId2" Type="http://schemas.openxmlformats.org/officeDocument/2006/relationships/notesSlide" Target="../notesSlides/notesSlide15.xml"/><Relationship Id="rId16" Type="http://schemas.openxmlformats.org/officeDocument/2006/relationships/image" Target="../media/image111.svg"/><Relationship Id="rId1" Type="http://schemas.openxmlformats.org/officeDocument/2006/relationships/slideLayout" Target="../slideLayouts/slideLayout17.xml"/><Relationship Id="rId6" Type="http://schemas.openxmlformats.org/officeDocument/2006/relationships/image" Target="../media/image91.svg"/><Relationship Id="rId11" Type="http://schemas.openxmlformats.org/officeDocument/2006/relationships/image" Target="../media/image133.png"/><Relationship Id="rId5" Type="http://schemas.openxmlformats.org/officeDocument/2006/relationships/image" Target="../media/image90.png"/><Relationship Id="rId15" Type="http://schemas.openxmlformats.org/officeDocument/2006/relationships/image" Target="../media/image110.png"/><Relationship Id="rId10" Type="http://schemas.openxmlformats.org/officeDocument/2006/relationships/image" Target="../media/image132.svg"/><Relationship Id="rId19" Type="http://schemas.openxmlformats.org/officeDocument/2006/relationships/slide" Target="slide5.xml"/><Relationship Id="rId4" Type="http://schemas.openxmlformats.org/officeDocument/2006/relationships/image" Target="../media/image96.svg"/><Relationship Id="rId9" Type="http://schemas.openxmlformats.org/officeDocument/2006/relationships/image" Target="../media/image131.png"/><Relationship Id="rId14" Type="http://schemas.openxmlformats.org/officeDocument/2006/relationships/image" Target="../media/image136.sv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slide" Target="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3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slide" Target="slide20.xml"/><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slide" Target="slide23.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4.svg"/><Relationship Id="rId11" Type="http://schemas.openxmlformats.org/officeDocument/2006/relationships/slide" Target="slide3.xml"/><Relationship Id="rId5" Type="http://schemas.openxmlformats.org/officeDocument/2006/relationships/image" Target="../media/image23.png"/><Relationship Id="rId10" Type="http://schemas.openxmlformats.org/officeDocument/2006/relationships/slide" Target="slide5.xml"/><Relationship Id="rId4" Type="http://schemas.openxmlformats.org/officeDocument/2006/relationships/image" Target="../media/image22.svg"/><Relationship Id="rId9"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61B17B84-F8A7-4053-9C9D-91E3CA7F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88951" cy="6858000"/>
          </a:xfrm>
          <a:prstGeom prst="rect">
            <a:avLst/>
          </a:prstGeom>
          <a:blipFill dpi="0" rotWithShape="1">
            <a:blip r:embed="rId2">
              <a:alphaModFix amt="30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inside a glass house surrounded by plants">
            <a:extLst>
              <a:ext uri="{FF2B5EF4-FFF2-40B4-BE49-F238E27FC236}">
                <a16:creationId xmlns:a16="http://schemas.microsoft.com/office/drawing/2014/main" id="{FDC3C939-856D-4D3C-9AC4-8FCDE43CCCD9}"/>
              </a:ext>
            </a:extLst>
          </p:cNvPr>
          <p:cNvPicPr>
            <a:picLocks noChangeAspect="1"/>
          </p:cNvPicPr>
          <p:nvPr/>
        </p:nvPicPr>
        <p:blipFill rotWithShape="1">
          <a:blip r:embed="rId3">
            <a:alphaModFix amt="70000"/>
          </a:blip>
          <a:srcRect t="8357" r="6" b="7310"/>
          <a:stretch/>
        </p:blipFill>
        <p:spPr>
          <a:xfrm>
            <a:off x="3068" y="1386"/>
            <a:ext cx="12188932" cy="6856614"/>
          </a:xfrm>
          <a:prstGeom prst="rect">
            <a:avLst/>
          </a:prstGeom>
        </p:spPr>
      </p:pic>
      <p:sp>
        <p:nvSpPr>
          <p:cNvPr id="2" name="Title 1">
            <a:extLst>
              <a:ext uri="{FF2B5EF4-FFF2-40B4-BE49-F238E27FC236}">
                <a16:creationId xmlns:a16="http://schemas.microsoft.com/office/drawing/2014/main" id="{70752FD7-76EF-4EBF-8807-5A08A9C8EA09}"/>
              </a:ext>
            </a:extLst>
          </p:cNvPr>
          <p:cNvSpPr>
            <a:spLocks noGrp="1"/>
          </p:cNvSpPr>
          <p:nvPr>
            <p:ph type="ctrTitle"/>
          </p:nvPr>
        </p:nvSpPr>
        <p:spPr>
          <a:xfrm>
            <a:off x="838200" y="740211"/>
            <a:ext cx="7530685" cy="3163864"/>
          </a:xfrm>
        </p:spPr>
        <p:txBody>
          <a:bodyPr>
            <a:normAutofit/>
          </a:bodyPr>
          <a:lstStyle/>
          <a:p>
            <a:pPr algn="l"/>
            <a:r>
              <a:rPr lang="bs-Latn-BA" sz="5200" dirty="0">
                <a:solidFill>
                  <a:srgbClr val="FFFFFF"/>
                </a:solidFill>
              </a:rPr>
              <a:t>PERITONEALNA DIJALIZA U BOSNI I HERCEGOVINI</a:t>
            </a:r>
            <a:endParaRPr lang="tr-TR" sz="5200" dirty="0">
              <a:solidFill>
                <a:srgbClr val="FFFFFF"/>
              </a:solidFill>
            </a:endParaRPr>
          </a:p>
        </p:txBody>
      </p:sp>
      <p:sp>
        <p:nvSpPr>
          <p:cNvPr id="3" name="Subtitle 2">
            <a:extLst>
              <a:ext uri="{FF2B5EF4-FFF2-40B4-BE49-F238E27FC236}">
                <a16:creationId xmlns:a16="http://schemas.microsoft.com/office/drawing/2014/main" id="{F4C8D8C1-1062-49B2-BB56-D9F8E5DA6EB6}"/>
              </a:ext>
            </a:extLst>
          </p:cNvPr>
          <p:cNvSpPr>
            <a:spLocks noGrp="1"/>
          </p:cNvSpPr>
          <p:nvPr>
            <p:ph type="subTitle" idx="1"/>
          </p:nvPr>
        </p:nvSpPr>
        <p:spPr>
          <a:xfrm>
            <a:off x="4282736" y="5578877"/>
            <a:ext cx="7583133" cy="1279124"/>
          </a:xfrm>
        </p:spPr>
        <p:txBody>
          <a:bodyPr>
            <a:normAutofit/>
          </a:bodyPr>
          <a:lstStyle/>
          <a:p>
            <a:pPr algn="r"/>
            <a:r>
              <a:rPr lang="bs-Latn-BA" sz="2200" dirty="0">
                <a:solidFill>
                  <a:srgbClr val="FFFFFF"/>
                </a:solidFill>
              </a:rPr>
              <a:t>Damir Rebić</a:t>
            </a:r>
          </a:p>
          <a:p>
            <a:pPr algn="r"/>
            <a:endParaRPr lang="tr-TR" sz="2200" dirty="0">
              <a:solidFill>
                <a:srgbClr val="FFFFFF"/>
              </a:solidFill>
            </a:endParaRPr>
          </a:p>
        </p:txBody>
      </p:sp>
    </p:spTree>
    <p:extLst>
      <p:ext uri="{BB962C8B-B14F-4D97-AF65-F5344CB8AC3E}">
        <p14:creationId xmlns:p14="http://schemas.microsoft.com/office/powerpoint/2010/main" val="4262868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71D337C-B42E-7943-9B3D-5C747F75C356}"/>
              </a:ext>
            </a:extLst>
          </p:cNvPr>
          <p:cNvCxnSpPr>
            <a:cxnSpLocks/>
          </p:cNvCxnSpPr>
          <p:nvPr/>
        </p:nvCxnSpPr>
        <p:spPr>
          <a:xfrm>
            <a:off x="3779899" y="1933689"/>
            <a:ext cx="0" cy="243093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0" name="Right Triangle 49">
            <a:extLst>
              <a:ext uri="{FF2B5EF4-FFF2-40B4-BE49-F238E27FC236}">
                <a16:creationId xmlns:a16="http://schemas.microsoft.com/office/drawing/2014/main" id="{F420AC36-85A5-234E-AA88-308DC36F2D69}"/>
              </a:ext>
            </a:extLst>
          </p:cNvPr>
          <p:cNvSpPr/>
          <p:nvPr/>
        </p:nvSpPr>
        <p:spPr>
          <a:xfrm rot="5400000">
            <a:off x="7655185" y="4982469"/>
            <a:ext cx="674404" cy="79029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51" name="Rectangle 50">
            <a:extLst>
              <a:ext uri="{FF2B5EF4-FFF2-40B4-BE49-F238E27FC236}">
                <a16:creationId xmlns:a16="http://schemas.microsoft.com/office/drawing/2014/main" id="{B9B707BB-73E5-6A48-8D65-01019E872264}"/>
              </a:ext>
            </a:extLst>
          </p:cNvPr>
          <p:cNvSpPr/>
          <p:nvPr/>
        </p:nvSpPr>
        <p:spPr>
          <a:xfrm>
            <a:off x="471" y="5040414"/>
            <a:ext cx="7596768" cy="6744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2" name="Title 1">
            <a:extLst>
              <a:ext uri="{FF2B5EF4-FFF2-40B4-BE49-F238E27FC236}">
                <a16:creationId xmlns:a16="http://schemas.microsoft.com/office/drawing/2014/main" id="{7BA890E0-00CC-1541-B7C8-F35141D2C5BD}"/>
              </a:ext>
            </a:extLst>
          </p:cNvPr>
          <p:cNvSpPr>
            <a:spLocks noGrp="1"/>
          </p:cNvSpPr>
          <p:nvPr>
            <p:ph type="title"/>
          </p:nvPr>
        </p:nvSpPr>
        <p:spPr/>
        <p:txBody>
          <a:bodyPr/>
          <a:lstStyle/>
          <a:p>
            <a:r>
              <a:rPr lang="en-US" dirty="0">
                <a:solidFill>
                  <a:schemeClr val="tx1"/>
                </a:solidFill>
              </a:rPr>
              <a:t>USRDS DATA SHOWS LOWER MORTALITY RISK FOR MODERN PD COMPARED TO HD</a:t>
            </a:r>
          </a:p>
        </p:txBody>
      </p:sp>
      <p:sp>
        <p:nvSpPr>
          <p:cNvPr id="16" name="Text Placeholder 15">
            <a:extLst>
              <a:ext uri="{FF2B5EF4-FFF2-40B4-BE49-F238E27FC236}">
                <a16:creationId xmlns:a16="http://schemas.microsoft.com/office/drawing/2014/main" id="{9AB7B297-C405-4042-830F-BCC74336EE4E}"/>
              </a:ext>
            </a:extLst>
          </p:cNvPr>
          <p:cNvSpPr>
            <a:spLocks noGrp="1"/>
          </p:cNvSpPr>
          <p:nvPr>
            <p:ph type="body" sz="quarter" idx="11"/>
          </p:nvPr>
        </p:nvSpPr>
        <p:spPr>
          <a:xfrm>
            <a:off x="434893" y="5943279"/>
            <a:ext cx="10224272" cy="858056"/>
          </a:xfrm>
        </p:spPr>
        <p:txBody>
          <a:bodyPr lIns="0" tIns="0" rIns="0" bIns="0">
            <a:noAutofit/>
          </a:bodyPr>
          <a:lstStyle/>
          <a:p>
            <a:r>
              <a:rPr lang="en-US" dirty="0"/>
              <a:t>USRDS ESRD Database. Adjusted for age, sex, race, ethnicity, primary diagnosis and vintage. </a:t>
            </a:r>
            <a:br>
              <a:rPr lang="en-US" dirty="0"/>
            </a:br>
            <a:r>
              <a:rPr lang="en-US" dirty="0"/>
              <a:t>Reference population: period prevalent ESRD patients, 2011. </a:t>
            </a:r>
          </a:p>
          <a:p>
            <a:r>
              <a:rPr lang="en-US" dirty="0"/>
              <a:t>Abbreviations: ESRD, end-stage renal disease; HD, hemodialysis; PD, peritoneal dialysis.</a:t>
            </a:r>
          </a:p>
          <a:p>
            <a:r>
              <a:rPr lang="en-US" spc="-27" dirty="0"/>
              <a:t>USRDS. United States Renal Data System. </a:t>
            </a:r>
            <a:r>
              <a:rPr lang="en-US" i="1" spc="-27" dirty="0"/>
              <a:t>2017 USRDS annual data report</a:t>
            </a:r>
            <a:r>
              <a:rPr lang="en-US" spc="-27" dirty="0"/>
              <a:t>. Available from: https://</a:t>
            </a:r>
            <a:r>
              <a:rPr lang="en-US" spc="-27" dirty="0" err="1"/>
              <a:t>www.usrds.org</a:t>
            </a:r>
            <a:r>
              <a:rPr lang="en-US" spc="-27" dirty="0"/>
              <a:t>/</a:t>
            </a:r>
            <a:r>
              <a:rPr lang="en-US" spc="-27" dirty="0" err="1"/>
              <a:t>adr.aspx</a:t>
            </a:r>
            <a:r>
              <a:rPr lang="en-US" spc="-27" dirty="0"/>
              <a:t>.</a:t>
            </a:r>
          </a:p>
        </p:txBody>
      </p:sp>
      <p:sp>
        <p:nvSpPr>
          <p:cNvPr id="12" name="Title 1">
            <a:extLst>
              <a:ext uri="{FF2B5EF4-FFF2-40B4-BE49-F238E27FC236}">
                <a16:creationId xmlns:a16="http://schemas.microsoft.com/office/drawing/2014/main" id="{DAA3AEE7-8ECB-3142-96A9-D2A9D28EFDCD}"/>
              </a:ext>
            </a:extLst>
          </p:cNvPr>
          <p:cNvSpPr txBox="1">
            <a:spLocks/>
          </p:cNvSpPr>
          <p:nvPr/>
        </p:nvSpPr>
        <p:spPr>
          <a:xfrm>
            <a:off x="1096500" y="4581285"/>
            <a:ext cx="7387217" cy="242561"/>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1066" b="1" dirty="0">
                <a:solidFill>
                  <a:schemeClr val="tx2"/>
                </a:solidFill>
                <a:latin typeface="+mn-lt"/>
              </a:rPr>
              <a:t>Year</a:t>
            </a:r>
            <a:endParaRPr lang="en-US" sz="1066" b="1" baseline="30000" dirty="0">
              <a:solidFill>
                <a:schemeClr val="tx2"/>
              </a:solidFill>
              <a:latin typeface="+mn-lt"/>
            </a:endParaRPr>
          </a:p>
        </p:txBody>
      </p:sp>
      <p:sp>
        <p:nvSpPr>
          <p:cNvPr id="14" name="Title 1">
            <a:extLst>
              <a:ext uri="{FF2B5EF4-FFF2-40B4-BE49-F238E27FC236}">
                <a16:creationId xmlns:a16="http://schemas.microsoft.com/office/drawing/2014/main" id="{3CE62A87-6B88-D742-8971-97A3C2A4B248}"/>
              </a:ext>
            </a:extLst>
          </p:cNvPr>
          <p:cNvSpPr txBox="1">
            <a:spLocks/>
          </p:cNvSpPr>
          <p:nvPr/>
        </p:nvSpPr>
        <p:spPr>
          <a:xfrm rot="16200000">
            <a:off x="-725274" y="2974920"/>
            <a:ext cx="2521630" cy="323415"/>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1066" b="1" dirty="0">
                <a:solidFill>
                  <a:schemeClr val="tx2"/>
                </a:solidFill>
                <a:latin typeface="+mn-lt"/>
              </a:rPr>
              <a:t>Deaths Per 1,000 Patient-Years</a:t>
            </a:r>
            <a:endParaRPr lang="en-US" sz="1066" b="1" baseline="30000" dirty="0">
              <a:solidFill>
                <a:schemeClr val="tx2"/>
              </a:solidFill>
              <a:latin typeface="+mn-lt"/>
            </a:endParaRPr>
          </a:p>
        </p:txBody>
      </p:sp>
      <p:sp>
        <p:nvSpPr>
          <p:cNvPr id="25" name="Title 1">
            <a:extLst>
              <a:ext uri="{FF2B5EF4-FFF2-40B4-BE49-F238E27FC236}">
                <a16:creationId xmlns:a16="http://schemas.microsoft.com/office/drawing/2014/main" id="{9870C91D-682E-5D4F-9604-4865DC0181B4}"/>
              </a:ext>
            </a:extLst>
          </p:cNvPr>
          <p:cNvSpPr txBox="1">
            <a:spLocks/>
          </p:cNvSpPr>
          <p:nvPr/>
        </p:nvSpPr>
        <p:spPr>
          <a:xfrm>
            <a:off x="506775" y="5050978"/>
            <a:ext cx="5245376" cy="663841"/>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ts val="1720"/>
              </a:lnSpc>
            </a:pPr>
            <a:r>
              <a:rPr lang="en-US" sz="1333" b="1" dirty="0">
                <a:latin typeface="+mn-lt"/>
              </a:rPr>
              <a:t>USRDS-ESRD database has shown </a:t>
            </a:r>
            <a:r>
              <a:rPr lang="en-US" sz="1333" b="1" dirty="0">
                <a:solidFill>
                  <a:schemeClr val="tx2"/>
                </a:solidFill>
              </a:rPr>
              <a:t>PD</a:t>
            </a:r>
            <a:r>
              <a:rPr lang="en-US" sz="1333" b="1" dirty="0">
                <a:solidFill>
                  <a:schemeClr val="accent2"/>
                </a:solidFill>
                <a:latin typeface="+mn-lt"/>
              </a:rPr>
              <a:t> </a:t>
            </a:r>
            <a:r>
              <a:rPr lang="en-US" sz="1333" b="1" dirty="0">
                <a:latin typeface="+mn-lt"/>
              </a:rPr>
              <a:t>to have consistently better survival than HD since 2007</a:t>
            </a:r>
            <a:r>
              <a:rPr lang="en-US" sz="1333" b="1" baseline="30000" dirty="0">
                <a:latin typeface="+mn-lt"/>
              </a:rPr>
              <a:t>5</a:t>
            </a:r>
          </a:p>
        </p:txBody>
      </p:sp>
      <p:grpSp>
        <p:nvGrpSpPr>
          <p:cNvPr id="3" name="Group 9">
            <a:extLst>
              <a:ext uri="{FF2B5EF4-FFF2-40B4-BE49-F238E27FC236}">
                <a16:creationId xmlns:a16="http://schemas.microsoft.com/office/drawing/2014/main" id="{628AECA7-9EB3-AC46-A00B-C1183FC5DA8B}"/>
              </a:ext>
            </a:extLst>
          </p:cNvPr>
          <p:cNvGrpSpPr/>
          <p:nvPr/>
        </p:nvGrpSpPr>
        <p:grpSpPr>
          <a:xfrm>
            <a:off x="576403" y="1777452"/>
            <a:ext cx="412927" cy="2690837"/>
            <a:chOff x="3592595" y="1460163"/>
            <a:chExt cx="232289" cy="2018284"/>
          </a:xfrm>
        </p:grpSpPr>
        <p:sp>
          <p:nvSpPr>
            <p:cNvPr id="26" name="Title 1">
              <a:extLst>
                <a:ext uri="{FF2B5EF4-FFF2-40B4-BE49-F238E27FC236}">
                  <a16:creationId xmlns:a16="http://schemas.microsoft.com/office/drawing/2014/main" id="{451DE430-F44B-3143-AA23-BC535FFB29D9}"/>
                </a:ext>
              </a:extLst>
            </p:cNvPr>
            <p:cNvSpPr txBox="1">
              <a:spLocks/>
            </p:cNvSpPr>
            <p:nvPr/>
          </p:nvSpPr>
          <p:spPr>
            <a:xfrm>
              <a:off x="3592595" y="1460163"/>
              <a:ext cx="232289" cy="178727"/>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r>
                <a:rPr lang="en-US" sz="800">
                  <a:solidFill>
                    <a:schemeClr val="tx2"/>
                  </a:solidFill>
                  <a:latin typeface="+mn-lt"/>
                </a:rPr>
                <a:t>350</a:t>
              </a:r>
              <a:endParaRPr lang="en-US" sz="800" baseline="30000">
                <a:solidFill>
                  <a:schemeClr val="tx2"/>
                </a:solidFill>
                <a:latin typeface="+mn-lt"/>
              </a:endParaRPr>
            </a:p>
          </p:txBody>
        </p:sp>
        <p:sp>
          <p:nvSpPr>
            <p:cNvPr id="27" name="Title 1">
              <a:extLst>
                <a:ext uri="{FF2B5EF4-FFF2-40B4-BE49-F238E27FC236}">
                  <a16:creationId xmlns:a16="http://schemas.microsoft.com/office/drawing/2014/main" id="{D88F090F-D60D-5640-8E47-3D1C7927E19D}"/>
                </a:ext>
              </a:extLst>
            </p:cNvPr>
            <p:cNvSpPr txBox="1">
              <a:spLocks/>
            </p:cNvSpPr>
            <p:nvPr/>
          </p:nvSpPr>
          <p:spPr>
            <a:xfrm>
              <a:off x="3592595" y="1718346"/>
              <a:ext cx="232289" cy="178727"/>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r>
                <a:rPr lang="en-US" sz="800">
                  <a:solidFill>
                    <a:schemeClr val="tx2"/>
                  </a:solidFill>
                  <a:latin typeface="+mn-lt"/>
                </a:rPr>
                <a:t>300</a:t>
              </a:r>
              <a:endParaRPr lang="en-US" sz="800" baseline="30000">
                <a:solidFill>
                  <a:schemeClr val="tx2"/>
                </a:solidFill>
                <a:latin typeface="+mn-lt"/>
              </a:endParaRPr>
            </a:p>
          </p:txBody>
        </p:sp>
        <p:sp>
          <p:nvSpPr>
            <p:cNvPr id="28" name="Title 1">
              <a:extLst>
                <a:ext uri="{FF2B5EF4-FFF2-40B4-BE49-F238E27FC236}">
                  <a16:creationId xmlns:a16="http://schemas.microsoft.com/office/drawing/2014/main" id="{5CCA613B-AA96-0C40-B0BF-8229B0E52AD2}"/>
                </a:ext>
              </a:extLst>
            </p:cNvPr>
            <p:cNvSpPr txBox="1">
              <a:spLocks/>
            </p:cNvSpPr>
            <p:nvPr/>
          </p:nvSpPr>
          <p:spPr>
            <a:xfrm>
              <a:off x="3592595" y="1987288"/>
              <a:ext cx="232289" cy="178727"/>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r>
                <a:rPr lang="en-US" sz="800">
                  <a:solidFill>
                    <a:schemeClr val="tx2"/>
                  </a:solidFill>
                  <a:latin typeface="+mn-lt"/>
                </a:rPr>
                <a:t>250</a:t>
              </a:r>
              <a:endParaRPr lang="en-US" sz="800" baseline="30000">
                <a:solidFill>
                  <a:schemeClr val="tx2"/>
                </a:solidFill>
                <a:latin typeface="+mn-lt"/>
              </a:endParaRPr>
            </a:p>
          </p:txBody>
        </p:sp>
        <p:sp>
          <p:nvSpPr>
            <p:cNvPr id="29" name="Title 1">
              <a:extLst>
                <a:ext uri="{FF2B5EF4-FFF2-40B4-BE49-F238E27FC236}">
                  <a16:creationId xmlns:a16="http://schemas.microsoft.com/office/drawing/2014/main" id="{35C328AD-4DB1-2C47-B148-61637881913F}"/>
                </a:ext>
              </a:extLst>
            </p:cNvPr>
            <p:cNvSpPr txBox="1">
              <a:spLocks/>
            </p:cNvSpPr>
            <p:nvPr/>
          </p:nvSpPr>
          <p:spPr>
            <a:xfrm>
              <a:off x="3592595" y="2245471"/>
              <a:ext cx="232289" cy="178727"/>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r>
                <a:rPr lang="en-US" sz="800">
                  <a:solidFill>
                    <a:schemeClr val="tx2"/>
                  </a:solidFill>
                  <a:latin typeface="+mn-lt"/>
                </a:rPr>
                <a:t>200</a:t>
              </a:r>
              <a:endParaRPr lang="en-US" sz="800" baseline="30000">
                <a:solidFill>
                  <a:schemeClr val="tx2"/>
                </a:solidFill>
                <a:latin typeface="+mn-lt"/>
              </a:endParaRPr>
            </a:p>
          </p:txBody>
        </p:sp>
        <p:sp>
          <p:nvSpPr>
            <p:cNvPr id="30" name="Title 1">
              <a:extLst>
                <a:ext uri="{FF2B5EF4-FFF2-40B4-BE49-F238E27FC236}">
                  <a16:creationId xmlns:a16="http://schemas.microsoft.com/office/drawing/2014/main" id="{47C72AAB-EB89-2D4C-A430-591444715ECA}"/>
                </a:ext>
              </a:extLst>
            </p:cNvPr>
            <p:cNvSpPr txBox="1">
              <a:spLocks/>
            </p:cNvSpPr>
            <p:nvPr/>
          </p:nvSpPr>
          <p:spPr>
            <a:xfrm>
              <a:off x="3592595" y="2509034"/>
              <a:ext cx="232289" cy="178727"/>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r>
                <a:rPr lang="en-US" sz="800">
                  <a:solidFill>
                    <a:schemeClr val="tx2"/>
                  </a:solidFill>
                  <a:latin typeface="+mn-lt"/>
                </a:rPr>
                <a:t>150</a:t>
              </a:r>
              <a:endParaRPr lang="en-US" sz="800" baseline="30000">
                <a:solidFill>
                  <a:schemeClr val="tx2"/>
                </a:solidFill>
                <a:latin typeface="+mn-lt"/>
              </a:endParaRPr>
            </a:p>
          </p:txBody>
        </p:sp>
        <p:sp>
          <p:nvSpPr>
            <p:cNvPr id="31" name="Title 1">
              <a:extLst>
                <a:ext uri="{FF2B5EF4-FFF2-40B4-BE49-F238E27FC236}">
                  <a16:creationId xmlns:a16="http://schemas.microsoft.com/office/drawing/2014/main" id="{A84F5DBA-AD65-954F-839D-487A51484630}"/>
                </a:ext>
              </a:extLst>
            </p:cNvPr>
            <p:cNvSpPr txBox="1">
              <a:spLocks/>
            </p:cNvSpPr>
            <p:nvPr/>
          </p:nvSpPr>
          <p:spPr>
            <a:xfrm>
              <a:off x="3592595" y="2767217"/>
              <a:ext cx="232289" cy="178727"/>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r>
                <a:rPr lang="en-US" sz="800">
                  <a:solidFill>
                    <a:schemeClr val="tx2"/>
                  </a:solidFill>
                  <a:latin typeface="+mn-lt"/>
                </a:rPr>
                <a:t>100</a:t>
              </a:r>
              <a:endParaRPr lang="en-US" sz="800" baseline="30000">
                <a:solidFill>
                  <a:schemeClr val="tx2"/>
                </a:solidFill>
                <a:latin typeface="+mn-lt"/>
              </a:endParaRPr>
            </a:p>
          </p:txBody>
        </p:sp>
        <p:sp>
          <p:nvSpPr>
            <p:cNvPr id="32" name="Title 1">
              <a:extLst>
                <a:ext uri="{FF2B5EF4-FFF2-40B4-BE49-F238E27FC236}">
                  <a16:creationId xmlns:a16="http://schemas.microsoft.com/office/drawing/2014/main" id="{F53D8AE3-7AFE-3D49-B664-043077B21A2D}"/>
                </a:ext>
              </a:extLst>
            </p:cNvPr>
            <p:cNvSpPr txBox="1">
              <a:spLocks/>
            </p:cNvSpPr>
            <p:nvPr/>
          </p:nvSpPr>
          <p:spPr>
            <a:xfrm>
              <a:off x="3592595" y="3041537"/>
              <a:ext cx="232289" cy="178727"/>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r>
                <a:rPr lang="en-US" sz="800">
                  <a:solidFill>
                    <a:schemeClr val="tx2"/>
                  </a:solidFill>
                  <a:latin typeface="+mn-lt"/>
                </a:rPr>
                <a:t>50</a:t>
              </a:r>
              <a:endParaRPr lang="en-US" sz="800" baseline="30000">
                <a:solidFill>
                  <a:schemeClr val="tx2"/>
                </a:solidFill>
                <a:latin typeface="+mn-lt"/>
              </a:endParaRPr>
            </a:p>
          </p:txBody>
        </p:sp>
        <p:sp>
          <p:nvSpPr>
            <p:cNvPr id="33" name="Title 1">
              <a:extLst>
                <a:ext uri="{FF2B5EF4-FFF2-40B4-BE49-F238E27FC236}">
                  <a16:creationId xmlns:a16="http://schemas.microsoft.com/office/drawing/2014/main" id="{CD9D5AE7-606F-034F-9BA7-5DE5FE358949}"/>
                </a:ext>
              </a:extLst>
            </p:cNvPr>
            <p:cNvSpPr txBox="1">
              <a:spLocks/>
            </p:cNvSpPr>
            <p:nvPr/>
          </p:nvSpPr>
          <p:spPr>
            <a:xfrm>
              <a:off x="3592595" y="3299720"/>
              <a:ext cx="232289" cy="178727"/>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r>
                <a:rPr lang="en-US" sz="800">
                  <a:solidFill>
                    <a:schemeClr val="tx2"/>
                  </a:solidFill>
                  <a:latin typeface="+mn-lt"/>
                </a:rPr>
                <a:t>0</a:t>
              </a:r>
              <a:endParaRPr lang="en-US" sz="800" baseline="30000">
                <a:solidFill>
                  <a:schemeClr val="tx2"/>
                </a:solidFill>
                <a:latin typeface="+mn-lt"/>
              </a:endParaRPr>
            </a:p>
          </p:txBody>
        </p:sp>
      </p:grpSp>
      <p:grpSp>
        <p:nvGrpSpPr>
          <p:cNvPr id="5" name="Group 12">
            <a:extLst>
              <a:ext uri="{FF2B5EF4-FFF2-40B4-BE49-F238E27FC236}">
                <a16:creationId xmlns:a16="http://schemas.microsoft.com/office/drawing/2014/main" id="{6EF02B1F-E173-C34D-A45A-BD2F726143DF}"/>
              </a:ext>
            </a:extLst>
          </p:cNvPr>
          <p:cNvGrpSpPr/>
          <p:nvPr/>
        </p:nvGrpSpPr>
        <p:grpSpPr>
          <a:xfrm>
            <a:off x="861404" y="4419628"/>
            <a:ext cx="8093603" cy="238284"/>
            <a:chOff x="511366" y="3403310"/>
            <a:chExt cx="3243969" cy="178727"/>
          </a:xfrm>
        </p:grpSpPr>
        <p:sp>
          <p:nvSpPr>
            <p:cNvPr id="35" name="Title 1">
              <a:extLst>
                <a:ext uri="{FF2B5EF4-FFF2-40B4-BE49-F238E27FC236}">
                  <a16:creationId xmlns:a16="http://schemas.microsoft.com/office/drawing/2014/main" id="{B25BC3AF-C592-764F-863C-357047E9741D}"/>
                </a:ext>
              </a:extLst>
            </p:cNvPr>
            <p:cNvSpPr txBox="1">
              <a:spLocks/>
            </p:cNvSpPr>
            <p:nvPr/>
          </p:nvSpPr>
          <p:spPr>
            <a:xfrm>
              <a:off x="511366" y="3403310"/>
              <a:ext cx="371677"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dirty="0">
                  <a:solidFill>
                    <a:schemeClr val="tx2"/>
                  </a:solidFill>
                  <a:latin typeface="+mn-lt"/>
                </a:rPr>
                <a:t>2001</a:t>
              </a:r>
              <a:endParaRPr lang="en-US" sz="800" baseline="30000" dirty="0">
                <a:solidFill>
                  <a:schemeClr val="tx2"/>
                </a:solidFill>
                <a:latin typeface="+mn-lt"/>
              </a:endParaRPr>
            </a:p>
          </p:txBody>
        </p:sp>
        <p:sp>
          <p:nvSpPr>
            <p:cNvPr id="36" name="Title 1">
              <a:extLst>
                <a:ext uri="{FF2B5EF4-FFF2-40B4-BE49-F238E27FC236}">
                  <a16:creationId xmlns:a16="http://schemas.microsoft.com/office/drawing/2014/main" id="{BADF0F9D-E872-BF40-9122-79DFAADDFA4A}"/>
                </a:ext>
              </a:extLst>
            </p:cNvPr>
            <p:cNvSpPr txBox="1">
              <a:spLocks/>
            </p:cNvSpPr>
            <p:nvPr/>
          </p:nvSpPr>
          <p:spPr>
            <a:xfrm>
              <a:off x="893263" y="3403310"/>
              <a:ext cx="371677"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a:solidFill>
                    <a:schemeClr val="tx2"/>
                  </a:solidFill>
                  <a:latin typeface="+mn-lt"/>
                </a:rPr>
                <a:t>2003</a:t>
              </a:r>
              <a:endParaRPr lang="en-US" sz="800" baseline="30000">
                <a:solidFill>
                  <a:schemeClr val="tx2"/>
                </a:solidFill>
                <a:latin typeface="+mn-lt"/>
              </a:endParaRPr>
            </a:p>
          </p:txBody>
        </p:sp>
        <p:sp>
          <p:nvSpPr>
            <p:cNvPr id="37" name="Title 1">
              <a:extLst>
                <a:ext uri="{FF2B5EF4-FFF2-40B4-BE49-F238E27FC236}">
                  <a16:creationId xmlns:a16="http://schemas.microsoft.com/office/drawing/2014/main" id="{888D1372-2D8E-684D-AE85-747A7220F5E9}"/>
                </a:ext>
              </a:extLst>
            </p:cNvPr>
            <p:cNvSpPr txBox="1">
              <a:spLocks/>
            </p:cNvSpPr>
            <p:nvPr/>
          </p:nvSpPr>
          <p:spPr>
            <a:xfrm>
              <a:off x="1264401" y="3403310"/>
              <a:ext cx="371677"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a:solidFill>
                    <a:schemeClr val="tx2"/>
                  </a:solidFill>
                  <a:latin typeface="+mn-lt"/>
                </a:rPr>
                <a:t>2005</a:t>
              </a:r>
              <a:endParaRPr lang="en-US" sz="800" baseline="30000">
                <a:solidFill>
                  <a:schemeClr val="tx2"/>
                </a:solidFill>
                <a:latin typeface="+mn-lt"/>
              </a:endParaRPr>
            </a:p>
          </p:txBody>
        </p:sp>
        <p:sp>
          <p:nvSpPr>
            <p:cNvPr id="38" name="Title 1">
              <a:extLst>
                <a:ext uri="{FF2B5EF4-FFF2-40B4-BE49-F238E27FC236}">
                  <a16:creationId xmlns:a16="http://schemas.microsoft.com/office/drawing/2014/main" id="{DB00B1D1-1F83-A941-9431-9B82773D115D}"/>
                </a:ext>
              </a:extLst>
            </p:cNvPr>
            <p:cNvSpPr txBox="1">
              <a:spLocks/>
            </p:cNvSpPr>
            <p:nvPr/>
          </p:nvSpPr>
          <p:spPr>
            <a:xfrm>
              <a:off x="1646298" y="3403310"/>
              <a:ext cx="371677"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a:solidFill>
                    <a:schemeClr val="tx2"/>
                  </a:solidFill>
                  <a:latin typeface="+mn-lt"/>
                </a:rPr>
                <a:t>2007</a:t>
              </a:r>
              <a:endParaRPr lang="en-US" sz="800" baseline="30000">
                <a:solidFill>
                  <a:schemeClr val="tx2"/>
                </a:solidFill>
                <a:latin typeface="+mn-lt"/>
              </a:endParaRPr>
            </a:p>
          </p:txBody>
        </p:sp>
        <p:sp>
          <p:nvSpPr>
            <p:cNvPr id="39" name="Title 1">
              <a:extLst>
                <a:ext uri="{FF2B5EF4-FFF2-40B4-BE49-F238E27FC236}">
                  <a16:creationId xmlns:a16="http://schemas.microsoft.com/office/drawing/2014/main" id="{D32473B2-8236-8E42-8808-C9B9507F9499}"/>
                </a:ext>
              </a:extLst>
            </p:cNvPr>
            <p:cNvSpPr txBox="1">
              <a:spLocks/>
            </p:cNvSpPr>
            <p:nvPr/>
          </p:nvSpPr>
          <p:spPr>
            <a:xfrm>
              <a:off x="2022815" y="3403310"/>
              <a:ext cx="371677"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a:solidFill>
                    <a:schemeClr val="tx2"/>
                  </a:solidFill>
                  <a:latin typeface="+mn-lt"/>
                </a:rPr>
                <a:t>2009</a:t>
              </a:r>
              <a:endParaRPr lang="en-US" sz="800" baseline="30000">
                <a:solidFill>
                  <a:schemeClr val="tx2"/>
                </a:solidFill>
                <a:latin typeface="+mn-lt"/>
              </a:endParaRPr>
            </a:p>
          </p:txBody>
        </p:sp>
        <p:sp>
          <p:nvSpPr>
            <p:cNvPr id="40" name="Title 1">
              <a:extLst>
                <a:ext uri="{FF2B5EF4-FFF2-40B4-BE49-F238E27FC236}">
                  <a16:creationId xmlns:a16="http://schemas.microsoft.com/office/drawing/2014/main" id="{F8B95790-668A-E14C-B6CB-BFD93EC029B4}"/>
                </a:ext>
              </a:extLst>
            </p:cNvPr>
            <p:cNvSpPr txBox="1">
              <a:spLocks/>
            </p:cNvSpPr>
            <p:nvPr/>
          </p:nvSpPr>
          <p:spPr>
            <a:xfrm>
              <a:off x="2399333" y="3403310"/>
              <a:ext cx="371677"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a:solidFill>
                    <a:schemeClr val="tx2"/>
                  </a:solidFill>
                  <a:latin typeface="+mn-lt"/>
                </a:rPr>
                <a:t>2011</a:t>
              </a:r>
              <a:endParaRPr lang="en-US" sz="800" baseline="30000">
                <a:solidFill>
                  <a:schemeClr val="tx2"/>
                </a:solidFill>
                <a:latin typeface="+mn-lt"/>
              </a:endParaRPr>
            </a:p>
          </p:txBody>
        </p:sp>
        <p:sp>
          <p:nvSpPr>
            <p:cNvPr id="41" name="Title 1">
              <a:extLst>
                <a:ext uri="{FF2B5EF4-FFF2-40B4-BE49-F238E27FC236}">
                  <a16:creationId xmlns:a16="http://schemas.microsoft.com/office/drawing/2014/main" id="{D970301E-696B-1E46-A3A0-C4B2891E2E3D}"/>
                </a:ext>
              </a:extLst>
            </p:cNvPr>
            <p:cNvSpPr txBox="1">
              <a:spLocks/>
            </p:cNvSpPr>
            <p:nvPr/>
          </p:nvSpPr>
          <p:spPr>
            <a:xfrm>
              <a:off x="2781229" y="3403310"/>
              <a:ext cx="371677"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a:solidFill>
                    <a:schemeClr val="tx2"/>
                  </a:solidFill>
                  <a:latin typeface="+mn-lt"/>
                </a:rPr>
                <a:t>2013</a:t>
              </a:r>
              <a:endParaRPr lang="en-US" sz="800" baseline="30000">
                <a:solidFill>
                  <a:schemeClr val="tx2"/>
                </a:solidFill>
                <a:latin typeface="+mn-lt"/>
              </a:endParaRPr>
            </a:p>
          </p:txBody>
        </p:sp>
        <p:sp>
          <p:nvSpPr>
            <p:cNvPr id="42" name="Title 1">
              <a:extLst>
                <a:ext uri="{FF2B5EF4-FFF2-40B4-BE49-F238E27FC236}">
                  <a16:creationId xmlns:a16="http://schemas.microsoft.com/office/drawing/2014/main" id="{B37DF7EE-EDEA-4548-B0B6-D800348B4618}"/>
                </a:ext>
              </a:extLst>
            </p:cNvPr>
            <p:cNvSpPr txBox="1">
              <a:spLocks/>
            </p:cNvSpPr>
            <p:nvPr/>
          </p:nvSpPr>
          <p:spPr>
            <a:xfrm>
              <a:off x="3152368" y="3403310"/>
              <a:ext cx="371677"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a:solidFill>
                    <a:schemeClr val="tx2"/>
                  </a:solidFill>
                  <a:latin typeface="+mn-lt"/>
                </a:rPr>
                <a:t>2015</a:t>
              </a:r>
              <a:endParaRPr lang="en-US" sz="800" baseline="30000">
                <a:solidFill>
                  <a:schemeClr val="tx2"/>
                </a:solidFill>
                <a:latin typeface="+mn-lt"/>
              </a:endParaRPr>
            </a:p>
          </p:txBody>
        </p:sp>
        <p:sp>
          <p:nvSpPr>
            <p:cNvPr id="43" name="Title 1">
              <a:extLst>
                <a:ext uri="{FF2B5EF4-FFF2-40B4-BE49-F238E27FC236}">
                  <a16:creationId xmlns:a16="http://schemas.microsoft.com/office/drawing/2014/main" id="{2B9F39DE-0C41-8349-A3B8-B1B0A493044E}"/>
                </a:ext>
              </a:extLst>
            </p:cNvPr>
            <p:cNvSpPr txBox="1">
              <a:spLocks/>
            </p:cNvSpPr>
            <p:nvPr/>
          </p:nvSpPr>
          <p:spPr>
            <a:xfrm>
              <a:off x="3383658" y="3403310"/>
              <a:ext cx="371677"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a:solidFill>
                    <a:schemeClr val="tx2"/>
                  </a:solidFill>
                  <a:latin typeface="+mn-lt"/>
                </a:rPr>
                <a:t>2016</a:t>
              </a:r>
              <a:endParaRPr lang="en-US" sz="800" baseline="30000">
                <a:solidFill>
                  <a:schemeClr val="tx2"/>
                </a:solidFill>
                <a:latin typeface="+mn-lt"/>
              </a:endParaRPr>
            </a:p>
          </p:txBody>
        </p:sp>
      </p:grpSp>
      <p:sp>
        <p:nvSpPr>
          <p:cNvPr id="46" name="Title 1">
            <a:extLst>
              <a:ext uri="{FF2B5EF4-FFF2-40B4-BE49-F238E27FC236}">
                <a16:creationId xmlns:a16="http://schemas.microsoft.com/office/drawing/2014/main" id="{3591D515-B745-8942-A562-F9394E7323AB}"/>
              </a:ext>
            </a:extLst>
          </p:cNvPr>
          <p:cNvSpPr txBox="1">
            <a:spLocks/>
          </p:cNvSpPr>
          <p:nvPr/>
        </p:nvSpPr>
        <p:spPr>
          <a:xfrm>
            <a:off x="9611542" y="2015736"/>
            <a:ext cx="411812" cy="242561"/>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r>
              <a:rPr lang="en-US" sz="1066" dirty="0">
                <a:latin typeface="+mn-lt"/>
              </a:rPr>
              <a:t>HD</a:t>
            </a:r>
            <a:endParaRPr lang="en-US" sz="1066" baseline="30000" dirty="0">
              <a:latin typeface="+mn-lt"/>
            </a:endParaRPr>
          </a:p>
        </p:txBody>
      </p:sp>
      <p:sp>
        <p:nvSpPr>
          <p:cNvPr id="47" name="Title 1">
            <a:extLst>
              <a:ext uri="{FF2B5EF4-FFF2-40B4-BE49-F238E27FC236}">
                <a16:creationId xmlns:a16="http://schemas.microsoft.com/office/drawing/2014/main" id="{D33EC1AF-5999-E041-9571-886C0556A6B5}"/>
              </a:ext>
            </a:extLst>
          </p:cNvPr>
          <p:cNvSpPr txBox="1">
            <a:spLocks/>
          </p:cNvSpPr>
          <p:nvPr/>
        </p:nvSpPr>
        <p:spPr>
          <a:xfrm>
            <a:off x="9611542" y="2294317"/>
            <a:ext cx="411812" cy="242561"/>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r>
              <a:rPr lang="en-US" sz="1066" dirty="0">
                <a:solidFill>
                  <a:schemeClr val="tx2"/>
                </a:solidFill>
                <a:latin typeface="+mn-lt"/>
              </a:rPr>
              <a:t>PD</a:t>
            </a:r>
            <a:endParaRPr lang="en-US" sz="1066" baseline="30000" dirty="0">
              <a:solidFill>
                <a:schemeClr val="tx2"/>
              </a:solidFill>
              <a:latin typeface="+mn-lt"/>
            </a:endParaRPr>
          </a:p>
        </p:txBody>
      </p:sp>
      <p:cxnSp>
        <p:nvCxnSpPr>
          <p:cNvPr id="48" name="Straight Connector 47">
            <a:extLst>
              <a:ext uri="{FF2B5EF4-FFF2-40B4-BE49-F238E27FC236}">
                <a16:creationId xmlns:a16="http://schemas.microsoft.com/office/drawing/2014/main" id="{E9B3602E-69C9-E84E-AF8C-88858BB4FB37}"/>
              </a:ext>
            </a:extLst>
          </p:cNvPr>
          <p:cNvCxnSpPr/>
          <p:nvPr/>
        </p:nvCxnSpPr>
        <p:spPr>
          <a:xfrm flipH="1">
            <a:off x="9025921" y="2368686"/>
            <a:ext cx="449812" cy="0"/>
          </a:xfrm>
          <a:prstGeom prst="line">
            <a:avLst/>
          </a:prstGeom>
          <a:ln w="254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8CD0D85-8098-CA42-ABB9-867500D576A2}"/>
              </a:ext>
            </a:extLst>
          </p:cNvPr>
          <p:cNvCxnSpPr/>
          <p:nvPr/>
        </p:nvCxnSpPr>
        <p:spPr>
          <a:xfrm flipH="1">
            <a:off x="9025921" y="2103144"/>
            <a:ext cx="449812"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5479DF70-CBF2-DD43-8160-7ACCB136368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11720" y="1909448"/>
            <a:ext cx="7901557" cy="2638997"/>
          </a:xfrm>
          <a:prstGeom prst="rect">
            <a:avLst/>
          </a:prstGeom>
        </p:spPr>
      </p:pic>
      <p:sp>
        <p:nvSpPr>
          <p:cNvPr id="52" name="Rectangle 51">
            <a:hlinkClick r:id="" action="ppaction://hlinkshowjump?jump=firstslide"/>
            <a:extLst>
              <a:ext uri="{FF2B5EF4-FFF2-40B4-BE49-F238E27FC236}">
                <a16:creationId xmlns:a16="http://schemas.microsoft.com/office/drawing/2014/main" id="{7491A954-B5A7-D745-9246-85BB16892D52}"/>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3" name="Rectangle 52">
            <a:hlinkClick r:id="" action="ppaction://hlinkshowjump?jump=previousslide"/>
            <a:extLst>
              <a:ext uri="{FF2B5EF4-FFF2-40B4-BE49-F238E27FC236}">
                <a16:creationId xmlns:a16="http://schemas.microsoft.com/office/drawing/2014/main" id="{A7C5F3BA-3C7E-E141-96B1-2A7F0405C92E}"/>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4" name="Rectangle 53">
            <a:hlinkClick r:id="" action="ppaction://hlinkshowjump?jump=nextslide"/>
            <a:extLst>
              <a:ext uri="{FF2B5EF4-FFF2-40B4-BE49-F238E27FC236}">
                <a16:creationId xmlns:a16="http://schemas.microsoft.com/office/drawing/2014/main" id="{4202E202-66AB-8A40-BDA2-EEE6C0223D44}"/>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8" name="Rectangle 87">
            <a:hlinkClick r:id="rId5" action="ppaction://hlinksldjump"/>
            <a:extLst>
              <a:ext uri="{FF2B5EF4-FFF2-40B4-BE49-F238E27FC236}">
                <a16:creationId xmlns:a16="http://schemas.microsoft.com/office/drawing/2014/main" id="{69492E42-8E10-F642-A8EA-F1DF87661404}"/>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9" name="Rectangle 88">
            <a:hlinkClick r:id="rId6" action="ppaction://hlinksldjump"/>
            <a:extLst>
              <a:ext uri="{FF2B5EF4-FFF2-40B4-BE49-F238E27FC236}">
                <a16:creationId xmlns:a16="http://schemas.microsoft.com/office/drawing/2014/main" id="{3E8C3180-5004-EF43-AAA2-8F34A4BD9D1C}"/>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0" name="Rectangle 89">
            <a:hlinkClick r:id="" action="ppaction://noaction"/>
            <a:extLst>
              <a:ext uri="{FF2B5EF4-FFF2-40B4-BE49-F238E27FC236}">
                <a16:creationId xmlns:a16="http://schemas.microsoft.com/office/drawing/2014/main" id="{4E1B15D7-F52F-3244-83B8-B0A3EBD081C8}"/>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1" name="Rectangle 90">
            <a:hlinkClick r:id="" action="ppaction://noaction"/>
            <a:extLst>
              <a:ext uri="{FF2B5EF4-FFF2-40B4-BE49-F238E27FC236}">
                <a16:creationId xmlns:a16="http://schemas.microsoft.com/office/drawing/2014/main" id="{9B6AE143-C559-5F40-A4CD-C5DFCB103C4D}"/>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7" name="TextBox 106">
            <a:extLst>
              <a:ext uri="{FF2B5EF4-FFF2-40B4-BE49-F238E27FC236}">
                <a16:creationId xmlns:a16="http://schemas.microsoft.com/office/drawing/2014/main" id="{A07C36B2-E26F-A541-A36F-D297765E1307}"/>
              </a:ext>
            </a:extLst>
          </p:cNvPr>
          <p:cNvSpPr txBox="1"/>
          <p:nvPr/>
        </p:nvSpPr>
        <p:spPr>
          <a:xfrm>
            <a:off x="512433" y="642049"/>
            <a:ext cx="1377307" cy="201189"/>
          </a:xfrm>
          <a:prstGeom prst="rect">
            <a:avLst/>
          </a:prstGeom>
          <a:noFill/>
          <a:ln>
            <a:noFill/>
          </a:ln>
        </p:spPr>
        <p:txBody>
          <a:bodyPr wrap="none" lIns="0" tIns="0" rIns="0" bIns="0" rtlCol="0" anchor="t" anchorCtr="0">
            <a:noAutofit/>
          </a:bodyPr>
          <a:lstStyle/>
          <a:p>
            <a:pPr algn="l"/>
            <a:r>
              <a:rPr lang="en-US" sz="1200" dirty="0">
                <a:latin typeface="Franklin Gothic Book" panose="020B0503020102020204" pitchFamily="34" charset="0"/>
                <a:cs typeface="Arial"/>
              </a:rPr>
              <a:t>INTRODUCTION</a:t>
            </a:r>
          </a:p>
        </p:txBody>
      </p:sp>
      <p:sp>
        <p:nvSpPr>
          <p:cNvPr id="108" name="TextBox 107">
            <a:extLst>
              <a:ext uri="{FF2B5EF4-FFF2-40B4-BE49-F238E27FC236}">
                <a16:creationId xmlns:a16="http://schemas.microsoft.com/office/drawing/2014/main" id="{026A4A2F-B8F2-954B-B9A0-926EF37A117F}"/>
              </a:ext>
            </a:extLst>
          </p:cNvPr>
          <p:cNvSpPr txBox="1"/>
          <p:nvPr/>
        </p:nvSpPr>
        <p:spPr>
          <a:xfrm>
            <a:off x="2201731" y="642049"/>
            <a:ext cx="1013503" cy="201189"/>
          </a:xfrm>
          <a:prstGeom prst="rect">
            <a:avLst/>
          </a:prstGeom>
          <a:noFill/>
          <a:ln>
            <a:noFill/>
          </a:ln>
        </p:spPr>
        <p:txBody>
          <a:bodyPr wrap="none" lIns="0" tIns="0" rIns="0" bIns="0" rtlCol="0" anchor="t" anchorCtr="0">
            <a:noAutofit/>
          </a:bodyPr>
          <a:lstStyle/>
          <a:p>
            <a:pPr algn="ctr"/>
            <a:r>
              <a:rPr lang="en-US" sz="1200" b="1" dirty="0">
                <a:latin typeface="Franklin Gothic Book" panose="020B0503020102020204" pitchFamily="34" charset="0"/>
                <a:cs typeface="Arial"/>
              </a:rPr>
              <a:t>SURVIVAL</a:t>
            </a:r>
          </a:p>
        </p:txBody>
      </p:sp>
      <p:sp>
        <p:nvSpPr>
          <p:cNvPr id="109" name="TextBox 108">
            <a:hlinkClick r:id="" action="ppaction://noaction"/>
            <a:extLst>
              <a:ext uri="{FF2B5EF4-FFF2-40B4-BE49-F238E27FC236}">
                <a16:creationId xmlns:a16="http://schemas.microsoft.com/office/drawing/2014/main" id="{BCE2D5FC-BBBD-5D49-8F48-D90A44834C32}"/>
              </a:ext>
            </a:extLst>
          </p:cNvPr>
          <p:cNvSpPr txBox="1"/>
          <p:nvPr/>
        </p:nvSpPr>
        <p:spPr>
          <a:xfrm>
            <a:off x="3588219"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GOAL-</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DIRECTED PD </a:t>
            </a:r>
          </a:p>
        </p:txBody>
      </p:sp>
      <p:sp>
        <p:nvSpPr>
          <p:cNvPr id="110" name="TextBox 109">
            <a:extLst>
              <a:ext uri="{FF2B5EF4-FFF2-40B4-BE49-F238E27FC236}">
                <a16:creationId xmlns:a16="http://schemas.microsoft.com/office/drawing/2014/main" id="{E3D48AC4-05EF-AE41-85CA-0936036507EE}"/>
              </a:ext>
            </a:extLst>
          </p:cNvPr>
          <p:cNvSpPr txBox="1"/>
          <p:nvPr/>
        </p:nvSpPr>
        <p:spPr>
          <a:xfrm>
            <a:off x="4933484" y="588749"/>
            <a:ext cx="160857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REMOTE PATIENT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MANAGEMENT </a:t>
            </a:r>
          </a:p>
        </p:txBody>
      </p:sp>
      <p:sp>
        <p:nvSpPr>
          <p:cNvPr id="111" name="TextBox 110">
            <a:extLst>
              <a:ext uri="{FF2B5EF4-FFF2-40B4-BE49-F238E27FC236}">
                <a16:creationId xmlns:a16="http://schemas.microsoft.com/office/drawing/2014/main" id="{8AC570A5-FF88-A043-9DCF-E20B26A3CBEB}"/>
              </a:ext>
            </a:extLst>
          </p:cNvPr>
          <p:cNvSpPr txBox="1"/>
          <p:nvPr/>
        </p:nvSpPr>
        <p:spPr>
          <a:xfrm>
            <a:off x="6930910"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BRIDGE TO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TRANSPLANT</a:t>
            </a:r>
          </a:p>
        </p:txBody>
      </p:sp>
      <p:sp>
        <p:nvSpPr>
          <p:cNvPr id="112" name="TextBox 111">
            <a:extLst>
              <a:ext uri="{FF2B5EF4-FFF2-40B4-BE49-F238E27FC236}">
                <a16:creationId xmlns:a16="http://schemas.microsoft.com/office/drawing/2014/main" id="{D5AD4133-6EE0-E34E-9787-3DC012C2F948}"/>
              </a:ext>
            </a:extLst>
          </p:cNvPr>
          <p:cNvSpPr txBox="1"/>
          <p:nvPr/>
        </p:nvSpPr>
        <p:spPr>
          <a:xfrm>
            <a:off x="8302966" y="642049"/>
            <a:ext cx="1013503" cy="201189"/>
          </a:xfrm>
          <a:prstGeom prst="rect">
            <a:avLst/>
          </a:prstGeom>
          <a:noFill/>
          <a:ln>
            <a:noFill/>
          </a:ln>
        </p:spPr>
        <p:txBody>
          <a:bodyPr wrap="none" lIns="0" tIns="0" rIns="0" bIns="0" rtlCol="0" anchor="t" anchorCtr="0">
            <a:noAutofit/>
          </a:bodyPr>
          <a:lstStyle/>
          <a:p>
            <a:pPr algn="ctr"/>
            <a:r>
              <a:rPr lang="en-US" sz="1200" dirty="0">
                <a:latin typeface="Franklin Gothic Book" panose="020B0503020102020204" pitchFamily="34" charset="0"/>
                <a:cs typeface="Arial"/>
              </a:rPr>
              <a:t>SUMMARY</a:t>
            </a:r>
          </a:p>
        </p:txBody>
      </p:sp>
      <p:sp>
        <p:nvSpPr>
          <p:cNvPr id="113" name="TextBox 112">
            <a:extLst>
              <a:ext uri="{FF2B5EF4-FFF2-40B4-BE49-F238E27FC236}">
                <a16:creationId xmlns:a16="http://schemas.microsoft.com/office/drawing/2014/main" id="{0CA79035-FA9F-AC4D-A023-C6D9AF06B6A9}"/>
              </a:ext>
            </a:extLst>
          </p:cNvPr>
          <p:cNvSpPr txBox="1"/>
          <p:nvPr/>
        </p:nvSpPr>
        <p:spPr>
          <a:xfrm>
            <a:off x="9700142" y="642049"/>
            <a:ext cx="1013503" cy="201189"/>
          </a:xfrm>
          <a:prstGeom prst="rect">
            <a:avLst/>
          </a:prstGeom>
          <a:noFill/>
          <a:ln>
            <a:noFill/>
          </a:ln>
        </p:spPr>
        <p:txBody>
          <a:bodyPr wrap="none" lIns="0" tIns="0" rIns="0" bIns="0" rtlCol="0" anchor="t" anchorCtr="0">
            <a:noAutofit/>
          </a:bodyPr>
          <a:lstStyle/>
          <a:p>
            <a:pPr algn="ctr"/>
            <a:r>
              <a:rPr lang="en-US" sz="1200" dirty="0">
                <a:solidFill>
                  <a:schemeClr val="tx2"/>
                </a:solidFill>
                <a:latin typeface="Franklin Gothic Book" panose="020B0503020102020204" pitchFamily="34" charset="0"/>
                <a:cs typeface="Arial"/>
              </a:rPr>
              <a:t>REFERENCES</a:t>
            </a:r>
          </a:p>
        </p:txBody>
      </p:sp>
      <p:sp>
        <p:nvSpPr>
          <p:cNvPr id="114" name="Triangle 113">
            <a:extLst>
              <a:ext uri="{FF2B5EF4-FFF2-40B4-BE49-F238E27FC236}">
                <a16:creationId xmlns:a16="http://schemas.microsoft.com/office/drawing/2014/main" id="{D340C6C7-1F34-B34B-A97C-E96CF8265084}"/>
              </a:ext>
            </a:extLst>
          </p:cNvPr>
          <p:cNvSpPr/>
          <p:nvPr/>
        </p:nvSpPr>
        <p:spPr>
          <a:xfrm rot="10800000">
            <a:off x="2486134"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115" name="Rectangle 114">
            <a:hlinkClick r:id="rId7" action="ppaction://hlinksldjump"/>
            <a:extLst>
              <a:ext uri="{FF2B5EF4-FFF2-40B4-BE49-F238E27FC236}">
                <a16:creationId xmlns:a16="http://schemas.microsoft.com/office/drawing/2014/main" id="{F8BB427C-39D6-2E4E-9242-82526071A77B}"/>
              </a:ext>
            </a:extLst>
          </p:cNvPr>
          <p:cNvSpPr/>
          <p:nvPr/>
        </p:nvSpPr>
        <p:spPr>
          <a:xfrm>
            <a:off x="2170965" y="589363"/>
            <a:ext cx="1303272"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16" name="Rectangle 115">
            <a:hlinkClick r:id="" action="ppaction://noaction"/>
            <a:extLst>
              <a:ext uri="{FF2B5EF4-FFF2-40B4-BE49-F238E27FC236}">
                <a16:creationId xmlns:a16="http://schemas.microsoft.com/office/drawing/2014/main" id="{03B0E38D-61D4-544B-B952-7390F66A8FEC}"/>
              </a:ext>
            </a:extLst>
          </p:cNvPr>
          <p:cNvSpPr/>
          <p:nvPr/>
        </p:nvSpPr>
        <p:spPr>
          <a:xfrm>
            <a:off x="6588575" y="595666"/>
            <a:ext cx="1519096"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17" name="Rectangle 116">
            <a:hlinkClick r:id="" action="ppaction://noaction"/>
            <a:extLst>
              <a:ext uri="{FF2B5EF4-FFF2-40B4-BE49-F238E27FC236}">
                <a16:creationId xmlns:a16="http://schemas.microsoft.com/office/drawing/2014/main" id="{F79E7105-AA70-9B48-B895-1E059EF278E8}"/>
              </a:ext>
            </a:extLst>
          </p:cNvPr>
          <p:cNvSpPr/>
          <p:nvPr/>
        </p:nvSpPr>
        <p:spPr>
          <a:xfrm>
            <a:off x="8156877" y="601112"/>
            <a:ext cx="123518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18" name="Rectangle 117">
            <a:hlinkClick r:id="" action="ppaction://noaction"/>
            <a:extLst>
              <a:ext uri="{FF2B5EF4-FFF2-40B4-BE49-F238E27FC236}">
                <a16:creationId xmlns:a16="http://schemas.microsoft.com/office/drawing/2014/main" id="{33CF8AF5-595E-8F46-AD7F-94F348A4549E}"/>
              </a:ext>
            </a:extLst>
          </p:cNvPr>
          <p:cNvSpPr/>
          <p:nvPr/>
        </p:nvSpPr>
        <p:spPr>
          <a:xfrm>
            <a:off x="9469405" y="595666"/>
            <a:ext cx="1534489"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solidFill>
                <a:schemeClr val="tx2"/>
              </a:solidFill>
            </a:endParaRPr>
          </a:p>
        </p:txBody>
      </p:sp>
      <p:sp>
        <p:nvSpPr>
          <p:cNvPr id="119" name="Rectangle 118">
            <a:hlinkClick r:id="" action="ppaction://noaction"/>
            <a:extLst>
              <a:ext uri="{FF2B5EF4-FFF2-40B4-BE49-F238E27FC236}">
                <a16:creationId xmlns:a16="http://schemas.microsoft.com/office/drawing/2014/main" id="{5821C93A-8755-5645-A427-5D0B20D8BBDE}"/>
              </a:ext>
            </a:extLst>
          </p:cNvPr>
          <p:cNvSpPr/>
          <p:nvPr/>
        </p:nvSpPr>
        <p:spPr>
          <a:xfrm>
            <a:off x="3505767" y="588739"/>
            <a:ext cx="117380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20" name="Rectangle 119">
            <a:hlinkClick r:id="" action="ppaction://noaction"/>
            <a:extLst>
              <a:ext uri="{FF2B5EF4-FFF2-40B4-BE49-F238E27FC236}">
                <a16:creationId xmlns:a16="http://schemas.microsoft.com/office/drawing/2014/main" id="{E426E514-9FE6-2645-AE92-BB64594007B0}"/>
              </a:ext>
            </a:extLst>
          </p:cNvPr>
          <p:cNvSpPr/>
          <p:nvPr/>
        </p:nvSpPr>
        <p:spPr>
          <a:xfrm>
            <a:off x="4711099" y="595666"/>
            <a:ext cx="1828271"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21" name="Rectangle 120">
            <a:hlinkClick r:id="rId7" action="ppaction://hlinksldjump"/>
            <a:extLst>
              <a:ext uri="{FF2B5EF4-FFF2-40B4-BE49-F238E27FC236}">
                <a16:creationId xmlns:a16="http://schemas.microsoft.com/office/drawing/2014/main" id="{BB885863-444E-6A4F-830F-3D9CB87546CC}"/>
              </a:ext>
            </a:extLst>
          </p:cNvPr>
          <p:cNvSpPr/>
          <p:nvPr/>
        </p:nvSpPr>
        <p:spPr>
          <a:xfrm>
            <a:off x="315946" y="588739"/>
            <a:ext cx="1839905"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399624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62EB-22EE-E647-9629-F45B356FF7FA}"/>
              </a:ext>
            </a:extLst>
          </p:cNvPr>
          <p:cNvSpPr>
            <a:spLocks noGrp="1"/>
          </p:cNvSpPr>
          <p:nvPr>
            <p:ph type="title"/>
          </p:nvPr>
        </p:nvSpPr>
        <p:spPr/>
        <p:txBody>
          <a:bodyPr>
            <a:normAutofit/>
          </a:bodyPr>
          <a:lstStyle/>
          <a:p>
            <a:r>
              <a:rPr lang="en-US" dirty="0"/>
              <a:t>MULTIPLE STUDIES SHOW PD SURVIVAL RATES OUTPACING HD</a:t>
            </a:r>
          </a:p>
        </p:txBody>
      </p:sp>
      <p:pic>
        <p:nvPicPr>
          <p:cNvPr id="5" name="Graphic 4">
            <a:extLst>
              <a:ext uri="{FF2B5EF4-FFF2-40B4-BE49-F238E27FC236}">
                <a16:creationId xmlns:a16="http://schemas.microsoft.com/office/drawing/2014/main" id="{9E298432-5589-204A-98F0-EDA94F21EF64}"/>
              </a:ext>
            </a:extLst>
          </p:cNvPr>
          <p:cNvPicPr>
            <a:picLocks noChangeAspect="1"/>
          </p:cNvPicPr>
          <p:nvPr/>
        </p:nvPicPr>
        <p:blipFill>
          <a:blip r:embed="rId3" cstate="print">
            <a:alphaModFix amt="50000"/>
            <a:extLst>
              <a:ext uri="{96DAC541-7B7A-43D3-8B79-37D633B846F1}">
                <asvg:svgBlip xmlns:asvg="http://schemas.microsoft.com/office/drawing/2016/SVG/main" r:embed="rId4"/>
              </a:ext>
            </a:extLst>
          </a:blip>
          <a:stretch>
            <a:fillRect/>
          </a:stretch>
        </p:blipFill>
        <p:spPr>
          <a:xfrm>
            <a:off x="732327" y="1607849"/>
            <a:ext cx="10690057" cy="5345028"/>
          </a:xfrm>
          <a:prstGeom prst="rect">
            <a:avLst/>
          </a:prstGeom>
        </p:spPr>
      </p:pic>
      <p:sp>
        <p:nvSpPr>
          <p:cNvPr id="6" name="TextBox 5">
            <a:extLst>
              <a:ext uri="{FF2B5EF4-FFF2-40B4-BE49-F238E27FC236}">
                <a16:creationId xmlns:a16="http://schemas.microsoft.com/office/drawing/2014/main" id="{1FFF95A8-FD7F-104C-8F6B-03930F5EE7BF}"/>
              </a:ext>
            </a:extLst>
          </p:cNvPr>
          <p:cNvSpPr txBox="1"/>
          <p:nvPr/>
        </p:nvSpPr>
        <p:spPr>
          <a:xfrm>
            <a:off x="1058415" y="1607851"/>
            <a:ext cx="2919311" cy="656077"/>
          </a:xfrm>
          <a:prstGeom prst="rect">
            <a:avLst/>
          </a:prstGeom>
        </p:spPr>
        <p:txBody>
          <a:bodyPr wrap="square" lIns="0" tIns="0" rIns="0" bIns="0" rtlCol="0" anchor="t" anchorCtr="0">
            <a:spAutoFit/>
          </a:bodyPr>
          <a:lstStyle/>
          <a:p>
            <a:r>
              <a:rPr lang="en-US" sz="1066" dirty="0">
                <a:latin typeface="Franklin Gothic Book" panose="020B0503020102020204" pitchFamily="34" charset="0"/>
                <a:cs typeface="Arial"/>
              </a:rPr>
              <a:t>Canadian Organ Replacement Registry showed </a:t>
            </a:r>
            <a:r>
              <a:rPr lang="en-US" sz="1066" b="1" dirty="0">
                <a:latin typeface="Franklin Gothic Book" panose="020B0503020102020204" pitchFamily="34" charset="0"/>
                <a:cs typeface="Arial"/>
              </a:rPr>
              <a:t>PD</a:t>
            </a:r>
            <a:r>
              <a:rPr lang="en-US" sz="1066" dirty="0">
                <a:latin typeface="Franklin Gothic Book" panose="020B0503020102020204" pitchFamily="34" charset="0"/>
                <a:cs typeface="Arial"/>
              </a:rPr>
              <a:t> to historically have higher mortality risk compared to HD – however from </a:t>
            </a:r>
            <a:r>
              <a:rPr lang="en-US" sz="1066" b="1" dirty="0">
                <a:latin typeface="+mj-lt"/>
                <a:cs typeface="Arial"/>
              </a:rPr>
              <a:t>2000-4 the mortality risk equalized</a:t>
            </a:r>
            <a:r>
              <a:rPr lang="en-US" sz="1066" b="1" baseline="30000" dirty="0">
                <a:latin typeface="Franklin Gothic Book" panose="020B0503020102020204" pitchFamily="34" charset="0"/>
                <a:cs typeface="Arial"/>
              </a:rPr>
              <a:t>2</a:t>
            </a:r>
          </a:p>
        </p:txBody>
      </p:sp>
      <p:cxnSp>
        <p:nvCxnSpPr>
          <p:cNvPr id="7" name="Straight Connector 6">
            <a:extLst>
              <a:ext uri="{FF2B5EF4-FFF2-40B4-BE49-F238E27FC236}">
                <a16:creationId xmlns:a16="http://schemas.microsoft.com/office/drawing/2014/main" id="{271C3A66-8908-314B-AC61-0AD88B41A611}"/>
              </a:ext>
            </a:extLst>
          </p:cNvPr>
          <p:cNvCxnSpPr>
            <a:cxnSpLocks/>
          </p:cNvCxnSpPr>
          <p:nvPr/>
        </p:nvCxnSpPr>
        <p:spPr>
          <a:xfrm>
            <a:off x="1058411" y="2498724"/>
            <a:ext cx="1835663"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6FEE303-8E7F-FE4D-8801-27F1695F920B}"/>
              </a:ext>
            </a:extLst>
          </p:cNvPr>
          <p:cNvCxnSpPr/>
          <p:nvPr/>
        </p:nvCxnSpPr>
        <p:spPr>
          <a:xfrm>
            <a:off x="2233400" y="2498727"/>
            <a:ext cx="795861" cy="81259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CFE9432-C2DC-174D-9122-6C4316CDB736}"/>
              </a:ext>
            </a:extLst>
          </p:cNvPr>
          <p:cNvSpPr txBox="1"/>
          <p:nvPr/>
        </p:nvSpPr>
        <p:spPr>
          <a:xfrm>
            <a:off x="6096001" y="1607850"/>
            <a:ext cx="3398895" cy="492058"/>
          </a:xfrm>
          <a:prstGeom prst="rect">
            <a:avLst/>
          </a:prstGeom>
        </p:spPr>
        <p:txBody>
          <a:bodyPr wrap="square" lIns="0" tIns="0" rIns="0" bIns="0" rtlCol="0" anchor="t" anchorCtr="0">
            <a:spAutoFit/>
          </a:bodyPr>
          <a:lstStyle/>
          <a:p>
            <a:r>
              <a:rPr lang="en-US" sz="1066" dirty="0">
                <a:latin typeface="Franklin Gothic Book" panose="020B0503020102020204" pitchFamily="34" charset="0"/>
                <a:cs typeface="Arial"/>
              </a:rPr>
              <a:t>Danish Society Of Nephrology Registry has shown a consistent trend in improving </a:t>
            </a:r>
            <a:r>
              <a:rPr lang="en-US" sz="1066" b="1" dirty="0">
                <a:latin typeface="Franklin Gothic Book" panose="020B0503020102020204" pitchFamily="34" charset="0"/>
                <a:cs typeface="Arial"/>
              </a:rPr>
              <a:t>PD</a:t>
            </a:r>
            <a:r>
              <a:rPr lang="en-US" sz="1066" dirty="0">
                <a:latin typeface="Franklin Gothic Book" panose="020B0503020102020204" pitchFamily="34" charset="0"/>
                <a:cs typeface="Arial"/>
              </a:rPr>
              <a:t> mortality risk from 1990-2010</a:t>
            </a:r>
            <a:r>
              <a:rPr lang="en-US" sz="1066" baseline="30000" dirty="0">
                <a:latin typeface="Franklin Gothic Book" panose="020B0503020102020204" pitchFamily="34" charset="0"/>
                <a:cs typeface="Arial"/>
              </a:rPr>
              <a:t>3</a:t>
            </a:r>
          </a:p>
        </p:txBody>
      </p:sp>
      <p:cxnSp>
        <p:nvCxnSpPr>
          <p:cNvPr id="15" name="Straight Connector 14">
            <a:extLst>
              <a:ext uri="{FF2B5EF4-FFF2-40B4-BE49-F238E27FC236}">
                <a16:creationId xmlns:a16="http://schemas.microsoft.com/office/drawing/2014/main" id="{6CB576FE-8EAA-F842-9353-992FF66EE882}"/>
              </a:ext>
            </a:extLst>
          </p:cNvPr>
          <p:cNvCxnSpPr>
            <a:cxnSpLocks/>
          </p:cNvCxnSpPr>
          <p:nvPr/>
        </p:nvCxnSpPr>
        <p:spPr>
          <a:xfrm>
            <a:off x="6095999" y="2185482"/>
            <a:ext cx="2385931"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ABBD9D8-7855-D642-9B5F-09FD9800DA5E}"/>
              </a:ext>
            </a:extLst>
          </p:cNvPr>
          <p:cNvSpPr txBox="1"/>
          <p:nvPr/>
        </p:nvSpPr>
        <p:spPr>
          <a:xfrm>
            <a:off x="9620464" y="4240091"/>
            <a:ext cx="2273125" cy="492058"/>
          </a:xfrm>
          <a:prstGeom prst="rect">
            <a:avLst/>
          </a:prstGeom>
        </p:spPr>
        <p:txBody>
          <a:bodyPr wrap="square" lIns="0" tIns="0" rIns="0" bIns="0" rtlCol="0" anchor="t" anchorCtr="0">
            <a:spAutoFit/>
          </a:bodyPr>
          <a:lstStyle/>
          <a:p>
            <a:r>
              <a:rPr lang="en-US" sz="1066" dirty="0">
                <a:latin typeface="Franklin Gothic Book" panose="020B0503020102020204" pitchFamily="34" charset="0"/>
                <a:cs typeface="Arial"/>
              </a:rPr>
              <a:t>Korean Society of Nephrology has shown an improvement of mortality risk of </a:t>
            </a:r>
            <a:r>
              <a:rPr lang="en-US" sz="1066" b="1" dirty="0">
                <a:latin typeface="Franklin Gothic Book" panose="020B0503020102020204" pitchFamily="34" charset="0"/>
                <a:cs typeface="Arial"/>
              </a:rPr>
              <a:t>PD</a:t>
            </a:r>
            <a:r>
              <a:rPr lang="en-US" sz="1066" dirty="0">
                <a:latin typeface="Franklin Gothic Book" panose="020B0503020102020204" pitchFamily="34" charset="0"/>
                <a:cs typeface="Arial"/>
              </a:rPr>
              <a:t> over HD since 2013</a:t>
            </a:r>
            <a:r>
              <a:rPr lang="en-US" sz="1066" baseline="30000" dirty="0">
                <a:latin typeface="Franklin Gothic Book" panose="020B0503020102020204" pitchFamily="34" charset="0"/>
                <a:cs typeface="Arial"/>
              </a:rPr>
              <a:t>4</a:t>
            </a:r>
          </a:p>
        </p:txBody>
      </p:sp>
      <p:sp>
        <p:nvSpPr>
          <p:cNvPr id="18" name="TextBox 17">
            <a:extLst>
              <a:ext uri="{FF2B5EF4-FFF2-40B4-BE49-F238E27FC236}">
                <a16:creationId xmlns:a16="http://schemas.microsoft.com/office/drawing/2014/main" id="{C56CDF32-4124-C54A-9DE0-4685BD6E2DCC}"/>
              </a:ext>
            </a:extLst>
          </p:cNvPr>
          <p:cNvSpPr txBox="1"/>
          <p:nvPr/>
        </p:nvSpPr>
        <p:spPr>
          <a:xfrm>
            <a:off x="1060694" y="4667243"/>
            <a:ext cx="2083259" cy="492058"/>
          </a:xfrm>
          <a:prstGeom prst="rect">
            <a:avLst/>
          </a:prstGeom>
        </p:spPr>
        <p:txBody>
          <a:bodyPr wrap="square" lIns="0" tIns="0" rIns="0" bIns="0" rtlCol="0" anchor="t" anchorCtr="0">
            <a:spAutoFit/>
          </a:bodyPr>
          <a:lstStyle/>
          <a:p>
            <a:r>
              <a:rPr lang="en-US" sz="1066" dirty="0">
                <a:latin typeface="Franklin Gothic Book" panose="020B0503020102020204" pitchFamily="34" charset="0"/>
                <a:cs typeface="Arial"/>
              </a:rPr>
              <a:t>USRDS-ESRD database has shown </a:t>
            </a:r>
            <a:r>
              <a:rPr lang="en-US" sz="1066" b="1" dirty="0">
                <a:latin typeface="Franklin Gothic Book" panose="020B0503020102020204" pitchFamily="34" charset="0"/>
                <a:cs typeface="Arial"/>
              </a:rPr>
              <a:t>PD</a:t>
            </a:r>
            <a:r>
              <a:rPr lang="en-US" sz="1066" dirty="0">
                <a:latin typeface="Franklin Gothic Book" panose="020B0503020102020204" pitchFamily="34" charset="0"/>
                <a:cs typeface="Arial"/>
              </a:rPr>
              <a:t> to have consistently better survival  than HD since 2007</a:t>
            </a:r>
            <a:r>
              <a:rPr lang="en-US" sz="1066" baseline="30000" dirty="0">
                <a:latin typeface="Franklin Gothic Book" panose="020B0503020102020204" pitchFamily="34" charset="0"/>
                <a:cs typeface="Arial"/>
              </a:rPr>
              <a:t>5</a:t>
            </a:r>
          </a:p>
        </p:txBody>
      </p:sp>
      <p:cxnSp>
        <p:nvCxnSpPr>
          <p:cNvPr id="21" name="Straight Connector 20">
            <a:extLst>
              <a:ext uri="{FF2B5EF4-FFF2-40B4-BE49-F238E27FC236}">
                <a16:creationId xmlns:a16="http://schemas.microsoft.com/office/drawing/2014/main" id="{0D845CC9-A56E-0C44-8BB1-D535EFBBE230}"/>
              </a:ext>
            </a:extLst>
          </p:cNvPr>
          <p:cNvCxnSpPr>
            <a:cxnSpLocks/>
          </p:cNvCxnSpPr>
          <p:nvPr/>
        </p:nvCxnSpPr>
        <p:spPr>
          <a:xfrm flipH="1">
            <a:off x="6096000" y="2185483"/>
            <a:ext cx="1479033" cy="13840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B3C38DD-9501-DD4E-BBBE-82A1441D74A0}"/>
              </a:ext>
            </a:extLst>
          </p:cNvPr>
          <p:cNvCxnSpPr>
            <a:cxnSpLocks/>
          </p:cNvCxnSpPr>
          <p:nvPr/>
        </p:nvCxnSpPr>
        <p:spPr>
          <a:xfrm flipV="1">
            <a:off x="1060695" y="4607597"/>
            <a:ext cx="1835663" cy="1099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E0EF84F-D316-5B43-8C73-4D73D0EAE60C}"/>
              </a:ext>
            </a:extLst>
          </p:cNvPr>
          <p:cNvCxnSpPr>
            <a:cxnSpLocks/>
          </p:cNvCxnSpPr>
          <p:nvPr/>
        </p:nvCxnSpPr>
        <p:spPr>
          <a:xfrm flipV="1">
            <a:off x="2233400" y="3886596"/>
            <a:ext cx="795861" cy="72649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3FEFD5C-2ACC-C742-A516-F8B053C55914}"/>
              </a:ext>
            </a:extLst>
          </p:cNvPr>
          <p:cNvCxnSpPr>
            <a:cxnSpLocks/>
          </p:cNvCxnSpPr>
          <p:nvPr/>
        </p:nvCxnSpPr>
        <p:spPr>
          <a:xfrm flipV="1">
            <a:off x="9033635" y="5441264"/>
            <a:ext cx="572256" cy="42942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7651A78-8DDE-FB47-834A-6634523B1154}"/>
              </a:ext>
            </a:extLst>
          </p:cNvPr>
          <p:cNvSpPr txBox="1"/>
          <p:nvPr/>
        </p:nvSpPr>
        <p:spPr>
          <a:xfrm>
            <a:off x="6162387" y="5938069"/>
            <a:ext cx="3741832" cy="656077"/>
          </a:xfrm>
          <a:prstGeom prst="rect">
            <a:avLst/>
          </a:prstGeom>
        </p:spPr>
        <p:txBody>
          <a:bodyPr wrap="square" lIns="0" tIns="0" rIns="0" bIns="0" rtlCol="0" anchor="t" anchorCtr="0">
            <a:spAutoFit/>
          </a:bodyPr>
          <a:lstStyle/>
          <a:p>
            <a:r>
              <a:rPr lang="en-US" sz="1066" dirty="0">
                <a:latin typeface="Franklin Gothic Book" panose="020B0503020102020204" pitchFamily="34" charset="0"/>
                <a:cs typeface="Arial"/>
              </a:rPr>
              <a:t>ANZ Dialysis and Transplant Registry showed </a:t>
            </a:r>
            <a:br>
              <a:rPr lang="en-US" sz="1066" dirty="0">
                <a:latin typeface="Franklin Gothic Book" panose="020B0503020102020204" pitchFamily="34" charset="0"/>
                <a:cs typeface="Arial"/>
              </a:rPr>
            </a:br>
            <a:r>
              <a:rPr lang="en-US" sz="1066" dirty="0">
                <a:latin typeface="Franklin Gothic Book" panose="020B0503020102020204" pitchFamily="34" charset="0"/>
                <a:cs typeface="Arial"/>
              </a:rPr>
              <a:t>HD had a </a:t>
            </a:r>
            <a:r>
              <a:rPr lang="en-US" sz="1066" b="1" dirty="0">
                <a:latin typeface="+mj-lt"/>
                <a:cs typeface="Arial"/>
              </a:rPr>
              <a:t>23%</a:t>
            </a:r>
            <a:r>
              <a:rPr lang="en-US" sz="1066" dirty="0">
                <a:latin typeface="Franklin Gothic Book" panose="020B0503020102020204" pitchFamily="34" charset="0"/>
                <a:cs typeface="Arial"/>
              </a:rPr>
              <a:t> improvement in mortality risk from 1998-2012 however </a:t>
            </a:r>
            <a:r>
              <a:rPr lang="en-US" sz="1066" b="1" dirty="0">
                <a:latin typeface="Franklin Gothic Book" panose="020B0503020102020204" pitchFamily="34" charset="0"/>
                <a:cs typeface="Arial"/>
              </a:rPr>
              <a:t>PD</a:t>
            </a:r>
            <a:r>
              <a:rPr lang="en-US" sz="1066" dirty="0">
                <a:latin typeface="Franklin Gothic Book" panose="020B0503020102020204" pitchFamily="34" charset="0"/>
                <a:cs typeface="Arial"/>
              </a:rPr>
              <a:t> showed a </a:t>
            </a:r>
            <a:r>
              <a:rPr lang="en-US" sz="1066" b="1" dirty="0">
                <a:latin typeface="+mj-lt"/>
                <a:cs typeface="Arial"/>
              </a:rPr>
              <a:t>29%</a:t>
            </a:r>
            <a:r>
              <a:rPr lang="en-US" sz="1066" dirty="0">
                <a:latin typeface="Franklin Gothic Book" panose="020B0503020102020204" pitchFamily="34" charset="0"/>
                <a:cs typeface="Arial"/>
              </a:rPr>
              <a:t> improvement in mortality from 1998-2012</a:t>
            </a:r>
            <a:r>
              <a:rPr lang="en-US" sz="1066" baseline="30000" dirty="0">
                <a:latin typeface="Franklin Gothic Book" panose="020B0503020102020204" pitchFamily="34" charset="0"/>
                <a:cs typeface="Arial"/>
              </a:rPr>
              <a:t>6</a:t>
            </a:r>
          </a:p>
        </p:txBody>
      </p:sp>
      <p:cxnSp>
        <p:nvCxnSpPr>
          <p:cNvPr id="26" name="Straight Connector 25">
            <a:extLst>
              <a:ext uri="{FF2B5EF4-FFF2-40B4-BE49-F238E27FC236}">
                <a16:creationId xmlns:a16="http://schemas.microsoft.com/office/drawing/2014/main" id="{D3059C64-8156-0241-93C3-8BEC74F23FC6}"/>
              </a:ext>
            </a:extLst>
          </p:cNvPr>
          <p:cNvCxnSpPr>
            <a:cxnSpLocks/>
          </p:cNvCxnSpPr>
          <p:nvPr/>
        </p:nvCxnSpPr>
        <p:spPr>
          <a:xfrm>
            <a:off x="6165249" y="5869768"/>
            <a:ext cx="348004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F82287A-6B54-964A-BB04-4E933363C536}"/>
              </a:ext>
            </a:extLst>
          </p:cNvPr>
          <p:cNvCxnSpPr>
            <a:cxnSpLocks/>
          </p:cNvCxnSpPr>
          <p:nvPr/>
        </p:nvCxnSpPr>
        <p:spPr>
          <a:xfrm>
            <a:off x="9339330" y="3969941"/>
            <a:ext cx="227084" cy="21169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22" name="Graphic 21">
            <a:hlinkClick r:id="" action="ppaction://noaction"/>
            <a:extLst>
              <a:ext uri="{FF2B5EF4-FFF2-40B4-BE49-F238E27FC236}">
                <a16:creationId xmlns:a16="http://schemas.microsoft.com/office/drawing/2014/main" id="{8A4FED75-2F06-304F-B822-B3E7C4657CD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65242" y="5877931"/>
            <a:ext cx="480775" cy="360581"/>
          </a:xfrm>
          <a:prstGeom prst="rect">
            <a:avLst/>
          </a:prstGeom>
        </p:spPr>
      </p:pic>
      <p:pic>
        <p:nvPicPr>
          <p:cNvPr id="24" name="Graphic 23">
            <a:hlinkClick r:id="" action="ppaction://noaction"/>
            <a:extLst>
              <a:ext uri="{FF2B5EF4-FFF2-40B4-BE49-F238E27FC236}">
                <a16:creationId xmlns:a16="http://schemas.microsoft.com/office/drawing/2014/main" id="{F385F5F6-F44E-C443-83BA-20E0617DB95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022137" y="4194884"/>
            <a:ext cx="480775" cy="360581"/>
          </a:xfrm>
          <a:prstGeom prst="rect">
            <a:avLst/>
          </a:prstGeom>
        </p:spPr>
      </p:pic>
      <p:pic>
        <p:nvPicPr>
          <p:cNvPr id="33" name="Graphic 32">
            <a:hlinkClick r:id="" action="ppaction://noaction"/>
            <a:extLst>
              <a:ext uri="{FF2B5EF4-FFF2-40B4-BE49-F238E27FC236}">
                <a16:creationId xmlns:a16="http://schemas.microsoft.com/office/drawing/2014/main" id="{DA2B2FE0-1274-8845-AD56-15D7242DAB7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7215" y="1556509"/>
            <a:ext cx="480775" cy="360581"/>
          </a:xfrm>
          <a:prstGeom prst="rect">
            <a:avLst/>
          </a:prstGeom>
        </p:spPr>
      </p:pic>
      <p:pic>
        <p:nvPicPr>
          <p:cNvPr id="34" name="Graphic 33">
            <a:extLst>
              <a:ext uri="{FF2B5EF4-FFF2-40B4-BE49-F238E27FC236}">
                <a16:creationId xmlns:a16="http://schemas.microsoft.com/office/drawing/2014/main" id="{8EF39A0E-BF42-9A41-8F1F-B2D8C2CC30B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7215" y="4616983"/>
            <a:ext cx="480775" cy="360581"/>
          </a:xfrm>
          <a:prstGeom prst="rect">
            <a:avLst/>
          </a:prstGeom>
        </p:spPr>
      </p:pic>
      <p:pic>
        <p:nvPicPr>
          <p:cNvPr id="35" name="Graphic 34">
            <a:hlinkClick r:id="" action="ppaction://noaction"/>
            <a:extLst>
              <a:ext uri="{FF2B5EF4-FFF2-40B4-BE49-F238E27FC236}">
                <a16:creationId xmlns:a16="http://schemas.microsoft.com/office/drawing/2014/main" id="{033661C9-76AB-6D45-8BBD-A29A070FDAB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40235" y="1556509"/>
            <a:ext cx="480775" cy="360581"/>
          </a:xfrm>
          <a:prstGeom prst="rect">
            <a:avLst/>
          </a:prstGeom>
        </p:spPr>
      </p:pic>
      <p:cxnSp>
        <p:nvCxnSpPr>
          <p:cNvPr id="52" name="Straight Connector 51">
            <a:extLst>
              <a:ext uri="{FF2B5EF4-FFF2-40B4-BE49-F238E27FC236}">
                <a16:creationId xmlns:a16="http://schemas.microsoft.com/office/drawing/2014/main" id="{A60E9DD5-7D51-2A40-9781-C21A34365D9F}"/>
              </a:ext>
            </a:extLst>
          </p:cNvPr>
          <p:cNvCxnSpPr>
            <a:cxnSpLocks/>
          </p:cNvCxnSpPr>
          <p:nvPr/>
        </p:nvCxnSpPr>
        <p:spPr>
          <a:xfrm>
            <a:off x="9566413" y="4171811"/>
            <a:ext cx="2234088"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2F8480A-015A-374E-82B9-02172F8C3940}"/>
              </a:ext>
            </a:extLst>
          </p:cNvPr>
          <p:cNvSpPr txBox="1"/>
          <p:nvPr/>
        </p:nvSpPr>
        <p:spPr>
          <a:xfrm>
            <a:off x="4585253" y="1212575"/>
            <a:ext cx="184731" cy="369332"/>
          </a:xfrm>
          <a:prstGeom prst="rect">
            <a:avLst/>
          </a:prstGeom>
          <a:noFill/>
        </p:spPr>
        <p:txBody>
          <a:bodyPr wrap="none" rtlCol="0">
            <a:spAutoFit/>
          </a:bodyPr>
          <a:lstStyle/>
          <a:p>
            <a:endParaRPr lang="en-GB" dirty="0"/>
          </a:p>
        </p:txBody>
      </p:sp>
      <p:sp>
        <p:nvSpPr>
          <p:cNvPr id="64" name="Rectangle 63">
            <a:hlinkClick r:id="" action="ppaction://hlinkshowjump?jump=firstslide"/>
            <a:extLst>
              <a:ext uri="{FF2B5EF4-FFF2-40B4-BE49-F238E27FC236}">
                <a16:creationId xmlns:a16="http://schemas.microsoft.com/office/drawing/2014/main" id="{0D0226B4-A07C-8D40-BE45-69611BCBDBF6}"/>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5" name="Rectangle 64">
            <a:hlinkClick r:id="" action="ppaction://hlinkshowjump?jump=previousslide"/>
            <a:extLst>
              <a:ext uri="{FF2B5EF4-FFF2-40B4-BE49-F238E27FC236}">
                <a16:creationId xmlns:a16="http://schemas.microsoft.com/office/drawing/2014/main" id="{1B4F6821-F32E-C745-9343-244A21AFACC4}"/>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6" name="Rectangle 65">
            <a:hlinkClick r:id="rId10" action="ppaction://hlinksldjump"/>
            <a:extLst>
              <a:ext uri="{FF2B5EF4-FFF2-40B4-BE49-F238E27FC236}">
                <a16:creationId xmlns:a16="http://schemas.microsoft.com/office/drawing/2014/main" id="{E9C58D7D-BC0D-D546-979B-FAEF1990134F}"/>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7" name="Rectangle 66">
            <a:hlinkClick r:id="rId11" action="ppaction://hlinksldjump"/>
            <a:extLst>
              <a:ext uri="{FF2B5EF4-FFF2-40B4-BE49-F238E27FC236}">
                <a16:creationId xmlns:a16="http://schemas.microsoft.com/office/drawing/2014/main" id="{EF6FECCC-A7CA-6F44-9307-7A2E6441DAA1}"/>
              </a:ext>
            </a:extLst>
          </p:cNvPr>
          <p:cNvSpPr/>
          <p:nvPr/>
        </p:nvSpPr>
        <p:spPr>
          <a:xfrm>
            <a:off x="435757" y="1507772"/>
            <a:ext cx="3314833" cy="1102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8" name="Rectangle 67">
            <a:hlinkClick r:id="rId12" action="ppaction://hlinksldjump"/>
            <a:extLst>
              <a:ext uri="{FF2B5EF4-FFF2-40B4-BE49-F238E27FC236}">
                <a16:creationId xmlns:a16="http://schemas.microsoft.com/office/drawing/2014/main" id="{0048C971-D5BF-DC4C-A9E4-946CAC40EF1B}"/>
              </a:ext>
            </a:extLst>
          </p:cNvPr>
          <p:cNvSpPr/>
          <p:nvPr/>
        </p:nvSpPr>
        <p:spPr>
          <a:xfrm>
            <a:off x="5474471" y="1507772"/>
            <a:ext cx="4020424" cy="748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9" name="Rectangle 68">
            <a:hlinkClick r:id="rId13" action="ppaction://hlinksldjump"/>
            <a:extLst>
              <a:ext uri="{FF2B5EF4-FFF2-40B4-BE49-F238E27FC236}">
                <a16:creationId xmlns:a16="http://schemas.microsoft.com/office/drawing/2014/main" id="{96A7545F-874E-6241-A73A-6DB9942C516E}"/>
              </a:ext>
            </a:extLst>
          </p:cNvPr>
          <p:cNvSpPr/>
          <p:nvPr/>
        </p:nvSpPr>
        <p:spPr>
          <a:xfrm>
            <a:off x="5737770" y="5712162"/>
            <a:ext cx="4219816" cy="895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p>
        </p:txBody>
      </p:sp>
      <p:sp>
        <p:nvSpPr>
          <p:cNvPr id="70" name="Rectangle 69">
            <a:hlinkClick r:id="rId14" action="ppaction://hlinksldjump"/>
            <a:extLst>
              <a:ext uri="{FF2B5EF4-FFF2-40B4-BE49-F238E27FC236}">
                <a16:creationId xmlns:a16="http://schemas.microsoft.com/office/drawing/2014/main" id="{1FB584C5-F551-F64A-931B-44AB14302B02}"/>
              </a:ext>
            </a:extLst>
          </p:cNvPr>
          <p:cNvSpPr/>
          <p:nvPr/>
        </p:nvSpPr>
        <p:spPr>
          <a:xfrm>
            <a:off x="8918532" y="4082047"/>
            <a:ext cx="3095595" cy="895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1" name="Rectangle 70">
            <a:hlinkClick r:id="rId15" action="ppaction://hlinksldjump"/>
            <a:extLst>
              <a:ext uri="{FF2B5EF4-FFF2-40B4-BE49-F238E27FC236}">
                <a16:creationId xmlns:a16="http://schemas.microsoft.com/office/drawing/2014/main" id="{772030E7-371A-364D-8F2C-03D170C5D267}"/>
              </a:ext>
            </a:extLst>
          </p:cNvPr>
          <p:cNvSpPr/>
          <p:nvPr/>
        </p:nvSpPr>
        <p:spPr>
          <a:xfrm>
            <a:off x="435758" y="4507756"/>
            <a:ext cx="2779477" cy="895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6" name="Rectangle 85">
            <a:hlinkClick r:id="rId16" action="ppaction://hlinksldjump"/>
            <a:extLst>
              <a:ext uri="{FF2B5EF4-FFF2-40B4-BE49-F238E27FC236}">
                <a16:creationId xmlns:a16="http://schemas.microsoft.com/office/drawing/2014/main" id="{24C85BF3-E2FB-2243-B71A-F696CCF21ECD}"/>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7" name="Rectangle 86">
            <a:hlinkClick r:id="rId11" action="ppaction://hlinksldjump"/>
            <a:extLst>
              <a:ext uri="{FF2B5EF4-FFF2-40B4-BE49-F238E27FC236}">
                <a16:creationId xmlns:a16="http://schemas.microsoft.com/office/drawing/2014/main" id="{35FD7D9B-672E-3948-84E8-1926A5B650C3}"/>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8" name="Rectangle 87">
            <a:hlinkClick r:id="" action="ppaction://noaction"/>
            <a:extLst>
              <a:ext uri="{FF2B5EF4-FFF2-40B4-BE49-F238E27FC236}">
                <a16:creationId xmlns:a16="http://schemas.microsoft.com/office/drawing/2014/main" id="{CFA7C045-9191-E048-BAE2-32CDF28A3E21}"/>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9" name="Rectangle 88">
            <a:hlinkClick r:id="" action="ppaction://noaction"/>
            <a:extLst>
              <a:ext uri="{FF2B5EF4-FFF2-40B4-BE49-F238E27FC236}">
                <a16:creationId xmlns:a16="http://schemas.microsoft.com/office/drawing/2014/main" id="{48A0EFFC-CA30-8E41-B8C2-ACFCBF1E5C07}"/>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6" name="TextBox 95">
            <a:extLst>
              <a:ext uri="{FF2B5EF4-FFF2-40B4-BE49-F238E27FC236}">
                <a16:creationId xmlns:a16="http://schemas.microsoft.com/office/drawing/2014/main" id="{6A07F444-80FC-2E4E-BEE7-38241E75B32B}"/>
              </a:ext>
            </a:extLst>
          </p:cNvPr>
          <p:cNvSpPr txBox="1"/>
          <p:nvPr/>
        </p:nvSpPr>
        <p:spPr>
          <a:xfrm>
            <a:off x="512433" y="642049"/>
            <a:ext cx="1377307" cy="201189"/>
          </a:xfrm>
          <a:prstGeom prst="rect">
            <a:avLst/>
          </a:prstGeom>
          <a:noFill/>
          <a:ln>
            <a:noFill/>
          </a:ln>
        </p:spPr>
        <p:txBody>
          <a:bodyPr wrap="none" lIns="0" tIns="0" rIns="0" bIns="0" rtlCol="0" anchor="t" anchorCtr="0">
            <a:noAutofit/>
          </a:bodyPr>
          <a:lstStyle/>
          <a:p>
            <a:pPr algn="l"/>
            <a:r>
              <a:rPr lang="en-US" sz="1200" dirty="0">
                <a:latin typeface="Franklin Gothic Book" panose="020B0503020102020204" pitchFamily="34" charset="0"/>
                <a:cs typeface="Arial"/>
              </a:rPr>
              <a:t>INTRODUCTION</a:t>
            </a:r>
          </a:p>
        </p:txBody>
      </p:sp>
      <p:sp>
        <p:nvSpPr>
          <p:cNvPr id="97" name="TextBox 96">
            <a:extLst>
              <a:ext uri="{FF2B5EF4-FFF2-40B4-BE49-F238E27FC236}">
                <a16:creationId xmlns:a16="http://schemas.microsoft.com/office/drawing/2014/main" id="{E5DA9FB8-1875-0F4C-BEBC-4B265CDA4D23}"/>
              </a:ext>
            </a:extLst>
          </p:cNvPr>
          <p:cNvSpPr txBox="1"/>
          <p:nvPr/>
        </p:nvSpPr>
        <p:spPr>
          <a:xfrm>
            <a:off x="2201731" y="642049"/>
            <a:ext cx="1013503" cy="201189"/>
          </a:xfrm>
          <a:prstGeom prst="rect">
            <a:avLst/>
          </a:prstGeom>
          <a:noFill/>
          <a:ln>
            <a:noFill/>
          </a:ln>
        </p:spPr>
        <p:txBody>
          <a:bodyPr wrap="none" lIns="0" tIns="0" rIns="0" bIns="0" rtlCol="0" anchor="t" anchorCtr="0">
            <a:noAutofit/>
          </a:bodyPr>
          <a:lstStyle/>
          <a:p>
            <a:pPr algn="ctr"/>
            <a:r>
              <a:rPr lang="en-US" sz="1200" b="1" dirty="0">
                <a:latin typeface="Franklin Gothic Book" panose="020B0503020102020204" pitchFamily="34" charset="0"/>
                <a:cs typeface="Arial"/>
              </a:rPr>
              <a:t>SURVIVAL</a:t>
            </a:r>
          </a:p>
        </p:txBody>
      </p:sp>
      <p:sp>
        <p:nvSpPr>
          <p:cNvPr id="98" name="TextBox 97">
            <a:hlinkClick r:id="" action="ppaction://noaction"/>
            <a:extLst>
              <a:ext uri="{FF2B5EF4-FFF2-40B4-BE49-F238E27FC236}">
                <a16:creationId xmlns:a16="http://schemas.microsoft.com/office/drawing/2014/main" id="{2C55EF34-4DB0-8D4A-8957-8D65C4461A2B}"/>
              </a:ext>
            </a:extLst>
          </p:cNvPr>
          <p:cNvSpPr txBox="1"/>
          <p:nvPr/>
        </p:nvSpPr>
        <p:spPr>
          <a:xfrm>
            <a:off x="3588219"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GOAL-</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DIRECTED PD </a:t>
            </a:r>
          </a:p>
        </p:txBody>
      </p:sp>
      <p:sp>
        <p:nvSpPr>
          <p:cNvPr id="99" name="TextBox 98">
            <a:extLst>
              <a:ext uri="{FF2B5EF4-FFF2-40B4-BE49-F238E27FC236}">
                <a16:creationId xmlns:a16="http://schemas.microsoft.com/office/drawing/2014/main" id="{C43041DC-084E-1147-BA1F-5585220678B4}"/>
              </a:ext>
            </a:extLst>
          </p:cNvPr>
          <p:cNvSpPr txBox="1"/>
          <p:nvPr/>
        </p:nvSpPr>
        <p:spPr>
          <a:xfrm>
            <a:off x="4933484" y="588749"/>
            <a:ext cx="160857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REMOTE PATIENT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MANAGEMENT </a:t>
            </a:r>
          </a:p>
        </p:txBody>
      </p:sp>
      <p:sp>
        <p:nvSpPr>
          <p:cNvPr id="100" name="TextBox 99">
            <a:extLst>
              <a:ext uri="{FF2B5EF4-FFF2-40B4-BE49-F238E27FC236}">
                <a16:creationId xmlns:a16="http://schemas.microsoft.com/office/drawing/2014/main" id="{657D20F2-CA11-1148-A218-420B6B1FFB5B}"/>
              </a:ext>
            </a:extLst>
          </p:cNvPr>
          <p:cNvSpPr txBox="1"/>
          <p:nvPr/>
        </p:nvSpPr>
        <p:spPr>
          <a:xfrm>
            <a:off x="6930910"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BRIDGE TO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TRANSPLANT</a:t>
            </a:r>
          </a:p>
        </p:txBody>
      </p:sp>
      <p:sp>
        <p:nvSpPr>
          <p:cNvPr id="101" name="TextBox 100">
            <a:extLst>
              <a:ext uri="{FF2B5EF4-FFF2-40B4-BE49-F238E27FC236}">
                <a16:creationId xmlns:a16="http://schemas.microsoft.com/office/drawing/2014/main" id="{322FB35F-17DD-254D-B5C7-7432683EF092}"/>
              </a:ext>
            </a:extLst>
          </p:cNvPr>
          <p:cNvSpPr txBox="1"/>
          <p:nvPr/>
        </p:nvSpPr>
        <p:spPr>
          <a:xfrm>
            <a:off x="8302966" y="642049"/>
            <a:ext cx="1013503" cy="201189"/>
          </a:xfrm>
          <a:prstGeom prst="rect">
            <a:avLst/>
          </a:prstGeom>
          <a:noFill/>
          <a:ln>
            <a:noFill/>
          </a:ln>
        </p:spPr>
        <p:txBody>
          <a:bodyPr wrap="none" lIns="0" tIns="0" rIns="0" bIns="0" rtlCol="0" anchor="t" anchorCtr="0">
            <a:noAutofit/>
          </a:bodyPr>
          <a:lstStyle/>
          <a:p>
            <a:pPr algn="ctr"/>
            <a:r>
              <a:rPr lang="en-US" sz="1200" dirty="0">
                <a:latin typeface="Franklin Gothic Book" panose="020B0503020102020204" pitchFamily="34" charset="0"/>
                <a:cs typeface="Arial"/>
              </a:rPr>
              <a:t>SUMMARY</a:t>
            </a:r>
          </a:p>
        </p:txBody>
      </p:sp>
      <p:sp>
        <p:nvSpPr>
          <p:cNvPr id="102" name="TextBox 101">
            <a:extLst>
              <a:ext uri="{FF2B5EF4-FFF2-40B4-BE49-F238E27FC236}">
                <a16:creationId xmlns:a16="http://schemas.microsoft.com/office/drawing/2014/main" id="{9E98992B-69B6-B346-93DF-3727963B183F}"/>
              </a:ext>
            </a:extLst>
          </p:cNvPr>
          <p:cNvSpPr txBox="1"/>
          <p:nvPr/>
        </p:nvSpPr>
        <p:spPr>
          <a:xfrm>
            <a:off x="9700142" y="642049"/>
            <a:ext cx="1013503" cy="201189"/>
          </a:xfrm>
          <a:prstGeom prst="rect">
            <a:avLst/>
          </a:prstGeom>
          <a:noFill/>
          <a:ln>
            <a:noFill/>
          </a:ln>
        </p:spPr>
        <p:txBody>
          <a:bodyPr wrap="none" lIns="0" tIns="0" rIns="0" bIns="0" rtlCol="0" anchor="t" anchorCtr="0">
            <a:noAutofit/>
          </a:bodyPr>
          <a:lstStyle/>
          <a:p>
            <a:pPr algn="ctr"/>
            <a:r>
              <a:rPr lang="en-US" sz="1200" dirty="0">
                <a:solidFill>
                  <a:schemeClr val="tx2"/>
                </a:solidFill>
                <a:latin typeface="Franklin Gothic Book" panose="020B0503020102020204" pitchFamily="34" charset="0"/>
                <a:cs typeface="Arial"/>
              </a:rPr>
              <a:t>REFERENCES</a:t>
            </a:r>
          </a:p>
        </p:txBody>
      </p:sp>
      <p:sp>
        <p:nvSpPr>
          <p:cNvPr id="103" name="Triangle 102">
            <a:extLst>
              <a:ext uri="{FF2B5EF4-FFF2-40B4-BE49-F238E27FC236}">
                <a16:creationId xmlns:a16="http://schemas.microsoft.com/office/drawing/2014/main" id="{B94F00FB-1155-154D-B0DC-58EA2974F020}"/>
              </a:ext>
            </a:extLst>
          </p:cNvPr>
          <p:cNvSpPr/>
          <p:nvPr/>
        </p:nvSpPr>
        <p:spPr>
          <a:xfrm rot="10800000">
            <a:off x="2486134"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104" name="Rectangle 103">
            <a:hlinkClick r:id="rId17" action="ppaction://hlinksldjump"/>
            <a:extLst>
              <a:ext uri="{FF2B5EF4-FFF2-40B4-BE49-F238E27FC236}">
                <a16:creationId xmlns:a16="http://schemas.microsoft.com/office/drawing/2014/main" id="{A0A478EC-9169-BC44-9D0B-1DFC2D9D6A91}"/>
              </a:ext>
            </a:extLst>
          </p:cNvPr>
          <p:cNvSpPr/>
          <p:nvPr/>
        </p:nvSpPr>
        <p:spPr>
          <a:xfrm>
            <a:off x="2170965" y="589363"/>
            <a:ext cx="1303272"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5" name="Rectangle 104">
            <a:hlinkClick r:id="" action="ppaction://noaction"/>
            <a:extLst>
              <a:ext uri="{FF2B5EF4-FFF2-40B4-BE49-F238E27FC236}">
                <a16:creationId xmlns:a16="http://schemas.microsoft.com/office/drawing/2014/main" id="{E2C288B8-E846-C748-B370-697FB4BCB3C7}"/>
              </a:ext>
            </a:extLst>
          </p:cNvPr>
          <p:cNvSpPr/>
          <p:nvPr/>
        </p:nvSpPr>
        <p:spPr>
          <a:xfrm>
            <a:off x="6588575" y="595666"/>
            <a:ext cx="1519096"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6" name="Rectangle 105">
            <a:hlinkClick r:id="" action="ppaction://noaction"/>
            <a:extLst>
              <a:ext uri="{FF2B5EF4-FFF2-40B4-BE49-F238E27FC236}">
                <a16:creationId xmlns:a16="http://schemas.microsoft.com/office/drawing/2014/main" id="{F996BFAF-1918-5041-A277-7F445B53DA54}"/>
              </a:ext>
            </a:extLst>
          </p:cNvPr>
          <p:cNvSpPr/>
          <p:nvPr/>
        </p:nvSpPr>
        <p:spPr>
          <a:xfrm>
            <a:off x="8156877" y="601112"/>
            <a:ext cx="123518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7" name="Rectangle 106">
            <a:hlinkClick r:id="" action="ppaction://noaction"/>
            <a:extLst>
              <a:ext uri="{FF2B5EF4-FFF2-40B4-BE49-F238E27FC236}">
                <a16:creationId xmlns:a16="http://schemas.microsoft.com/office/drawing/2014/main" id="{3CDFB647-6D23-C64B-BC7D-A356A00FED5E}"/>
              </a:ext>
            </a:extLst>
          </p:cNvPr>
          <p:cNvSpPr/>
          <p:nvPr/>
        </p:nvSpPr>
        <p:spPr>
          <a:xfrm>
            <a:off x="9469405" y="595666"/>
            <a:ext cx="1534489"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solidFill>
                <a:schemeClr val="tx2"/>
              </a:solidFill>
            </a:endParaRPr>
          </a:p>
        </p:txBody>
      </p:sp>
      <p:sp>
        <p:nvSpPr>
          <p:cNvPr id="108" name="Rectangle 107">
            <a:hlinkClick r:id="" action="ppaction://noaction"/>
            <a:extLst>
              <a:ext uri="{FF2B5EF4-FFF2-40B4-BE49-F238E27FC236}">
                <a16:creationId xmlns:a16="http://schemas.microsoft.com/office/drawing/2014/main" id="{8C0146FA-7AE1-8B44-BDE4-C0DB7B19BC24}"/>
              </a:ext>
            </a:extLst>
          </p:cNvPr>
          <p:cNvSpPr/>
          <p:nvPr/>
        </p:nvSpPr>
        <p:spPr>
          <a:xfrm>
            <a:off x="3505767" y="588739"/>
            <a:ext cx="117380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9" name="Rectangle 108">
            <a:hlinkClick r:id="" action="ppaction://noaction"/>
            <a:extLst>
              <a:ext uri="{FF2B5EF4-FFF2-40B4-BE49-F238E27FC236}">
                <a16:creationId xmlns:a16="http://schemas.microsoft.com/office/drawing/2014/main" id="{25240D67-EC1F-0A47-82EF-95E4C1649E3E}"/>
              </a:ext>
            </a:extLst>
          </p:cNvPr>
          <p:cNvSpPr/>
          <p:nvPr/>
        </p:nvSpPr>
        <p:spPr>
          <a:xfrm>
            <a:off x="4711099" y="595666"/>
            <a:ext cx="1828271"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10" name="Rectangle 109">
            <a:hlinkClick r:id="rId17" action="ppaction://hlinksldjump"/>
            <a:extLst>
              <a:ext uri="{FF2B5EF4-FFF2-40B4-BE49-F238E27FC236}">
                <a16:creationId xmlns:a16="http://schemas.microsoft.com/office/drawing/2014/main" id="{62B3B919-1920-3C47-917E-8C882D382124}"/>
              </a:ext>
            </a:extLst>
          </p:cNvPr>
          <p:cNvSpPr/>
          <p:nvPr/>
        </p:nvSpPr>
        <p:spPr>
          <a:xfrm>
            <a:off x="315946" y="588739"/>
            <a:ext cx="1839905"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195321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E2B01380-611D-F84C-B1C2-7009B547AE07}"/>
              </a:ext>
            </a:extLst>
          </p:cNvPr>
          <p:cNvSpPr txBox="1"/>
          <p:nvPr/>
        </p:nvSpPr>
        <p:spPr>
          <a:xfrm>
            <a:off x="512433" y="642049"/>
            <a:ext cx="1377307" cy="201189"/>
          </a:xfrm>
          <a:prstGeom prst="rect">
            <a:avLst/>
          </a:prstGeom>
          <a:noFill/>
          <a:ln>
            <a:noFill/>
          </a:ln>
        </p:spPr>
        <p:txBody>
          <a:bodyPr wrap="none" lIns="0" tIns="0" rIns="0" bIns="0" rtlCol="0" anchor="t" anchorCtr="0">
            <a:noAutofit/>
          </a:bodyPr>
          <a:lstStyle/>
          <a:p>
            <a:pPr algn="l"/>
            <a:r>
              <a:rPr lang="en-US" sz="1200" dirty="0">
                <a:latin typeface="Franklin Gothic Book" panose="020B0503020102020204" pitchFamily="34" charset="0"/>
                <a:cs typeface="Arial"/>
              </a:rPr>
              <a:t>INTRODUCTION</a:t>
            </a:r>
          </a:p>
        </p:txBody>
      </p:sp>
      <p:sp>
        <p:nvSpPr>
          <p:cNvPr id="88" name="TextBox 87">
            <a:extLst>
              <a:ext uri="{FF2B5EF4-FFF2-40B4-BE49-F238E27FC236}">
                <a16:creationId xmlns:a16="http://schemas.microsoft.com/office/drawing/2014/main" id="{86EE5BCF-52BE-0247-8069-E3D50B5C4108}"/>
              </a:ext>
            </a:extLst>
          </p:cNvPr>
          <p:cNvSpPr txBox="1"/>
          <p:nvPr/>
        </p:nvSpPr>
        <p:spPr>
          <a:xfrm>
            <a:off x="2201731" y="642049"/>
            <a:ext cx="1013503" cy="201189"/>
          </a:xfrm>
          <a:prstGeom prst="rect">
            <a:avLst/>
          </a:prstGeom>
          <a:noFill/>
          <a:ln>
            <a:noFill/>
          </a:ln>
        </p:spPr>
        <p:txBody>
          <a:bodyPr wrap="none" lIns="0" tIns="0" rIns="0" bIns="0" rtlCol="0" anchor="t" anchorCtr="0">
            <a:noAutofit/>
          </a:bodyPr>
          <a:lstStyle/>
          <a:p>
            <a:pPr algn="ctr"/>
            <a:r>
              <a:rPr lang="en-US" sz="1200" b="1" dirty="0">
                <a:latin typeface="Franklin Gothic Book" panose="020B0503020102020204" pitchFamily="34" charset="0"/>
                <a:cs typeface="Arial"/>
              </a:rPr>
              <a:t>SURVIVAL</a:t>
            </a:r>
          </a:p>
        </p:txBody>
      </p:sp>
      <p:sp>
        <p:nvSpPr>
          <p:cNvPr id="89" name="TextBox 88">
            <a:hlinkClick r:id="" action="ppaction://noaction"/>
            <a:extLst>
              <a:ext uri="{FF2B5EF4-FFF2-40B4-BE49-F238E27FC236}">
                <a16:creationId xmlns:a16="http://schemas.microsoft.com/office/drawing/2014/main" id="{B2852DC4-2CF5-1E44-AADC-B96106124D44}"/>
              </a:ext>
            </a:extLst>
          </p:cNvPr>
          <p:cNvSpPr txBox="1"/>
          <p:nvPr/>
        </p:nvSpPr>
        <p:spPr>
          <a:xfrm>
            <a:off x="3588219"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GOAL-</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DIRECTED PD </a:t>
            </a:r>
          </a:p>
        </p:txBody>
      </p:sp>
      <p:sp>
        <p:nvSpPr>
          <p:cNvPr id="90" name="TextBox 89">
            <a:extLst>
              <a:ext uri="{FF2B5EF4-FFF2-40B4-BE49-F238E27FC236}">
                <a16:creationId xmlns:a16="http://schemas.microsoft.com/office/drawing/2014/main" id="{7DD44ED2-3081-1743-9C32-FC888D5C7CE8}"/>
              </a:ext>
            </a:extLst>
          </p:cNvPr>
          <p:cNvSpPr txBox="1"/>
          <p:nvPr/>
        </p:nvSpPr>
        <p:spPr>
          <a:xfrm>
            <a:off x="4933484" y="588749"/>
            <a:ext cx="160857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REMOTE PATIENT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MANAGEMENT </a:t>
            </a:r>
          </a:p>
        </p:txBody>
      </p:sp>
      <p:sp>
        <p:nvSpPr>
          <p:cNvPr id="91" name="TextBox 90">
            <a:extLst>
              <a:ext uri="{FF2B5EF4-FFF2-40B4-BE49-F238E27FC236}">
                <a16:creationId xmlns:a16="http://schemas.microsoft.com/office/drawing/2014/main" id="{4700F6F2-37D6-EB4F-9DC2-138890FF7B18}"/>
              </a:ext>
            </a:extLst>
          </p:cNvPr>
          <p:cNvSpPr txBox="1"/>
          <p:nvPr/>
        </p:nvSpPr>
        <p:spPr>
          <a:xfrm>
            <a:off x="6930910"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BRIDGE TO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TRANSPLANT</a:t>
            </a:r>
          </a:p>
        </p:txBody>
      </p:sp>
      <p:sp>
        <p:nvSpPr>
          <p:cNvPr id="92" name="TextBox 91">
            <a:extLst>
              <a:ext uri="{FF2B5EF4-FFF2-40B4-BE49-F238E27FC236}">
                <a16:creationId xmlns:a16="http://schemas.microsoft.com/office/drawing/2014/main" id="{6DA73340-34F3-F647-B3CC-90D6B5791EA6}"/>
              </a:ext>
            </a:extLst>
          </p:cNvPr>
          <p:cNvSpPr txBox="1"/>
          <p:nvPr/>
        </p:nvSpPr>
        <p:spPr>
          <a:xfrm>
            <a:off x="8302966" y="642049"/>
            <a:ext cx="1013503" cy="201189"/>
          </a:xfrm>
          <a:prstGeom prst="rect">
            <a:avLst/>
          </a:prstGeom>
          <a:noFill/>
          <a:ln>
            <a:noFill/>
          </a:ln>
        </p:spPr>
        <p:txBody>
          <a:bodyPr wrap="none" lIns="0" tIns="0" rIns="0" bIns="0" rtlCol="0" anchor="t" anchorCtr="0">
            <a:noAutofit/>
          </a:bodyPr>
          <a:lstStyle/>
          <a:p>
            <a:pPr algn="ctr"/>
            <a:r>
              <a:rPr lang="en-US" sz="1200" dirty="0">
                <a:latin typeface="Franklin Gothic Book" panose="020B0503020102020204" pitchFamily="34" charset="0"/>
                <a:cs typeface="Arial"/>
              </a:rPr>
              <a:t>SUMMARY</a:t>
            </a:r>
          </a:p>
        </p:txBody>
      </p:sp>
      <p:sp>
        <p:nvSpPr>
          <p:cNvPr id="93" name="TextBox 92">
            <a:extLst>
              <a:ext uri="{FF2B5EF4-FFF2-40B4-BE49-F238E27FC236}">
                <a16:creationId xmlns:a16="http://schemas.microsoft.com/office/drawing/2014/main" id="{67DD7FB9-2C83-9344-8E7C-2E81E1C892F3}"/>
              </a:ext>
            </a:extLst>
          </p:cNvPr>
          <p:cNvSpPr txBox="1"/>
          <p:nvPr/>
        </p:nvSpPr>
        <p:spPr>
          <a:xfrm>
            <a:off x="9700142" y="642049"/>
            <a:ext cx="1013503" cy="201189"/>
          </a:xfrm>
          <a:prstGeom prst="rect">
            <a:avLst/>
          </a:prstGeom>
          <a:noFill/>
          <a:ln>
            <a:noFill/>
          </a:ln>
        </p:spPr>
        <p:txBody>
          <a:bodyPr wrap="none" lIns="0" tIns="0" rIns="0" bIns="0" rtlCol="0" anchor="t" anchorCtr="0">
            <a:noAutofit/>
          </a:bodyPr>
          <a:lstStyle/>
          <a:p>
            <a:pPr algn="ctr"/>
            <a:r>
              <a:rPr lang="en-US" sz="1200" dirty="0">
                <a:solidFill>
                  <a:schemeClr val="tx2"/>
                </a:solidFill>
                <a:latin typeface="Franklin Gothic Book" panose="020B0503020102020204" pitchFamily="34" charset="0"/>
                <a:cs typeface="Arial"/>
              </a:rPr>
              <a:t>REFERENCES</a:t>
            </a:r>
          </a:p>
        </p:txBody>
      </p:sp>
      <p:sp>
        <p:nvSpPr>
          <p:cNvPr id="94" name="Triangle 93">
            <a:extLst>
              <a:ext uri="{FF2B5EF4-FFF2-40B4-BE49-F238E27FC236}">
                <a16:creationId xmlns:a16="http://schemas.microsoft.com/office/drawing/2014/main" id="{F94C6EAD-7683-4445-8217-C0D8B0072C7E}"/>
              </a:ext>
            </a:extLst>
          </p:cNvPr>
          <p:cNvSpPr/>
          <p:nvPr/>
        </p:nvSpPr>
        <p:spPr>
          <a:xfrm rot="10800000">
            <a:off x="2486134"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2" name="Title 1">
            <a:extLst>
              <a:ext uri="{FF2B5EF4-FFF2-40B4-BE49-F238E27FC236}">
                <a16:creationId xmlns:a16="http://schemas.microsoft.com/office/drawing/2014/main" id="{C13776E3-B0B9-674A-8283-0EF7EAC0530A}"/>
              </a:ext>
            </a:extLst>
          </p:cNvPr>
          <p:cNvSpPr>
            <a:spLocks noGrp="1"/>
          </p:cNvSpPr>
          <p:nvPr>
            <p:ph type="title"/>
          </p:nvPr>
        </p:nvSpPr>
        <p:spPr/>
        <p:txBody>
          <a:bodyPr/>
          <a:lstStyle/>
          <a:p>
            <a:r>
              <a:rPr lang="en-US" dirty="0"/>
              <a:t>EARLY SURVIVAL BENEFIT RESULTS IN MORE PATIENT YEARS ON PD</a:t>
            </a:r>
          </a:p>
        </p:txBody>
      </p:sp>
      <p:sp>
        <p:nvSpPr>
          <p:cNvPr id="5" name="Rectangle 4">
            <a:extLst>
              <a:ext uri="{FF2B5EF4-FFF2-40B4-BE49-F238E27FC236}">
                <a16:creationId xmlns:a16="http://schemas.microsoft.com/office/drawing/2014/main" id="{01DB2395-D9E5-284D-B839-7AAE2AAF269A}"/>
              </a:ext>
            </a:extLst>
          </p:cNvPr>
          <p:cNvSpPr/>
          <p:nvPr/>
        </p:nvSpPr>
        <p:spPr>
          <a:xfrm>
            <a:off x="1" y="8304"/>
            <a:ext cx="12191060" cy="6858000"/>
          </a:xfrm>
          <a:prstGeom prst="rect">
            <a:avLst/>
          </a:prstGeom>
          <a:solidFill>
            <a:srgbClr val="5A6171">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6" name="Rounded Rectangle 5">
            <a:extLst>
              <a:ext uri="{FF2B5EF4-FFF2-40B4-BE49-F238E27FC236}">
                <a16:creationId xmlns:a16="http://schemas.microsoft.com/office/drawing/2014/main" id="{6FA8F655-C63C-EC48-BAF1-A69B161BAC51}"/>
              </a:ext>
            </a:extLst>
          </p:cNvPr>
          <p:cNvSpPr/>
          <p:nvPr/>
        </p:nvSpPr>
        <p:spPr>
          <a:xfrm>
            <a:off x="1050257" y="1040525"/>
            <a:ext cx="10127131" cy="4895398"/>
          </a:xfrm>
          <a:prstGeom prst="roundRect">
            <a:avLst>
              <a:gd name="adj" fmla="val 120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8" name="Text Placeholder 15">
            <a:extLst>
              <a:ext uri="{FF2B5EF4-FFF2-40B4-BE49-F238E27FC236}">
                <a16:creationId xmlns:a16="http://schemas.microsoft.com/office/drawing/2014/main" id="{F58D2B2E-C9F5-EE46-B347-C332A93BE84A}"/>
              </a:ext>
            </a:extLst>
          </p:cNvPr>
          <p:cNvSpPr txBox="1">
            <a:spLocks/>
          </p:cNvSpPr>
          <p:nvPr/>
        </p:nvSpPr>
        <p:spPr>
          <a:xfrm>
            <a:off x="511253" y="6270406"/>
            <a:ext cx="9188888" cy="522776"/>
          </a:xfrm>
          <a:prstGeom prst="rect">
            <a:avLst/>
          </a:prstGeom>
        </p:spPr>
        <p:txBody>
          <a:bodyPr vert="horz" lIns="0" tIns="0" rIns="0" bIns="0" rtlCol="0">
            <a:noAutofit/>
          </a:bodyPr>
          <a:lstStyle>
            <a:lvl1pPr marL="0" indent="0" algn="l" defTabSz="685800" rtl="0" eaLnBrk="1" latinLnBrk="0" hangingPunct="1">
              <a:lnSpc>
                <a:spcPts val="740"/>
              </a:lnSpc>
              <a:spcBef>
                <a:spcPts val="0"/>
              </a:spcBef>
              <a:spcAft>
                <a:spcPts val="300"/>
              </a:spcAft>
              <a:buClr>
                <a:schemeClr val="accent2"/>
              </a:buClr>
              <a:buFont typeface="Arial" panose="020B0604020202020204" pitchFamily="34" charset="0"/>
              <a:buNone/>
              <a:defRPr sz="7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33" dirty="0">
                <a:solidFill>
                  <a:schemeClr val="bg1"/>
                </a:solidFill>
              </a:rPr>
              <a:t>Adapted from Kramer A., </a:t>
            </a:r>
            <a:r>
              <a:rPr lang="en-US" sz="933" dirty="0" err="1">
                <a:solidFill>
                  <a:schemeClr val="bg1"/>
                </a:solidFill>
              </a:rPr>
              <a:t>Pippias</a:t>
            </a:r>
            <a:r>
              <a:rPr lang="en-US" sz="933" dirty="0">
                <a:solidFill>
                  <a:schemeClr val="bg1"/>
                </a:solidFill>
              </a:rPr>
              <a:t> M., </a:t>
            </a:r>
            <a:r>
              <a:rPr lang="en-US" sz="933" dirty="0" err="1">
                <a:solidFill>
                  <a:schemeClr val="bg1"/>
                </a:solidFill>
              </a:rPr>
              <a:t>Noordzij</a:t>
            </a:r>
            <a:r>
              <a:rPr lang="en-US" sz="933" dirty="0">
                <a:solidFill>
                  <a:schemeClr val="bg1"/>
                </a:solidFill>
              </a:rPr>
              <a:t> M, </a:t>
            </a:r>
            <a:r>
              <a:rPr lang="en-US" sz="933" dirty="0" err="1">
                <a:solidFill>
                  <a:schemeClr val="bg1"/>
                </a:solidFill>
              </a:rPr>
              <a:t>Stel</a:t>
            </a:r>
            <a:r>
              <a:rPr lang="en-US" sz="933" dirty="0">
                <a:solidFill>
                  <a:schemeClr val="bg1"/>
                </a:solidFill>
              </a:rPr>
              <a:t> V., et al. </a:t>
            </a:r>
            <a:r>
              <a:rPr lang="en-US" sz="933" i="1" dirty="0">
                <a:solidFill>
                  <a:schemeClr val="bg1"/>
                </a:solidFill>
              </a:rPr>
              <a:t>Clinical Kidney Journal</a:t>
            </a:r>
            <a:r>
              <a:rPr lang="en-US" sz="933" dirty="0">
                <a:solidFill>
                  <a:schemeClr val="bg1"/>
                </a:solidFill>
              </a:rPr>
              <a:t>, Volume 11, Issue 1, February 2018, 108–122 </a:t>
            </a:r>
          </a:p>
        </p:txBody>
      </p:sp>
      <p:sp>
        <p:nvSpPr>
          <p:cNvPr id="9" name="Title 1">
            <a:extLst>
              <a:ext uri="{FF2B5EF4-FFF2-40B4-BE49-F238E27FC236}">
                <a16:creationId xmlns:a16="http://schemas.microsoft.com/office/drawing/2014/main" id="{4A261D67-19B0-F24A-9DBF-F8D30E97CE53}"/>
              </a:ext>
            </a:extLst>
          </p:cNvPr>
          <p:cNvSpPr txBox="1">
            <a:spLocks/>
          </p:cNvSpPr>
          <p:nvPr/>
        </p:nvSpPr>
        <p:spPr>
          <a:xfrm>
            <a:off x="1248307" y="1221533"/>
            <a:ext cx="7940611" cy="468754"/>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ts val="1720"/>
              </a:lnSpc>
            </a:pPr>
            <a:r>
              <a:rPr lang="en-US" sz="1866" dirty="0">
                <a:solidFill>
                  <a:schemeClr val="tx2"/>
                </a:solidFill>
              </a:rPr>
              <a:t>ERA-EDTA REGISTRY 2018 REPORT SHOWED A LOWER EARLY RISK OF DEATH FOR PD COMPARED TO HD</a:t>
            </a:r>
            <a:r>
              <a:rPr lang="en-US" sz="1866" baseline="30000" dirty="0">
                <a:solidFill>
                  <a:schemeClr val="tx2"/>
                </a:solidFill>
              </a:rPr>
              <a:t>39</a:t>
            </a:r>
          </a:p>
        </p:txBody>
      </p:sp>
      <p:grpSp>
        <p:nvGrpSpPr>
          <p:cNvPr id="3" name="Group 6">
            <a:extLst>
              <a:ext uri="{FF2B5EF4-FFF2-40B4-BE49-F238E27FC236}">
                <a16:creationId xmlns:a16="http://schemas.microsoft.com/office/drawing/2014/main" id="{ABEC22D8-320C-5A46-8899-D9ABA7DA787A}"/>
              </a:ext>
            </a:extLst>
          </p:cNvPr>
          <p:cNvGrpSpPr/>
          <p:nvPr/>
        </p:nvGrpSpPr>
        <p:grpSpPr>
          <a:xfrm>
            <a:off x="1230659" y="2241009"/>
            <a:ext cx="8884819" cy="3618049"/>
            <a:chOff x="922994" y="2241008"/>
            <a:chExt cx="6663614" cy="3618049"/>
          </a:xfrm>
        </p:grpSpPr>
        <p:sp>
          <p:nvSpPr>
            <p:cNvPr id="14" name="Text Placeholder 15">
              <a:extLst>
                <a:ext uri="{FF2B5EF4-FFF2-40B4-BE49-F238E27FC236}">
                  <a16:creationId xmlns:a16="http://schemas.microsoft.com/office/drawing/2014/main" id="{F27D0FE9-3688-3846-852F-6F10816E3B17}"/>
                </a:ext>
              </a:extLst>
            </p:cNvPr>
            <p:cNvSpPr txBox="1">
              <a:spLocks/>
            </p:cNvSpPr>
            <p:nvPr/>
          </p:nvSpPr>
          <p:spPr>
            <a:xfrm>
              <a:off x="994691" y="5694857"/>
              <a:ext cx="3577311" cy="164200"/>
            </a:xfrm>
            <a:prstGeom prst="rect">
              <a:avLst/>
            </a:prstGeom>
          </p:spPr>
          <p:txBody>
            <a:bodyPr vert="horz" lIns="0" tIns="0" rIns="0" bIns="0" rtlCol="0">
              <a:noAutofit/>
            </a:bodyPr>
            <a:lstStyle>
              <a:lvl1pPr marL="0" indent="0" algn="l" defTabSz="685800" rtl="0" eaLnBrk="1" latinLnBrk="0" hangingPunct="1">
                <a:lnSpc>
                  <a:spcPts val="740"/>
                </a:lnSpc>
                <a:spcBef>
                  <a:spcPts val="0"/>
                </a:spcBef>
                <a:spcAft>
                  <a:spcPts val="300"/>
                </a:spcAft>
                <a:buClr>
                  <a:schemeClr val="accent2"/>
                </a:buClr>
                <a:buFont typeface="Arial" panose="020B0604020202020204" pitchFamily="34" charset="0"/>
                <a:buNone/>
                <a:defRPr sz="7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33" dirty="0"/>
                <a:t>Adjusted for demographics and an extensive range of co-morbidity</a:t>
              </a:r>
            </a:p>
          </p:txBody>
        </p:sp>
        <p:pic>
          <p:nvPicPr>
            <p:cNvPr id="16" name="Graphic 15">
              <a:extLst>
                <a:ext uri="{FF2B5EF4-FFF2-40B4-BE49-F238E27FC236}">
                  <a16:creationId xmlns:a16="http://schemas.microsoft.com/office/drawing/2014/main" id="{4ADA9B2E-83B4-904C-8E10-78293519958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683603" y="2241008"/>
              <a:ext cx="5853743" cy="2648121"/>
            </a:xfrm>
            <a:prstGeom prst="rect">
              <a:avLst/>
            </a:prstGeom>
          </p:spPr>
        </p:pic>
        <p:grpSp>
          <p:nvGrpSpPr>
            <p:cNvPr id="4" name="Group 16">
              <a:extLst>
                <a:ext uri="{FF2B5EF4-FFF2-40B4-BE49-F238E27FC236}">
                  <a16:creationId xmlns:a16="http://schemas.microsoft.com/office/drawing/2014/main" id="{DD5A7B52-4C99-394C-B612-FB9036CF28D3}"/>
                </a:ext>
              </a:extLst>
            </p:cNvPr>
            <p:cNvGrpSpPr/>
            <p:nvPr/>
          </p:nvGrpSpPr>
          <p:grpSpPr>
            <a:xfrm>
              <a:off x="922994" y="2566167"/>
              <a:ext cx="6656705" cy="2581399"/>
              <a:chOff x="692035" y="1575791"/>
              <a:chExt cx="4992914" cy="1936198"/>
            </a:xfrm>
          </p:grpSpPr>
          <p:sp>
            <p:nvSpPr>
              <p:cNvPr id="40" name="Title 1">
                <a:extLst>
                  <a:ext uri="{FF2B5EF4-FFF2-40B4-BE49-F238E27FC236}">
                    <a16:creationId xmlns:a16="http://schemas.microsoft.com/office/drawing/2014/main" id="{38F136C8-3069-914B-8E64-80366FDBAC7B}"/>
                  </a:ext>
                </a:extLst>
              </p:cNvPr>
              <p:cNvSpPr txBox="1">
                <a:spLocks/>
              </p:cNvSpPr>
              <p:nvPr/>
            </p:nvSpPr>
            <p:spPr>
              <a:xfrm>
                <a:off x="692035" y="1749491"/>
                <a:ext cx="674904" cy="178727"/>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ts val="1226"/>
                  </a:lnSpc>
                </a:pPr>
                <a:r>
                  <a:rPr lang="en-US" sz="1066" dirty="0">
                    <a:latin typeface="+mn-lt"/>
                  </a:rPr>
                  <a:t>Less than 3.5 years follow-up</a:t>
                </a:r>
                <a:endParaRPr lang="en-US" sz="1066" baseline="30000" dirty="0">
                  <a:latin typeface="+mn-lt"/>
                </a:endParaRPr>
              </a:p>
            </p:txBody>
          </p:sp>
          <p:sp>
            <p:nvSpPr>
              <p:cNvPr id="35" name="Title 1">
                <a:extLst>
                  <a:ext uri="{FF2B5EF4-FFF2-40B4-BE49-F238E27FC236}">
                    <a16:creationId xmlns:a16="http://schemas.microsoft.com/office/drawing/2014/main" id="{7C014F8F-46C2-5D4B-AE98-774FADB4EED1}"/>
                  </a:ext>
                </a:extLst>
              </p:cNvPr>
              <p:cNvSpPr txBox="1">
                <a:spLocks/>
              </p:cNvSpPr>
              <p:nvPr/>
            </p:nvSpPr>
            <p:spPr>
              <a:xfrm>
                <a:off x="1485225" y="3330054"/>
                <a:ext cx="4199724" cy="181935"/>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1066" b="1" dirty="0">
                    <a:latin typeface="+mn-lt"/>
                  </a:rPr>
                  <a:t>Hazard Ratio for Mortality PD Compared to HD</a:t>
                </a:r>
                <a:br>
                  <a:rPr lang="en-US" sz="1066" b="1" dirty="0">
                    <a:latin typeface="+mn-lt"/>
                  </a:rPr>
                </a:br>
                <a:r>
                  <a:rPr lang="en-US" sz="1066" i="1" dirty="0">
                    <a:latin typeface="+mn-lt"/>
                  </a:rPr>
                  <a:t>(Point Estimate, 95% CI)</a:t>
                </a:r>
              </a:p>
            </p:txBody>
          </p:sp>
          <p:sp>
            <p:nvSpPr>
              <p:cNvPr id="47" name="Title 1">
                <a:extLst>
                  <a:ext uri="{FF2B5EF4-FFF2-40B4-BE49-F238E27FC236}">
                    <a16:creationId xmlns:a16="http://schemas.microsoft.com/office/drawing/2014/main" id="{8262C4B9-B070-2140-A8BA-5BD3E5B76C69}"/>
                  </a:ext>
                </a:extLst>
              </p:cNvPr>
              <p:cNvSpPr txBox="1">
                <a:spLocks/>
              </p:cNvSpPr>
              <p:nvPr/>
            </p:nvSpPr>
            <p:spPr>
              <a:xfrm>
                <a:off x="692035" y="2624054"/>
                <a:ext cx="674904" cy="178727"/>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ts val="1226"/>
                  </a:lnSpc>
                </a:pPr>
                <a:r>
                  <a:rPr lang="en-US" sz="1066">
                    <a:latin typeface="+mn-lt"/>
                  </a:rPr>
                  <a:t>Total </a:t>
                </a:r>
                <a:br>
                  <a:rPr lang="en-US" sz="1066">
                    <a:latin typeface="+mn-lt"/>
                  </a:rPr>
                </a:br>
                <a:r>
                  <a:rPr lang="en-US" sz="1066">
                    <a:latin typeface="+mn-lt"/>
                  </a:rPr>
                  <a:t>follow-up</a:t>
                </a:r>
                <a:endParaRPr lang="en-US" sz="1066" baseline="30000">
                  <a:latin typeface="+mn-lt"/>
                </a:endParaRPr>
              </a:p>
            </p:txBody>
          </p:sp>
          <p:sp>
            <p:nvSpPr>
              <p:cNvPr id="48" name="Title 1">
                <a:extLst>
                  <a:ext uri="{FF2B5EF4-FFF2-40B4-BE49-F238E27FC236}">
                    <a16:creationId xmlns:a16="http://schemas.microsoft.com/office/drawing/2014/main" id="{A29E5490-B51E-4048-894F-263899F1ABD6}"/>
                  </a:ext>
                </a:extLst>
              </p:cNvPr>
              <p:cNvSpPr txBox="1">
                <a:spLocks/>
              </p:cNvSpPr>
              <p:nvPr/>
            </p:nvSpPr>
            <p:spPr>
              <a:xfrm>
                <a:off x="3108960" y="1575791"/>
                <a:ext cx="2450317" cy="352428"/>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ts val="1226"/>
                  </a:lnSpc>
                </a:pPr>
                <a:r>
                  <a:rPr lang="en-US" sz="1066" b="1"/>
                  <a:t>Hazard Ratio for PD mortality compared to HD = 0.95 </a:t>
                </a:r>
                <a:r>
                  <a:rPr lang="en-US" sz="1066">
                    <a:latin typeface="+mn-lt"/>
                  </a:rPr>
                  <a:t> </a:t>
                </a:r>
              </a:p>
              <a:p>
                <a:pPr algn="r">
                  <a:lnSpc>
                    <a:spcPts val="1226"/>
                  </a:lnSpc>
                </a:pPr>
                <a:r>
                  <a:rPr lang="en-US" sz="1066">
                    <a:latin typeface="+mn-lt"/>
                  </a:rPr>
                  <a:t>(5% smaller death risk)</a:t>
                </a:r>
                <a:br>
                  <a:rPr lang="en-US" sz="1066">
                    <a:latin typeface="+mn-lt"/>
                  </a:rPr>
                </a:br>
                <a:r>
                  <a:rPr lang="en-US" sz="1066">
                    <a:latin typeface="+mn-lt"/>
                  </a:rPr>
                  <a:t>(Confidence interval = 0.93-0.98)</a:t>
                </a:r>
                <a:endParaRPr lang="en-US" sz="1066" baseline="30000">
                  <a:latin typeface="+mn-lt"/>
                </a:endParaRPr>
              </a:p>
            </p:txBody>
          </p:sp>
          <p:sp>
            <p:nvSpPr>
              <p:cNvPr id="49" name="Title 1">
                <a:extLst>
                  <a:ext uri="{FF2B5EF4-FFF2-40B4-BE49-F238E27FC236}">
                    <a16:creationId xmlns:a16="http://schemas.microsoft.com/office/drawing/2014/main" id="{726CBD28-B0D4-8B40-9FC0-CE4D834E7B8D}"/>
                  </a:ext>
                </a:extLst>
              </p:cNvPr>
              <p:cNvSpPr txBox="1">
                <a:spLocks/>
              </p:cNvSpPr>
              <p:nvPr/>
            </p:nvSpPr>
            <p:spPr>
              <a:xfrm>
                <a:off x="3108960" y="2416237"/>
                <a:ext cx="2450317" cy="189387"/>
              </a:xfrm>
              <a:prstGeom prst="rect">
                <a:avLst/>
              </a:prstGeom>
            </p:spPr>
            <p:txBody>
              <a:bodyPr vert="horz" lIns="0" tIns="0" rIns="0" bIns="0" rtlCol="0" anchor="ctr"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ts val="1226"/>
                  </a:lnSpc>
                </a:pPr>
                <a:r>
                  <a:rPr lang="en-US" sz="1066" b="1"/>
                  <a:t>Hazard Ratio for PD mortality compared the HD = 1.03</a:t>
                </a:r>
                <a:r>
                  <a:rPr lang="en-US" sz="1066"/>
                  <a:t> </a:t>
                </a:r>
              </a:p>
              <a:p>
                <a:pPr algn="r">
                  <a:lnSpc>
                    <a:spcPts val="1226"/>
                  </a:lnSpc>
                </a:pPr>
                <a:r>
                  <a:rPr lang="en-US" sz="1066"/>
                  <a:t>(3% higher death risk)</a:t>
                </a:r>
              </a:p>
              <a:p>
                <a:pPr algn="r">
                  <a:lnSpc>
                    <a:spcPts val="1226"/>
                  </a:lnSpc>
                </a:pPr>
                <a:r>
                  <a:rPr lang="en-US" sz="1066">
                    <a:latin typeface="+mn-lt"/>
                  </a:rPr>
                  <a:t>(</a:t>
                </a:r>
                <a:r>
                  <a:rPr lang="en-US" sz="1066"/>
                  <a:t>Confidence interval = </a:t>
                </a:r>
                <a:r>
                  <a:rPr lang="en-US" sz="1066">
                    <a:latin typeface="+mn-lt"/>
                  </a:rPr>
                  <a:t>0.87-1.23)</a:t>
                </a:r>
                <a:endParaRPr lang="en-US" sz="1066" baseline="30000">
                  <a:latin typeface="+mn-lt"/>
                </a:endParaRPr>
              </a:p>
            </p:txBody>
          </p:sp>
        </p:grpSp>
        <p:grpSp>
          <p:nvGrpSpPr>
            <p:cNvPr id="7" name="Group 18">
              <a:extLst>
                <a:ext uri="{FF2B5EF4-FFF2-40B4-BE49-F238E27FC236}">
                  <a16:creationId xmlns:a16="http://schemas.microsoft.com/office/drawing/2014/main" id="{8FFC84B5-1349-4A44-BE03-60E74583A0B5}"/>
                </a:ext>
              </a:extLst>
            </p:cNvPr>
            <p:cNvGrpSpPr/>
            <p:nvPr/>
          </p:nvGrpSpPr>
          <p:grpSpPr>
            <a:xfrm>
              <a:off x="2272801" y="4755681"/>
              <a:ext cx="5313807" cy="238284"/>
              <a:chOff x="1704467" y="3650270"/>
              <a:chExt cx="3985662" cy="178727"/>
            </a:xfrm>
          </p:grpSpPr>
          <p:sp>
            <p:nvSpPr>
              <p:cNvPr id="26" name="Title 1">
                <a:extLst>
                  <a:ext uri="{FF2B5EF4-FFF2-40B4-BE49-F238E27FC236}">
                    <a16:creationId xmlns:a16="http://schemas.microsoft.com/office/drawing/2014/main" id="{472A6593-4660-CC4E-8966-6F1BBDA96B0F}"/>
                  </a:ext>
                </a:extLst>
              </p:cNvPr>
              <p:cNvSpPr txBox="1">
                <a:spLocks/>
              </p:cNvSpPr>
              <p:nvPr/>
            </p:nvSpPr>
            <p:spPr>
              <a:xfrm>
                <a:off x="1704467" y="3650270"/>
                <a:ext cx="283893"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dirty="0">
                    <a:latin typeface="+mn-lt"/>
                  </a:rPr>
                  <a:t>.9</a:t>
                </a:r>
                <a:endParaRPr lang="en-US" sz="800" baseline="30000" dirty="0">
                  <a:latin typeface="+mn-lt"/>
                </a:endParaRPr>
              </a:p>
            </p:txBody>
          </p:sp>
          <p:sp>
            <p:nvSpPr>
              <p:cNvPr id="29" name="Title 1">
                <a:extLst>
                  <a:ext uri="{FF2B5EF4-FFF2-40B4-BE49-F238E27FC236}">
                    <a16:creationId xmlns:a16="http://schemas.microsoft.com/office/drawing/2014/main" id="{510F85EC-77DA-3D4D-9A88-7C2E69A8DF02}"/>
                  </a:ext>
                </a:extLst>
              </p:cNvPr>
              <p:cNvSpPr txBox="1">
                <a:spLocks/>
              </p:cNvSpPr>
              <p:nvPr/>
            </p:nvSpPr>
            <p:spPr>
              <a:xfrm>
                <a:off x="2637634" y="3650270"/>
                <a:ext cx="283893"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a:latin typeface="+mn-lt"/>
                  </a:rPr>
                  <a:t>1</a:t>
                </a:r>
                <a:endParaRPr lang="en-US" sz="800" baseline="30000">
                  <a:latin typeface="+mn-lt"/>
                </a:endParaRPr>
              </a:p>
            </p:txBody>
          </p:sp>
          <p:sp>
            <p:nvSpPr>
              <p:cNvPr id="30" name="Title 1">
                <a:extLst>
                  <a:ext uri="{FF2B5EF4-FFF2-40B4-BE49-F238E27FC236}">
                    <a16:creationId xmlns:a16="http://schemas.microsoft.com/office/drawing/2014/main" id="{7B3CB9F3-BE9D-9C49-88C8-5BD7A55996B2}"/>
                  </a:ext>
                </a:extLst>
              </p:cNvPr>
              <p:cNvSpPr txBox="1">
                <a:spLocks/>
              </p:cNvSpPr>
              <p:nvPr/>
            </p:nvSpPr>
            <p:spPr>
              <a:xfrm>
                <a:off x="3570567" y="3650270"/>
                <a:ext cx="283893"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a:latin typeface="+mn-lt"/>
                  </a:rPr>
                  <a:t>1.1</a:t>
                </a:r>
                <a:endParaRPr lang="en-US" sz="800" baseline="30000">
                  <a:latin typeface="+mn-lt"/>
                </a:endParaRPr>
              </a:p>
            </p:txBody>
          </p:sp>
          <p:sp>
            <p:nvSpPr>
              <p:cNvPr id="31" name="Title 1">
                <a:extLst>
                  <a:ext uri="{FF2B5EF4-FFF2-40B4-BE49-F238E27FC236}">
                    <a16:creationId xmlns:a16="http://schemas.microsoft.com/office/drawing/2014/main" id="{29C6F290-41F1-1647-80A1-9C420287F5D6}"/>
                  </a:ext>
                </a:extLst>
              </p:cNvPr>
              <p:cNvSpPr txBox="1">
                <a:spLocks/>
              </p:cNvSpPr>
              <p:nvPr/>
            </p:nvSpPr>
            <p:spPr>
              <a:xfrm>
                <a:off x="4481975" y="3650270"/>
                <a:ext cx="283893"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a:latin typeface="+mn-lt"/>
                  </a:rPr>
                  <a:t>1.2</a:t>
                </a:r>
                <a:endParaRPr lang="en-US" sz="800" baseline="30000">
                  <a:latin typeface="+mn-lt"/>
                </a:endParaRPr>
              </a:p>
            </p:txBody>
          </p:sp>
          <p:sp>
            <p:nvSpPr>
              <p:cNvPr id="33" name="Title 1">
                <a:extLst>
                  <a:ext uri="{FF2B5EF4-FFF2-40B4-BE49-F238E27FC236}">
                    <a16:creationId xmlns:a16="http://schemas.microsoft.com/office/drawing/2014/main" id="{5E6DB41F-C899-2448-BC9D-2EB5DB175CEC}"/>
                  </a:ext>
                </a:extLst>
              </p:cNvPr>
              <p:cNvSpPr txBox="1">
                <a:spLocks/>
              </p:cNvSpPr>
              <p:nvPr/>
            </p:nvSpPr>
            <p:spPr>
              <a:xfrm>
                <a:off x="5406236" y="3650270"/>
                <a:ext cx="283893" cy="17872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r>
                  <a:rPr lang="en-US" sz="800" dirty="0">
                    <a:latin typeface="+mn-lt"/>
                  </a:rPr>
                  <a:t>1.3</a:t>
                </a:r>
                <a:endParaRPr lang="en-US" sz="800" baseline="30000" dirty="0">
                  <a:latin typeface="+mn-lt"/>
                </a:endParaRPr>
              </a:p>
            </p:txBody>
          </p:sp>
        </p:grpSp>
      </p:grpSp>
      <p:sp>
        <p:nvSpPr>
          <p:cNvPr id="34" name="Rectangle 33">
            <a:hlinkClick r:id="" action="ppaction://hlinkshowjump?jump=firstslide"/>
            <a:extLst>
              <a:ext uri="{FF2B5EF4-FFF2-40B4-BE49-F238E27FC236}">
                <a16:creationId xmlns:a16="http://schemas.microsoft.com/office/drawing/2014/main" id="{7F161A4F-B851-CE4E-8E59-B0B487EF9485}"/>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6" name="Rectangle 35">
            <a:hlinkClick r:id="" action="ppaction://hlinkshowjump?jump=previousslide"/>
            <a:extLst>
              <a:ext uri="{FF2B5EF4-FFF2-40B4-BE49-F238E27FC236}">
                <a16:creationId xmlns:a16="http://schemas.microsoft.com/office/drawing/2014/main" id="{FC8D3A49-DDF4-E046-AB9C-A171241FFB2F}"/>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6" name="Rectangle 45">
            <a:hlinkClick r:id="" action="ppaction://hlinkshowjump?jump=nextslide"/>
            <a:extLst>
              <a:ext uri="{FF2B5EF4-FFF2-40B4-BE49-F238E27FC236}">
                <a16:creationId xmlns:a16="http://schemas.microsoft.com/office/drawing/2014/main" id="{E167844B-5CC4-6C49-9B1B-BB77C18F7EEF}"/>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3" name="Oval 52">
            <a:hlinkClick r:id="rId5" action="ppaction://hlinksldjump"/>
            <a:extLst>
              <a:ext uri="{FF2B5EF4-FFF2-40B4-BE49-F238E27FC236}">
                <a16:creationId xmlns:a16="http://schemas.microsoft.com/office/drawing/2014/main" id="{79305AB3-0DB3-7A4E-9B62-270C46F9264D}"/>
              </a:ext>
            </a:extLst>
          </p:cNvPr>
          <p:cNvSpPr/>
          <p:nvPr/>
        </p:nvSpPr>
        <p:spPr>
          <a:xfrm>
            <a:off x="11017399" y="922076"/>
            <a:ext cx="319976" cy="23998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333" b="1" dirty="0">
                <a:solidFill>
                  <a:schemeClr val="tx2"/>
                </a:solidFill>
                <a:latin typeface="+mj-lt"/>
                <a:cs typeface="Arial"/>
              </a:rPr>
              <a:t>X</a:t>
            </a:r>
            <a:endParaRPr lang="en-US" sz="1333" b="1" dirty="0">
              <a:solidFill>
                <a:schemeClr val="tx2"/>
              </a:solidFill>
              <a:latin typeface="+mj-lt"/>
            </a:endParaRPr>
          </a:p>
        </p:txBody>
      </p:sp>
      <p:sp>
        <p:nvSpPr>
          <p:cNvPr id="71" name="Rectangle 70">
            <a:hlinkClick r:id="" action="ppaction://noaction"/>
            <a:extLst>
              <a:ext uri="{FF2B5EF4-FFF2-40B4-BE49-F238E27FC236}">
                <a16:creationId xmlns:a16="http://schemas.microsoft.com/office/drawing/2014/main" id="{A3B5A430-B4C8-D44C-9418-7F45D56098E9}"/>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2" name="Rectangle 71">
            <a:hlinkClick r:id="rId6" action="ppaction://hlinksldjump"/>
            <a:extLst>
              <a:ext uri="{FF2B5EF4-FFF2-40B4-BE49-F238E27FC236}">
                <a16:creationId xmlns:a16="http://schemas.microsoft.com/office/drawing/2014/main" id="{16640198-9153-7B47-AC36-D6F1FCDBC616}"/>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3" name="Rectangle 72">
            <a:hlinkClick r:id="rId7" action="ppaction://hlinksldjump"/>
            <a:extLst>
              <a:ext uri="{FF2B5EF4-FFF2-40B4-BE49-F238E27FC236}">
                <a16:creationId xmlns:a16="http://schemas.microsoft.com/office/drawing/2014/main" id="{868E2496-344D-D440-BC09-FC67A9F5C74E}"/>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4" name="Rectangle 73">
            <a:hlinkClick r:id="" action="ppaction://noaction"/>
            <a:extLst>
              <a:ext uri="{FF2B5EF4-FFF2-40B4-BE49-F238E27FC236}">
                <a16:creationId xmlns:a16="http://schemas.microsoft.com/office/drawing/2014/main" id="{A9968B37-C0A0-384A-B01B-0C8B051FF6C9}"/>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5" name="Rectangle 74">
            <a:hlinkClick r:id="" action="ppaction://noaction"/>
            <a:extLst>
              <a:ext uri="{FF2B5EF4-FFF2-40B4-BE49-F238E27FC236}">
                <a16:creationId xmlns:a16="http://schemas.microsoft.com/office/drawing/2014/main" id="{05F9E140-63AE-484E-98C0-B6337B9B4015}"/>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5" name="Rectangle 94">
            <a:hlinkClick r:id="rId8" action="ppaction://hlinksldjump"/>
            <a:extLst>
              <a:ext uri="{FF2B5EF4-FFF2-40B4-BE49-F238E27FC236}">
                <a16:creationId xmlns:a16="http://schemas.microsoft.com/office/drawing/2014/main" id="{3ED31220-A086-F645-A939-D6A812C0D62E}"/>
              </a:ext>
            </a:extLst>
          </p:cNvPr>
          <p:cNvSpPr/>
          <p:nvPr/>
        </p:nvSpPr>
        <p:spPr>
          <a:xfrm>
            <a:off x="2170965" y="589363"/>
            <a:ext cx="1303272"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6" name="Rectangle 95">
            <a:hlinkClick r:id="" action="ppaction://noaction"/>
            <a:extLst>
              <a:ext uri="{FF2B5EF4-FFF2-40B4-BE49-F238E27FC236}">
                <a16:creationId xmlns:a16="http://schemas.microsoft.com/office/drawing/2014/main" id="{C7463752-7B02-B94E-ABF2-17017094FC4A}"/>
              </a:ext>
            </a:extLst>
          </p:cNvPr>
          <p:cNvSpPr/>
          <p:nvPr/>
        </p:nvSpPr>
        <p:spPr>
          <a:xfrm>
            <a:off x="6588575" y="595666"/>
            <a:ext cx="1519096"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7" name="Rectangle 96">
            <a:hlinkClick r:id="" action="ppaction://noaction"/>
            <a:extLst>
              <a:ext uri="{FF2B5EF4-FFF2-40B4-BE49-F238E27FC236}">
                <a16:creationId xmlns:a16="http://schemas.microsoft.com/office/drawing/2014/main" id="{23FE435B-32A3-BB43-A1C5-7D03592DF918}"/>
              </a:ext>
            </a:extLst>
          </p:cNvPr>
          <p:cNvSpPr/>
          <p:nvPr/>
        </p:nvSpPr>
        <p:spPr>
          <a:xfrm>
            <a:off x="8156877" y="601112"/>
            <a:ext cx="123518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8" name="Rectangle 97">
            <a:hlinkClick r:id="" action="ppaction://noaction"/>
            <a:extLst>
              <a:ext uri="{FF2B5EF4-FFF2-40B4-BE49-F238E27FC236}">
                <a16:creationId xmlns:a16="http://schemas.microsoft.com/office/drawing/2014/main" id="{7902F9A8-5FEB-3045-B5CF-657930FEE5FD}"/>
              </a:ext>
            </a:extLst>
          </p:cNvPr>
          <p:cNvSpPr/>
          <p:nvPr/>
        </p:nvSpPr>
        <p:spPr>
          <a:xfrm>
            <a:off x="9469405" y="595666"/>
            <a:ext cx="1534489"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solidFill>
                <a:schemeClr val="tx2"/>
              </a:solidFill>
            </a:endParaRPr>
          </a:p>
        </p:txBody>
      </p:sp>
      <p:sp>
        <p:nvSpPr>
          <p:cNvPr id="99" name="Rectangle 98">
            <a:hlinkClick r:id="" action="ppaction://noaction"/>
            <a:extLst>
              <a:ext uri="{FF2B5EF4-FFF2-40B4-BE49-F238E27FC236}">
                <a16:creationId xmlns:a16="http://schemas.microsoft.com/office/drawing/2014/main" id="{0B619BC2-C02B-2F47-BB83-65E2DCBCCB24}"/>
              </a:ext>
            </a:extLst>
          </p:cNvPr>
          <p:cNvSpPr/>
          <p:nvPr/>
        </p:nvSpPr>
        <p:spPr>
          <a:xfrm>
            <a:off x="3505767" y="588739"/>
            <a:ext cx="117380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0" name="Rectangle 99">
            <a:hlinkClick r:id="" action="ppaction://noaction"/>
            <a:extLst>
              <a:ext uri="{FF2B5EF4-FFF2-40B4-BE49-F238E27FC236}">
                <a16:creationId xmlns:a16="http://schemas.microsoft.com/office/drawing/2014/main" id="{C17323B3-D0E5-2D47-8CE2-0CEF34E7E545}"/>
              </a:ext>
            </a:extLst>
          </p:cNvPr>
          <p:cNvSpPr/>
          <p:nvPr/>
        </p:nvSpPr>
        <p:spPr>
          <a:xfrm>
            <a:off x="4711099" y="595666"/>
            <a:ext cx="1828271"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1" name="Rectangle 100">
            <a:hlinkClick r:id="rId8" action="ppaction://hlinksldjump"/>
            <a:extLst>
              <a:ext uri="{FF2B5EF4-FFF2-40B4-BE49-F238E27FC236}">
                <a16:creationId xmlns:a16="http://schemas.microsoft.com/office/drawing/2014/main" id="{B9D8AB98-22C3-154D-81FC-32088577563A}"/>
              </a:ext>
            </a:extLst>
          </p:cNvPr>
          <p:cNvSpPr/>
          <p:nvPr/>
        </p:nvSpPr>
        <p:spPr>
          <a:xfrm>
            <a:off x="315946" y="588739"/>
            <a:ext cx="1839905"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213303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7">
            <a:extLst>
              <a:ext uri="{FF2B5EF4-FFF2-40B4-BE49-F238E27FC236}">
                <a16:creationId xmlns:a16="http://schemas.microsoft.com/office/drawing/2014/main" id="{A345B170-AFC9-9C4E-8C98-3A5616B79288}"/>
              </a:ext>
            </a:extLst>
          </p:cNvPr>
          <p:cNvGrpSpPr/>
          <p:nvPr/>
        </p:nvGrpSpPr>
        <p:grpSpPr>
          <a:xfrm>
            <a:off x="0" y="1748866"/>
            <a:ext cx="11734717" cy="1001009"/>
            <a:chOff x="-6711560" y="1195619"/>
            <a:chExt cx="14000451" cy="1592378"/>
          </a:xfrm>
        </p:grpSpPr>
        <p:sp>
          <p:nvSpPr>
            <p:cNvPr id="159" name="Right Triangle 158">
              <a:extLst>
                <a:ext uri="{FF2B5EF4-FFF2-40B4-BE49-F238E27FC236}">
                  <a16:creationId xmlns:a16="http://schemas.microsoft.com/office/drawing/2014/main" id="{E9B26552-AF76-5842-B2EA-81E833D95D4E}"/>
                </a:ext>
              </a:extLst>
            </p:cNvPr>
            <p:cNvSpPr/>
            <p:nvPr/>
          </p:nvSpPr>
          <p:spPr>
            <a:xfrm rot="5400000">
              <a:off x="5758879" y="1257984"/>
              <a:ext cx="1592378" cy="1467647"/>
            </a:xfrm>
            <a:prstGeom prst="rtTriangle">
              <a:avLst/>
            </a:prstGeom>
            <a:solidFill>
              <a:schemeClr val="tx2">
                <a:lumMod val="40000"/>
                <a:lumOff val="6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160" name="Rectangle 159">
              <a:extLst>
                <a:ext uri="{FF2B5EF4-FFF2-40B4-BE49-F238E27FC236}">
                  <a16:creationId xmlns:a16="http://schemas.microsoft.com/office/drawing/2014/main" id="{D8613C81-AEC5-C243-9093-13E014C8A78F}"/>
                </a:ext>
              </a:extLst>
            </p:cNvPr>
            <p:cNvSpPr/>
            <p:nvPr/>
          </p:nvSpPr>
          <p:spPr>
            <a:xfrm>
              <a:off x="-6711560" y="1195621"/>
              <a:ext cx="12532809" cy="1592376"/>
            </a:xfrm>
            <a:prstGeom prst="rect">
              <a:avLst/>
            </a:prstGeom>
            <a:solidFill>
              <a:schemeClr val="tx2">
                <a:lumMod val="40000"/>
                <a:lumOff val="6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dirty="0">
                <a:solidFill>
                  <a:schemeClr val="tx2"/>
                </a:solidFill>
              </a:endParaRPr>
            </a:p>
          </p:txBody>
        </p:sp>
      </p:grpSp>
      <p:sp>
        <p:nvSpPr>
          <p:cNvPr id="32" name="Rectangle 31">
            <a:hlinkClick r:id="" action="ppaction://hlinkshowjump?jump=firstslide"/>
            <a:extLst>
              <a:ext uri="{FF2B5EF4-FFF2-40B4-BE49-F238E27FC236}">
                <a16:creationId xmlns:a16="http://schemas.microsoft.com/office/drawing/2014/main" id="{0A28C314-1202-354F-8BC6-BEADB235290B}"/>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3" name="Rectangle 32">
            <a:hlinkClick r:id="" action="ppaction://hlinkshowjump?jump=previousslide"/>
            <a:extLst>
              <a:ext uri="{FF2B5EF4-FFF2-40B4-BE49-F238E27FC236}">
                <a16:creationId xmlns:a16="http://schemas.microsoft.com/office/drawing/2014/main" id="{D32670DB-BC3D-A84C-8476-BF9D3A1D65DF}"/>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4" name="Rectangle 43">
            <a:hlinkClick r:id="" action="ppaction://hlinkshowjump?jump=nextslide"/>
            <a:extLst>
              <a:ext uri="{FF2B5EF4-FFF2-40B4-BE49-F238E27FC236}">
                <a16:creationId xmlns:a16="http://schemas.microsoft.com/office/drawing/2014/main" id="{7FFBC42F-0681-B64C-9ABF-B6DD5BA0D593}"/>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6" name="TextBox 55">
            <a:extLst>
              <a:ext uri="{FF2B5EF4-FFF2-40B4-BE49-F238E27FC236}">
                <a16:creationId xmlns:a16="http://schemas.microsoft.com/office/drawing/2014/main" id="{E3393E81-6681-2540-BD7D-3BA4D7BDA4F9}"/>
              </a:ext>
            </a:extLst>
          </p:cNvPr>
          <p:cNvSpPr txBox="1"/>
          <p:nvPr/>
        </p:nvSpPr>
        <p:spPr>
          <a:xfrm>
            <a:off x="512433" y="642049"/>
            <a:ext cx="1377307" cy="201189"/>
          </a:xfrm>
          <a:prstGeom prst="rect">
            <a:avLst/>
          </a:prstGeom>
          <a:noFill/>
          <a:ln>
            <a:noFill/>
          </a:ln>
        </p:spPr>
        <p:txBody>
          <a:bodyPr wrap="none" lIns="0" tIns="0" rIns="0" bIns="0" rtlCol="0" anchor="t" anchorCtr="0">
            <a:noAutofit/>
          </a:bodyPr>
          <a:lstStyle/>
          <a:p>
            <a:pPr algn="l"/>
            <a:r>
              <a:rPr lang="en-US" sz="1200" dirty="0">
                <a:latin typeface="Franklin Gothic Book" panose="020B0503020102020204" pitchFamily="34" charset="0"/>
                <a:cs typeface="Arial"/>
              </a:rPr>
              <a:t>INTRODUCTION</a:t>
            </a:r>
          </a:p>
        </p:txBody>
      </p:sp>
      <p:sp>
        <p:nvSpPr>
          <p:cNvPr id="57" name="TextBox 56">
            <a:extLst>
              <a:ext uri="{FF2B5EF4-FFF2-40B4-BE49-F238E27FC236}">
                <a16:creationId xmlns:a16="http://schemas.microsoft.com/office/drawing/2014/main" id="{1CDF60F3-B80F-DD41-ABB1-38B7D25B1A60}"/>
              </a:ext>
            </a:extLst>
          </p:cNvPr>
          <p:cNvSpPr txBox="1"/>
          <p:nvPr/>
        </p:nvSpPr>
        <p:spPr>
          <a:xfrm>
            <a:off x="2201731" y="642049"/>
            <a:ext cx="1013503" cy="201189"/>
          </a:xfrm>
          <a:prstGeom prst="rect">
            <a:avLst/>
          </a:prstGeom>
          <a:noFill/>
          <a:ln>
            <a:noFill/>
          </a:ln>
        </p:spPr>
        <p:txBody>
          <a:bodyPr wrap="none" lIns="0" tIns="0" rIns="0" bIns="0" rtlCol="0" anchor="t" anchorCtr="0">
            <a:noAutofit/>
          </a:bodyPr>
          <a:lstStyle/>
          <a:p>
            <a:pPr algn="ctr"/>
            <a:r>
              <a:rPr lang="en-US" sz="1200" b="1" dirty="0">
                <a:latin typeface="Franklin Gothic Book" panose="020B0503020102020204" pitchFamily="34" charset="0"/>
                <a:cs typeface="Arial"/>
              </a:rPr>
              <a:t>SURVIVAL</a:t>
            </a:r>
          </a:p>
        </p:txBody>
      </p:sp>
      <p:sp>
        <p:nvSpPr>
          <p:cNvPr id="59" name="TextBox 58">
            <a:hlinkClick r:id="" action="ppaction://noaction"/>
            <a:extLst>
              <a:ext uri="{FF2B5EF4-FFF2-40B4-BE49-F238E27FC236}">
                <a16:creationId xmlns:a16="http://schemas.microsoft.com/office/drawing/2014/main" id="{E8452584-1293-B242-B2B5-2EAD270AE2BE}"/>
              </a:ext>
            </a:extLst>
          </p:cNvPr>
          <p:cNvSpPr txBox="1"/>
          <p:nvPr/>
        </p:nvSpPr>
        <p:spPr>
          <a:xfrm>
            <a:off x="3588219"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GOAL-</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DIRECTED PD </a:t>
            </a:r>
          </a:p>
        </p:txBody>
      </p:sp>
      <p:sp>
        <p:nvSpPr>
          <p:cNvPr id="60" name="TextBox 59">
            <a:extLst>
              <a:ext uri="{FF2B5EF4-FFF2-40B4-BE49-F238E27FC236}">
                <a16:creationId xmlns:a16="http://schemas.microsoft.com/office/drawing/2014/main" id="{FA61B7FE-7513-1244-A9E7-76585FC16CEA}"/>
              </a:ext>
            </a:extLst>
          </p:cNvPr>
          <p:cNvSpPr txBox="1"/>
          <p:nvPr/>
        </p:nvSpPr>
        <p:spPr>
          <a:xfrm>
            <a:off x="4933484" y="588749"/>
            <a:ext cx="160857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REMOTE PATIENT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MANAGEMENT </a:t>
            </a:r>
          </a:p>
        </p:txBody>
      </p:sp>
      <p:sp>
        <p:nvSpPr>
          <p:cNvPr id="61" name="TextBox 60">
            <a:extLst>
              <a:ext uri="{FF2B5EF4-FFF2-40B4-BE49-F238E27FC236}">
                <a16:creationId xmlns:a16="http://schemas.microsoft.com/office/drawing/2014/main" id="{436B42C0-1E12-B245-BA7B-2CC69C90CD18}"/>
              </a:ext>
            </a:extLst>
          </p:cNvPr>
          <p:cNvSpPr txBox="1"/>
          <p:nvPr/>
        </p:nvSpPr>
        <p:spPr>
          <a:xfrm>
            <a:off x="6930910"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BRIDGE TO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TRANSPLANT</a:t>
            </a:r>
          </a:p>
        </p:txBody>
      </p:sp>
      <p:sp>
        <p:nvSpPr>
          <p:cNvPr id="62" name="TextBox 61">
            <a:extLst>
              <a:ext uri="{FF2B5EF4-FFF2-40B4-BE49-F238E27FC236}">
                <a16:creationId xmlns:a16="http://schemas.microsoft.com/office/drawing/2014/main" id="{FEDD3685-27BB-7641-BDE6-75E37C89CE02}"/>
              </a:ext>
            </a:extLst>
          </p:cNvPr>
          <p:cNvSpPr txBox="1"/>
          <p:nvPr/>
        </p:nvSpPr>
        <p:spPr>
          <a:xfrm>
            <a:off x="8302966" y="642049"/>
            <a:ext cx="1013503" cy="201189"/>
          </a:xfrm>
          <a:prstGeom prst="rect">
            <a:avLst/>
          </a:prstGeom>
          <a:noFill/>
          <a:ln>
            <a:noFill/>
          </a:ln>
        </p:spPr>
        <p:txBody>
          <a:bodyPr wrap="none" lIns="0" tIns="0" rIns="0" bIns="0" rtlCol="0" anchor="t" anchorCtr="0">
            <a:noAutofit/>
          </a:bodyPr>
          <a:lstStyle/>
          <a:p>
            <a:pPr algn="ctr"/>
            <a:r>
              <a:rPr lang="en-US" sz="1200" dirty="0">
                <a:latin typeface="Franklin Gothic Book" panose="020B0503020102020204" pitchFamily="34" charset="0"/>
                <a:cs typeface="Arial"/>
              </a:rPr>
              <a:t>SUMMARY</a:t>
            </a:r>
          </a:p>
        </p:txBody>
      </p:sp>
      <p:sp>
        <p:nvSpPr>
          <p:cNvPr id="63" name="TextBox 62">
            <a:extLst>
              <a:ext uri="{FF2B5EF4-FFF2-40B4-BE49-F238E27FC236}">
                <a16:creationId xmlns:a16="http://schemas.microsoft.com/office/drawing/2014/main" id="{EB8BDF10-6B6D-0F4F-966B-97D18E462471}"/>
              </a:ext>
            </a:extLst>
          </p:cNvPr>
          <p:cNvSpPr txBox="1"/>
          <p:nvPr/>
        </p:nvSpPr>
        <p:spPr>
          <a:xfrm>
            <a:off x="9700142" y="642049"/>
            <a:ext cx="1013503" cy="201189"/>
          </a:xfrm>
          <a:prstGeom prst="rect">
            <a:avLst/>
          </a:prstGeom>
          <a:noFill/>
          <a:ln>
            <a:noFill/>
          </a:ln>
        </p:spPr>
        <p:txBody>
          <a:bodyPr wrap="none" lIns="0" tIns="0" rIns="0" bIns="0" rtlCol="0" anchor="t" anchorCtr="0">
            <a:noAutofit/>
          </a:bodyPr>
          <a:lstStyle/>
          <a:p>
            <a:pPr algn="ctr"/>
            <a:r>
              <a:rPr lang="en-US" sz="1200" dirty="0">
                <a:solidFill>
                  <a:schemeClr val="tx2"/>
                </a:solidFill>
                <a:latin typeface="Franklin Gothic Book" panose="020B0503020102020204" pitchFamily="34" charset="0"/>
                <a:cs typeface="Arial"/>
              </a:rPr>
              <a:t>REFERENCES</a:t>
            </a:r>
          </a:p>
        </p:txBody>
      </p:sp>
      <p:sp>
        <p:nvSpPr>
          <p:cNvPr id="64" name="Triangle 63">
            <a:extLst>
              <a:ext uri="{FF2B5EF4-FFF2-40B4-BE49-F238E27FC236}">
                <a16:creationId xmlns:a16="http://schemas.microsoft.com/office/drawing/2014/main" id="{7FE53ADD-CB64-B345-AB46-85C57C1E79D9}"/>
              </a:ext>
            </a:extLst>
          </p:cNvPr>
          <p:cNvSpPr/>
          <p:nvPr/>
        </p:nvSpPr>
        <p:spPr>
          <a:xfrm rot="10800000">
            <a:off x="3840806" y="488992"/>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65" name="Rectangle 64">
            <a:hlinkClick r:id="rId3" action="ppaction://hlinksldjump"/>
            <a:extLst>
              <a:ext uri="{FF2B5EF4-FFF2-40B4-BE49-F238E27FC236}">
                <a16:creationId xmlns:a16="http://schemas.microsoft.com/office/drawing/2014/main" id="{9D911B8D-C710-DC4B-8915-262219007056}"/>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6" name="Rectangle 65">
            <a:hlinkClick r:id="" action="ppaction://noaction"/>
            <a:extLst>
              <a:ext uri="{FF2B5EF4-FFF2-40B4-BE49-F238E27FC236}">
                <a16:creationId xmlns:a16="http://schemas.microsoft.com/office/drawing/2014/main" id="{2AA1BE75-AF80-074A-AAF3-2C7D6EFFAD29}"/>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7" name="Rectangle 66">
            <a:hlinkClick r:id="" action="ppaction://noaction"/>
            <a:extLst>
              <a:ext uri="{FF2B5EF4-FFF2-40B4-BE49-F238E27FC236}">
                <a16:creationId xmlns:a16="http://schemas.microsoft.com/office/drawing/2014/main" id="{2EA2F45D-9E80-BF4D-A2F1-D7116E6263BE}"/>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8" name="Rectangle 67">
            <a:hlinkClick r:id="" action="ppaction://noaction"/>
            <a:extLst>
              <a:ext uri="{FF2B5EF4-FFF2-40B4-BE49-F238E27FC236}">
                <a16:creationId xmlns:a16="http://schemas.microsoft.com/office/drawing/2014/main" id="{AE80B2FA-E6F7-1E4C-9C5F-BE1F8E2DF2EF}"/>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9" name="Rectangle 68">
            <a:hlinkClick r:id="rId3" action="ppaction://hlinksldjump"/>
            <a:extLst>
              <a:ext uri="{FF2B5EF4-FFF2-40B4-BE49-F238E27FC236}">
                <a16:creationId xmlns:a16="http://schemas.microsoft.com/office/drawing/2014/main" id="{7E0C1BBA-F58F-DC46-A725-108AC78DDC3A}"/>
              </a:ext>
            </a:extLst>
          </p:cNvPr>
          <p:cNvSpPr/>
          <p:nvPr/>
        </p:nvSpPr>
        <p:spPr>
          <a:xfrm>
            <a:off x="2170965" y="589363"/>
            <a:ext cx="1303272"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0" name="Rectangle 69">
            <a:hlinkClick r:id="" action="ppaction://noaction"/>
            <a:extLst>
              <a:ext uri="{FF2B5EF4-FFF2-40B4-BE49-F238E27FC236}">
                <a16:creationId xmlns:a16="http://schemas.microsoft.com/office/drawing/2014/main" id="{69766DAF-4109-764D-A1EB-8234CE4ECD45}"/>
              </a:ext>
            </a:extLst>
          </p:cNvPr>
          <p:cNvSpPr/>
          <p:nvPr/>
        </p:nvSpPr>
        <p:spPr>
          <a:xfrm>
            <a:off x="6588575" y="595666"/>
            <a:ext cx="1519096"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1" name="Rectangle 70">
            <a:hlinkClick r:id="" action="ppaction://noaction"/>
            <a:extLst>
              <a:ext uri="{FF2B5EF4-FFF2-40B4-BE49-F238E27FC236}">
                <a16:creationId xmlns:a16="http://schemas.microsoft.com/office/drawing/2014/main" id="{042AD1C0-696D-634F-8062-68FB3866D44E}"/>
              </a:ext>
            </a:extLst>
          </p:cNvPr>
          <p:cNvSpPr/>
          <p:nvPr/>
        </p:nvSpPr>
        <p:spPr>
          <a:xfrm>
            <a:off x="8156877" y="601112"/>
            <a:ext cx="123518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2" name="Rectangle 71">
            <a:hlinkClick r:id="" action="ppaction://noaction"/>
            <a:extLst>
              <a:ext uri="{FF2B5EF4-FFF2-40B4-BE49-F238E27FC236}">
                <a16:creationId xmlns:a16="http://schemas.microsoft.com/office/drawing/2014/main" id="{9F2658D6-AED2-3B42-8F59-9B4034EC7F6A}"/>
              </a:ext>
            </a:extLst>
          </p:cNvPr>
          <p:cNvSpPr/>
          <p:nvPr/>
        </p:nvSpPr>
        <p:spPr>
          <a:xfrm>
            <a:off x="9469405" y="595666"/>
            <a:ext cx="1534489"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solidFill>
                <a:schemeClr val="tx2"/>
              </a:solidFill>
            </a:endParaRPr>
          </a:p>
        </p:txBody>
      </p:sp>
      <p:sp>
        <p:nvSpPr>
          <p:cNvPr id="73" name="Rectangle 72">
            <a:hlinkClick r:id="" action="ppaction://noaction"/>
            <a:extLst>
              <a:ext uri="{FF2B5EF4-FFF2-40B4-BE49-F238E27FC236}">
                <a16:creationId xmlns:a16="http://schemas.microsoft.com/office/drawing/2014/main" id="{1659C9C0-76FF-5A42-A606-90D180472259}"/>
              </a:ext>
            </a:extLst>
          </p:cNvPr>
          <p:cNvSpPr/>
          <p:nvPr/>
        </p:nvSpPr>
        <p:spPr>
          <a:xfrm>
            <a:off x="3505767" y="588739"/>
            <a:ext cx="117380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4" name="Rectangle 73">
            <a:hlinkClick r:id="" action="ppaction://noaction"/>
            <a:extLst>
              <a:ext uri="{FF2B5EF4-FFF2-40B4-BE49-F238E27FC236}">
                <a16:creationId xmlns:a16="http://schemas.microsoft.com/office/drawing/2014/main" id="{CC5A88C9-59B1-8747-9814-0E8E666C5AC9}"/>
              </a:ext>
            </a:extLst>
          </p:cNvPr>
          <p:cNvSpPr/>
          <p:nvPr/>
        </p:nvSpPr>
        <p:spPr>
          <a:xfrm>
            <a:off x="4711099" y="595666"/>
            <a:ext cx="1828271"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5" name="Rectangle 74">
            <a:hlinkClick r:id="rId3" action="ppaction://hlinksldjump"/>
            <a:extLst>
              <a:ext uri="{FF2B5EF4-FFF2-40B4-BE49-F238E27FC236}">
                <a16:creationId xmlns:a16="http://schemas.microsoft.com/office/drawing/2014/main" id="{BD96747F-A4C4-9441-A488-F21811D38AC0}"/>
              </a:ext>
            </a:extLst>
          </p:cNvPr>
          <p:cNvSpPr/>
          <p:nvPr/>
        </p:nvSpPr>
        <p:spPr>
          <a:xfrm>
            <a:off x="315946" y="588739"/>
            <a:ext cx="1839905"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pic>
        <p:nvPicPr>
          <p:cNvPr id="47" name="Picture 46" descr="A close up of a logo&#10;&#10;Description automatically generated">
            <a:extLst>
              <a:ext uri="{FF2B5EF4-FFF2-40B4-BE49-F238E27FC236}">
                <a16:creationId xmlns:a16="http://schemas.microsoft.com/office/drawing/2014/main" id="{AA0DA848-A3F9-8545-ACCA-7D35E49E45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19576" y="1077591"/>
            <a:ext cx="1583603" cy="1189124"/>
          </a:xfrm>
          <a:prstGeom prst="rect">
            <a:avLst/>
          </a:prstGeom>
        </p:spPr>
      </p:pic>
      <p:sp>
        <p:nvSpPr>
          <p:cNvPr id="108" name="Title 1">
            <a:extLst>
              <a:ext uri="{FF2B5EF4-FFF2-40B4-BE49-F238E27FC236}">
                <a16:creationId xmlns:a16="http://schemas.microsoft.com/office/drawing/2014/main" id="{0CFCAD90-1DFE-4C40-99B2-7E1FFBCC58CD}"/>
              </a:ext>
            </a:extLst>
          </p:cNvPr>
          <p:cNvSpPr txBox="1">
            <a:spLocks/>
          </p:cNvSpPr>
          <p:nvPr/>
        </p:nvSpPr>
        <p:spPr>
          <a:xfrm>
            <a:off x="480002" y="1008001"/>
            <a:ext cx="11183815" cy="648000"/>
          </a:xfrm>
          <a:prstGeom prst="rect">
            <a:avLst/>
          </a:prstGeom>
        </p:spPr>
        <p:txBody>
          <a:bodyPr vert="horz" lIns="0" tIns="0" rIns="0" bIns="0" rtlCol="0" anchor="ctr">
            <a:normAutofit/>
          </a:bodyPr>
          <a:lstStyle>
            <a:lvl1pPr algn="l" defTabSz="686005" rtl="0" eaLnBrk="1" latinLnBrk="0" hangingPunct="1">
              <a:lnSpc>
                <a:spcPct val="90000"/>
              </a:lnSpc>
              <a:spcBef>
                <a:spcPct val="0"/>
              </a:spcBef>
              <a:buNone/>
              <a:defRPr sz="1800" kern="1200">
                <a:solidFill>
                  <a:schemeClr val="tx1"/>
                </a:solidFill>
                <a:latin typeface="+mj-lt"/>
                <a:ea typeface="+mj-ea"/>
                <a:cs typeface="+mj-cs"/>
              </a:defRPr>
            </a:lvl1pPr>
          </a:lstStyle>
          <a:p>
            <a:pPr fontAlgn="auto">
              <a:spcAft>
                <a:spcPts val="0"/>
              </a:spcAft>
            </a:pPr>
            <a:r>
              <a:rPr lang="en-US" dirty="0"/>
              <a:t>INTERNATIONAL SOCIETY FOR PERITONEAL DIALYSIS (ISPD) </a:t>
            </a:r>
            <a:br>
              <a:rPr lang="en-US" dirty="0"/>
            </a:br>
            <a:r>
              <a:rPr lang="en-US" dirty="0"/>
              <a:t>PRACTICE RECOMMENDATIONS </a:t>
            </a:r>
            <a:endParaRPr lang="en-US" dirty="0">
              <a:solidFill>
                <a:schemeClr val="tx2"/>
              </a:solidFill>
            </a:endParaRPr>
          </a:p>
        </p:txBody>
      </p:sp>
      <p:grpSp>
        <p:nvGrpSpPr>
          <p:cNvPr id="3" name="Group 7">
            <a:extLst>
              <a:ext uri="{FF2B5EF4-FFF2-40B4-BE49-F238E27FC236}">
                <a16:creationId xmlns:a16="http://schemas.microsoft.com/office/drawing/2014/main" id="{30A78E20-595D-264A-97A8-2E47AE229B29}"/>
              </a:ext>
            </a:extLst>
          </p:cNvPr>
          <p:cNvGrpSpPr/>
          <p:nvPr/>
        </p:nvGrpSpPr>
        <p:grpSpPr>
          <a:xfrm>
            <a:off x="0" y="4534552"/>
            <a:ext cx="12192000" cy="1453993"/>
            <a:chOff x="-196217" y="4453729"/>
            <a:chExt cx="9652287" cy="1534816"/>
          </a:xfrm>
        </p:grpSpPr>
        <p:grpSp>
          <p:nvGrpSpPr>
            <p:cNvPr id="4" name="Group 109">
              <a:extLst>
                <a:ext uri="{FF2B5EF4-FFF2-40B4-BE49-F238E27FC236}">
                  <a16:creationId xmlns:a16="http://schemas.microsoft.com/office/drawing/2014/main" id="{B7321A24-BE4F-7E4F-89F4-D5A9D074BFBB}"/>
                </a:ext>
              </a:extLst>
            </p:cNvPr>
            <p:cNvGrpSpPr/>
            <p:nvPr/>
          </p:nvGrpSpPr>
          <p:grpSpPr>
            <a:xfrm rot="10800000">
              <a:off x="3850335" y="4458512"/>
              <a:ext cx="5605735" cy="1530033"/>
              <a:chOff x="1456822" y="1397338"/>
              <a:chExt cx="4375978" cy="1194384"/>
            </a:xfrm>
          </p:grpSpPr>
          <p:sp>
            <p:nvSpPr>
              <p:cNvPr id="114" name="Right Triangle 113">
                <a:extLst>
                  <a:ext uri="{FF2B5EF4-FFF2-40B4-BE49-F238E27FC236}">
                    <a16:creationId xmlns:a16="http://schemas.microsoft.com/office/drawing/2014/main" id="{4F25EFED-06C4-0143-92BA-9DF8DE3EA5CA}"/>
                  </a:ext>
                </a:extLst>
              </p:cNvPr>
              <p:cNvSpPr/>
              <p:nvPr/>
            </p:nvSpPr>
            <p:spPr>
              <a:xfrm rot="5400000">
                <a:off x="4685202" y="1444116"/>
                <a:ext cx="1194376" cy="1100820"/>
              </a:xfrm>
              <a:prstGeom prst="rtTriangle">
                <a:avLst/>
              </a:prstGeom>
              <a:solidFill>
                <a:schemeClr val="tx1">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B0E4E96C-FAA2-A547-8E37-E1773A8E701B}"/>
                  </a:ext>
                </a:extLst>
              </p:cNvPr>
              <p:cNvSpPr/>
              <p:nvPr/>
            </p:nvSpPr>
            <p:spPr>
              <a:xfrm>
                <a:off x="1456822" y="1397346"/>
                <a:ext cx="3275166" cy="1194376"/>
              </a:xfrm>
              <a:prstGeom prst="rect">
                <a:avLst/>
              </a:prstGeom>
              <a:solidFill>
                <a:schemeClr val="tx1">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110">
              <a:extLst>
                <a:ext uri="{FF2B5EF4-FFF2-40B4-BE49-F238E27FC236}">
                  <a16:creationId xmlns:a16="http://schemas.microsoft.com/office/drawing/2014/main" id="{6169F4AD-93B1-754A-81CF-17863F0FA8B3}"/>
                </a:ext>
              </a:extLst>
            </p:cNvPr>
            <p:cNvGrpSpPr/>
            <p:nvPr/>
          </p:nvGrpSpPr>
          <p:grpSpPr>
            <a:xfrm>
              <a:off x="-196217" y="4453729"/>
              <a:ext cx="5284242" cy="1530023"/>
              <a:chOff x="4003804" y="1032036"/>
              <a:chExt cx="2334976" cy="655185"/>
            </a:xfrm>
          </p:grpSpPr>
          <p:sp>
            <p:nvSpPr>
              <p:cNvPr id="112" name="Right Triangle 111">
                <a:extLst>
                  <a:ext uri="{FF2B5EF4-FFF2-40B4-BE49-F238E27FC236}">
                    <a16:creationId xmlns:a16="http://schemas.microsoft.com/office/drawing/2014/main" id="{844DB8A5-2AD9-D14F-BA12-327425E5C566}"/>
                  </a:ext>
                </a:extLst>
              </p:cNvPr>
              <p:cNvSpPr/>
              <p:nvPr/>
            </p:nvSpPr>
            <p:spPr>
              <a:xfrm rot="5400000">
                <a:off x="5709256" y="1057696"/>
                <a:ext cx="655184" cy="603864"/>
              </a:xfrm>
              <a:prstGeom prst="rtTriangle">
                <a:avLst/>
              </a:prstGeom>
              <a:solidFill>
                <a:schemeClr val="tx2">
                  <a:lumMod val="40000"/>
                  <a:lumOff val="6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58F918B-68AC-D445-B6F4-3C51C149239C}"/>
                  </a:ext>
                </a:extLst>
              </p:cNvPr>
              <p:cNvSpPr/>
              <p:nvPr/>
            </p:nvSpPr>
            <p:spPr>
              <a:xfrm>
                <a:off x="4003804" y="1032037"/>
                <a:ext cx="1731113" cy="655184"/>
              </a:xfrm>
              <a:prstGeom prst="rect">
                <a:avLst/>
              </a:prstGeom>
              <a:solidFill>
                <a:schemeClr val="tx2">
                  <a:lumMod val="40000"/>
                  <a:lumOff val="6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116" name="Text Placeholder 6">
            <a:extLst>
              <a:ext uri="{FF2B5EF4-FFF2-40B4-BE49-F238E27FC236}">
                <a16:creationId xmlns:a16="http://schemas.microsoft.com/office/drawing/2014/main" id="{7796EE78-B53D-C342-8B9B-56EA56C0754F}"/>
              </a:ext>
            </a:extLst>
          </p:cNvPr>
          <p:cNvSpPr txBox="1">
            <a:spLocks/>
          </p:cNvSpPr>
          <p:nvPr/>
        </p:nvSpPr>
        <p:spPr>
          <a:xfrm>
            <a:off x="8107671" y="4718270"/>
            <a:ext cx="3679028" cy="923330"/>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gn="r">
              <a:lnSpc>
                <a:spcPts val="1760"/>
              </a:lnSpc>
            </a:pPr>
            <a:r>
              <a:rPr lang="en-US" sz="1800" b="1" dirty="0">
                <a:solidFill>
                  <a:schemeClr val="tx2"/>
                </a:solidFill>
              </a:rPr>
              <a:t>GOAL-DIRECTED PD</a:t>
            </a:r>
            <a:r>
              <a:rPr lang="en-US" sz="1700" dirty="0"/>
              <a:t> </a:t>
            </a:r>
            <a:br>
              <a:rPr lang="en-US" sz="1700" dirty="0"/>
            </a:br>
            <a:r>
              <a:rPr lang="en-US" sz="1700" dirty="0"/>
              <a:t>is closely aligned with the core outcomes identified in the </a:t>
            </a:r>
            <a:r>
              <a:rPr lang="en-US" sz="1600" b="1" dirty="0">
                <a:solidFill>
                  <a:schemeClr val="tx2"/>
                </a:solidFill>
              </a:rPr>
              <a:t>SONG*-PD INITIATIVE</a:t>
            </a:r>
            <a:endParaRPr lang="en-US" sz="1700" baseline="30000" dirty="0"/>
          </a:p>
        </p:txBody>
      </p:sp>
      <p:sp>
        <p:nvSpPr>
          <p:cNvPr id="117" name="Text Placeholder 6">
            <a:extLst>
              <a:ext uri="{FF2B5EF4-FFF2-40B4-BE49-F238E27FC236}">
                <a16:creationId xmlns:a16="http://schemas.microsoft.com/office/drawing/2014/main" id="{3028D5A2-2F16-6040-8BFF-FAC1066A56D1}"/>
              </a:ext>
            </a:extLst>
          </p:cNvPr>
          <p:cNvSpPr txBox="1">
            <a:spLocks/>
          </p:cNvSpPr>
          <p:nvPr/>
        </p:nvSpPr>
        <p:spPr>
          <a:xfrm>
            <a:off x="508424" y="5112778"/>
            <a:ext cx="2706811" cy="498598"/>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nSpc>
                <a:spcPct val="90000"/>
              </a:lnSpc>
            </a:pPr>
            <a:r>
              <a:rPr lang="en-US" sz="1800" b="1" dirty="0">
                <a:solidFill>
                  <a:schemeClr val="tx2"/>
                </a:solidFill>
              </a:rPr>
              <a:t>PATIENT DIALYSIS </a:t>
            </a:r>
            <a:br>
              <a:rPr lang="en-US" sz="1800" b="1" dirty="0">
                <a:solidFill>
                  <a:schemeClr val="tx2"/>
                </a:solidFill>
              </a:rPr>
            </a:br>
            <a:r>
              <a:rPr lang="en-US" sz="1800" b="1" dirty="0">
                <a:solidFill>
                  <a:schemeClr val="tx2"/>
                </a:solidFill>
              </a:rPr>
              <a:t>TREATMENT SATISFACTION</a:t>
            </a:r>
            <a:r>
              <a:rPr lang="en-US" sz="1400" baseline="30000" dirty="0">
                <a:solidFill>
                  <a:schemeClr val="tx2"/>
                </a:solidFill>
              </a:rPr>
              <a:t> </a:t>
            </a:r>
          </a:p>
        </p:txBody>
      </p:sp>
      <p:pic>
        <p:nvPicPr>
          <p:cNvPr id="118" name="Graphic 117">
            <a:extLst>
              <a:ext uri="{FF2B5EF4-FFF2-40B4-BE49-F238E27FC236}">
                <a16:creationId xmlns:a16="http://schemas.microsoft.com/office/drawing/2014/main" id="{3B30853C-B6B9-0440-AA6A-BA359064A7E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01761" y="5131215"/>
            <a:ext cx="969451" cy="699450"/>
          </a:xfrm>
          <a:prstGeom prst="rect">
            <a:avLst/>
          </a:prstGeom>
        </p:spPr>
      </p:pic>
      <p:sp>
        <p:nvSpPr>
          <p:cNvPr id="122" name="Text Placeholder 6">
            <a:extLst>
              <a:ext uri="{FF2B5EF4-FFF2-40B4-BE49-F238E27FC236}">
                <a16:creationId xmlns:a16="http://schemas.microsoft.com/office/drawing/2014/main" id="{CFA53847-9990-A04A-A79E-B1612511E10D}"/>
              </a:ext>
            </a:extLst>
          </p:cNvPr>
          <p:cNvSpPr txBox="1">
            <a:spLocks/>
          </p:cNvSpPr>
          <p:nvPr/>
        </p:nvSpPr>
        <p:spPr>
          <a:xfrm>
            <a:off x="5227958" y="5689380"/>
            <a:ext cx="6635421" cy="230832"/>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gn="r">
              <a:lnSpc>
                <a:spcPts val="1760"/>
              </a:lnSpc>
            </a:pPr>
            <a:r>
              <a:rPr lang="en-US" sz="1000" dirty="0"/>
              <a:t>*SONG: Standardized Outcomes in Nephrology</a:t>
            </a:r>
            <a:r>
              <a:rPr lang="en-US" sz="1000" baseline="30000" dirty="0">
                <a:solidFill>
                  <a:schemeClr val="tx2"/>
                </a:solidFill>
              </a:rPr>
              <a:t> </a:t>
            </a:r>
          </a:p>
        </p:txBody>
      </p:sp>
      <p:sp>
        <p:nvSpPr>
          <p:cNvPr id="92" name="Text Placeholder 6">
            <a:extLst>
              <a:ext uri="{FF2B5EF4-FFF2-40B4-BE49-F238E27FC236}">
                <a16:creationId xmlns:a16="http://schemas.microsoft.com/office/drawing/2014/main" id="{E0B067B4-E53F-BA4B-BB78-B08769B87C7F}"/>
              </a:ext>
            </a:extLst>
          </p:cNvPr>
          <p:cNvSpPr txBox="1">
            <a:spLocks/>
          </p:cNvSpPr>
          <p:nvPr/>
        </p:nvSpPr>
        <p:spPr>
          <a:xfrm>
            <a:off x="512433" y="2000619"/>
            <a:ext cx="2606247" cy="333425"/>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nSpc>
                <a:spcPts val="2560"/>
              </a:lnSpc>
            </a:pPr>
            <a:r>
              <a:rPr lang="en-US" sz="2800" dirty="0">
                <a:solidFill>
                  <a:schemeClr val="tx2"/>
                </a:solidFill>
                <a:latin typeface="+mj-lt"/>
              </a:rPr>
              <a:t>ADEQUACY</a:t>
            </a:r>
            <a:r>
              <a:rPr lang="en-US" dirty="0">
                <a:solidFill>
                  <a:schemeClr val="tx2"/>
                </a:solidFill>
                <a:latin typeface="+mj-lt"/>
              </a:rPr>
              <a:t>  </a:t>
            </a:r>
            <a:endParaRPr lang="en-US" baseline="30000" dirty="0">
              <a:solidFill>
                <a:schemeClr val="tx2"/>
              </a:solidFill>
            </a:endParaRPr>
          </a:p>
        </p:txBody>
      </p:sp>
      <p:sp>
        <p:nvSpPr>
          <p:cNvPr id="97" name="Text Placeholder 6">
            <a:extLst>
              <a:ext uri="{FF2B5EF4-FFF2-40B4-BE49-F238E27FC236}">
                <a16:creationId xmlns:a16="http://schemas.microsoft.com/office/drawing/2014/main" id="{9C706FC1-887F-8E47-A291-C9B12B8877B4}"/>
              </a:ext>
            </a:extLst>
          </p:cNvPr>
          <p:cNvSpPr txBox="1">
            <a:spLocks/>
          </p:cNvSpPr>
          <p:nvPr/>
        </p:nvSpPr>
        <p:spPr>
          <a:xfrm>
            <a:off x="9100899" y="2248954"/>
            <a:ext cx="503503" cy="246093"/>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r>
              <a:rPr lang="en-US" sz="1599" baseline="30000" dirty="0">
                <a:solidFill>
                  <a:schemeClr val="tx2"/>
                </a:solidFill>
              </a:rPr>
              <a:t>45,46</a:t>
            </a:r>
            <a:r>
              <a:rPr lang="en-US" sz="1599" dirty="0">
                <a:solidFill>
                  <a:schemeClr val="tx2"/>
                </a:solidFill>
              </a:rPr>
              <a:t> </a:t>
            </a:r>
          </a:p>
        </p:txBody>
      </p:sp>
      <p:sp>
        <p:nvSpPr>
          <p:cNvPr id="98" name="Text Placeholder 6">
            <a:extLst>
              <a:ext uri="{FF2B5EF4-FFF2-40B4-BE49-F238E27FC236}">
                <a16:creationId xmlns:a16="http://schemas.microsoft.com/office/drawing/2014/main" id="{2F30EEDB-E26B-764C-9760-251C79F6D877}"/>
              </a:ext>
            </a:extLst>
          </p:cNvPr>
          <p:cNvSpPr txBox="1">
            <a:spLocks/>
          </p:cNvSpPr>
          <p:nvPr/>
        </p:nvSpPr>
        <p:spPr>
          <a:xfrm>
            <a:off x="512434" y="2235053"/>
            <a:ext cx="2288292" cy="333425"/>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nSpc>
                <a:spcPts val="2560"/>
              </a:lnSpc>
            </a:pPr>
            <a:r>
              <a:rPr lang="en-US" sz="1800" dirty="0">
                <a:solidFill>
                  <a:schemeClr val="tx2"/>
                </a:solidFill>
                <a:latin typeface="+mj-lt"/>
              </a:rPr>
              <a:t>IS NOT ENOUGH! </a:t>
            </a:r>
            <a:endParaRPr lang="en-US" sz="1800" baseline="30000" dirty="0">
              <a:solidFill>
                <a:schemeClr val="tx2"/>
              </a:solidFill>
            </a:endParaRPr>
          </a:p>
        </p:txBody>
      </p:sp>
      <p:sp>
        <p:nvSpPr>
          <p:cNvPr id="100" name="Text Placeholder 6">
            <a:extLst>
              <a:ext uri="{FF2B5EF4-FFF2-40B4-BE49-F238E27FC236}">
                <a16:creationId xmlns:a16="http://schemas.microsoft.com/office/drawing/2014/main" id="{F6026146-844D-9D43-A669-C27CD7202ADB}"/>
              </a:ext>
            </a:extLst>
          </p:cNvPr>
          <p:cNvSpPr txBox="1">
            <a:spLocks/>
          </p:cNvSpPr>
          <p:nvPr/>
        </p:nvSpPr>
        <p:spPr>
          <a:xfrm>
            <a:off x="3459063" y="2207585"/>
            <a:ext cx="1406741" cy="333425"/>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nSpc>
                <a:spcPts val="2560"/>
              </a:lnSpc>
            </a:pPr>
            <a:r>
              <a:rPr lang="en-US" sz="1800" dirty="0">
                <a:latin typeface="+mn-lt"/>
              </a:rPr>
              <a:t>adequacy”</a:t>
            </a:r>
            <a:endParaRPr lang="en-US" sz="1800" baseline="30000" dirty="0">
              <a:latin typeface="+mn-lt"/>
            </a:endParaRPr>
          </a:p>
        </p:txBody>
      </p:sp>
      <p:sp>
        <p:nvSpPr>
          <p:cNvPr id="101" name="Text Placeholder 6">
            <a:extLst>
              <a:ext uri="{FF2B5EF4-FFF2-40B4-BE49-F238E27FC236}">
                <a16:creationId xmlns:a16="http://schemas.microsoft.com/office/drawing/2014/main" id="{7CAB1407-9FBB-2346-B157-C6CA9EA5A184}"/>
              </a:ext>
            </a:extLst>
          </p:cNvPr>
          <p:cNvSpPr txBox="1">
            <a:spLocks/>
          </p:cNvSpPr>
          <p:nvPr/>
        </p:nvSpPr>
        <p:spPr>
          <a:xfrm>
            <a:off x="6351593" y="1994494"/>
            <a:ext cx="4351507" cy="247632"/>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nSpc>
                <a:spcPts val="1860"/>
              </a:lnSpc>
            </a:pPr>
            <a:r>
              <a:rPr lang="en-US" sz="2100" dirty="0">
                <a:solidFill>
                  <a:schemeClr val="tx2"/>
                </a:solidFill>
                <a:latin typeface="+mn-lt"/>
              </a:rPr>
              <a:t>“high-quality </a:t>
            </a:r>
            <a:r>
              <a:rPr lang="en-US" sz="2100" dirty="0">
                <a:solidFill>
                  <a:schemeClr val="tx2"/>
                </a:solidFill>
              </a:rPr>
              <a:t>goal-directed</a:t>
            </a:r>
            <a:endParaRPr lang="en-US" sz="2100" baseline="30000" dirty="0">
              <a:solidFill>
                <a:schemeClr val="tx2"/>
              </a:solidFill>
              <a:latin typeface="+mn-lt"/>
            </a:endParaRPr>
          </a:p>
        </p:txBody>
      </p:sp>
      <p:sp>
        <p:nvSpPr>
          <p:cNvPr id="102" name="Text Placeholder 6">
            <a:extLst>
              <a:ext uri="{FF2B5EF4-FFF2-40B4-BE49-F238E27FC236}">
                <a16:creationId xmlns:a16="http://schemas.microsoft.com/office/drawing/2014/main" id="{8E02C515-112A-0341-8E24-727865DA2C51}"/>
              </a:ext>
            </a:extLst>
          </p:cNvPr>
          <p:cNvSpPr txBox="1">
            <a:spLocks/>
          </p:cNvSpPr>
          <p:nvPr/>
        </p:nvSpPr>
        <p:spPr>
          <a:xfrm>
            <a:off x="6512137" y="2303844"/>
            <a:ext cx="2588763" cy="243656"/>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nSpc>
                <a:spcPts val="1860"/>
              </a:lnSpc>
            </a:pPr>
            <a:r>
              <a:rPr lang="en-US" sz="2100" dirty="0">
                <a:solidFill>
                  <a:schemeClr val="tx2"/>
                </a:solidFill>
                <a:latin typeface="+mn-lt"/>
              </a:rPr>
              <a:t>dialysis therapy.”</a:t>
            </a:r>
            <a:endParaRPr lang="en-US" sz="2100" baseline="30000" dirty="0">
              <a:solidFill>
                <a:schemeClr val="tx2"/>
              </a:solidFill>
              <a:latin typeface="+mn-lt"/>
            </a:endParaRPr>
          </a:p>
        </p:txBody>
      </p:sp>
      <p:sp>
        <p:nvSpPr>
          <p:cNvPr id="103" name="Text Placeholder 6">
            <a:extLst>
              <a:ext uri="{FF2B5EF4-FFF2-40B4-BE49-F238E27FC236}">
                <a16:creationId xmlns:a16="http://schemas.microsoft.com/office/drawing/2014/main" id="{FE798E02-D3B9-6A4F-96F6-89FB8918FF4C}"/>
              </a:ext>
            </a:extLst>
          </p:cNvPr>
          <p:cNvSpPr txBox="1">
            <a:spLocks/>
          </p:cNvSpPr>
          <p:nvPr/>
        </p:nvSpPr>
        <p:spPr>
          <a:xfrm rot="16200000">
            <a:off x="2821454" y="2009261"/>
            <a:ext cx="550809" cy="415498"/>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nSpc>
                <a:spcPct val="90000"/>
              </a:lnSpc>
              <a:spcBef>
                <a:spcPts val="0"/>
              </a:spcBef>
            </a:pPr>
            <a:r>
              <a:rPr lang="en-US" sz="1500" dirty="0"/>
              <a:t>MOVE FROM</a:t>
            </a:r>
            <a:endParaRPr lang="en-US" sz="1500" baseline="30000" dirty="0"/>
          </a:p>
        </p:txBody>
      </p:sp>
      <p:grpSp>
        <p:nvGrpSpPr>
          <p:cNvPr id="6" name="Group 6">
            <a:extLst>
              <a:ext uri="{FF2B5EF4-FFF2-40B4-BE49-F238E27FC236}">
                <a16:creationId xmlns:a16="http://schemas.microsoft.com/office/drawing/2014/main" id="{0B530B8B-AB13-DC45-A15C-B2417B3EE15D}"/>
              </a:ext>
            </a:extLst>
          </p:cNvPr>
          <p:cNvGrpSpPr/>
          <p:nvPr/>
        </p:nvGrpSpPr>
        <p:grpSpPr>
          <a:xfrm>
            <a:off x="4879741" y="1934981"/>
            <a:ext cx="667868" cy="553999"/>
            <a:chOff x="3659805" y="1974307"/>
            <a:chExt cx="500901" cy="553999"/>
          </a:xfrm>
        </p:grpSpPr>
        <p:sp>
          <p:nvSpPr>
            <p:cNvPr id="104" name="Pentagon 103">
              <a:extLst>
                <a:ext uri="{FF2B5EF4-FFF2-40B4-BE49-F238E27FC236}">
                  <a16:creationId xmlns:a16="http://schemas.microsoft.com/office/drawing/2014/main" id="{2E11590F-7A93-A24E-8B9C-DE345F6CD490}"/>
                </a:ext>
              </a:extLst>
            </p:cNvPr>
            <p:cNvSpPr/>
            <p:nvPr/>
          </p:nvSpPr>
          <p:spPr>
            <a:xfrm>
              <a:off x="3659805" y="1974307"/>
              <a:ext cx="500901" cy="553999"/>
            </a:xfrm>
            <a:prstGeom prst="homePlat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err="1"/>
            </a:p>
          </p:txBody>
        </p:sp>
        <p:sp>
          <p:nvSpPr>
            <p:cNvPr id="105" name="Text Placeholder 6">
              <a:extLst>
                <a:ext uri="{FF2B5EF4-FFF2-40B4-BE49-F238E27FC236}">
                  <a16:creationId xmlns:a16="http://schemas.microsoft.com/office/drawing/2014/main" id="{FB91DE73-39A6-4543-B92E-8177E7134B1A}"/>
                </a:ext>
              </a:extLst>
            </p:cNvPr>
            <p:cNvSpPr txBox="1">
              <a:spLocks/>
            </p:cNvSpPr>
            <p:nvPr/>
          </p:nvSpPr>
          <p:spPr>
            <a:xfrm>
              <a:off x="3670626" y="2110446"/>
              <a:ext cx="398953" cy="261610"/>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gn="ctr"/>
              <a:r>
                <a:rPr lang="en-US" sz="1700" b="1" dirty="0">
                  <a:latin typeface="+mj-lt"/>
                </a:rPr>
                <a:t>TO</a:t>
              </a:r>
            </a:p>
          </p:txBody>
        </p:sp>
      </p:grpSp>
      <p:pic>
        <p:nvPicPr>
          <p:cNvPr id="109" name="Graphic 108">
            <a:hlinkClick r:id="" action="ppaction://noaction"/>
            <a:extLst>
              <a:ext uri="{FF2B5EF4-FFF2-40B4-BE49-F238E27FC236}">
                <a16:creationId xmlns:a16="http://schemas.microsoft.com/office/drawing/2014/main" id="{ABFE35D3-52E3-7143-9A56-3DDF1E04F2D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771805" y="2288287"/>
            <a:ext cx="480775" cy="360581"/>
          </a:xfrm>
          <a:prstGeom prst="rect">
            <a:avLst/>
          </a:prstGeom>
        </p:spPr>
      </p:pic>
      <p:sp>
        <p:nvSpPr>
          <p:cNvPr id="135" name="Text Placeholder 6">
            <a:extLst>
              <a:ext uri="{FF2B5EF4-FFF2-40B4-BE49-F238E27FC236}">
                <a16:creationId xmlns:a16="http://schemas.microsoft.com/office/drawing/2014/main" id="{484B6BC1-FC26-7F43-BAF7-DEF3EC1C9199}"/>
              </a:ext>
            </a:extLst>
          </p:cNvPr>
          <p:cNvSpPr txBox="1">
            <a:spLocks/>
          </p:cNvSpPr>
          <p:nvPr/>
        </p:nvSpPr>
        <p:spPr>
          <a:xfrm>
            <a:off x="508423" y="4647893"/>
            <a:ext cx="4727891" cy="415498"/>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nSpc>
                <a:spcPct val="90000"/>
              </a:lnSpc>
            </a:pPr>
            <a:r>
              <a:rPr lang="en-US" sz="1500" dirty="0"/>
              <a:t>ISPD recommendations reflect the benefits of shared decision-making on</a:t>
            </a:r>
            <a:endParaRPr lang="en-US" sz="1500" baseline="30000" dirty="0">
              <a:solidFill>
                <a:schemeClr val="tx2"/>
              </a:solidFill>
            </a:endParaRPr>
          </a:p>
        </p:txBody>
      </p:sp>
      <p:sp>
        <p:nvSpPr>
          <p:cNvPr id="137" name="Text Placeholder 6">
            <a:extLst>
              <a:ext uri="{FF2B5EF4-FFF2-40B4-BE49-F238E27FC236}">
                <a16:creationId xmlns:a16="http://schemas.microsoft.com/office/drawing/2014/main" id="{5540146E-7E66-4944-B6E0-AE037852DFAF}"/>
              </a:ext>
            </a:extLst>
          </p:cNvPr>
          <p:cNvSpPr txBox="1">
            <a:spLocks/>
          </p:cNvSpPr>
          <p:nvPr/>
        </p:nvSpPr>
        <p:spPr>
          <a:xfrm>
            <a:off x="3452755" y="1949151"/>
            <a:ext cx="1422613" cy="333425"/>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nSpc>
                <a:spcPts val="2560"/>
              </a:lnSpc>
            </a:pPr>
            <a:r>
              <a:rPr lang="en-US" sz="1800" dirty="0">
                <a:latin typeface="+mn-lt"/>
              </a:rPr>
              <a:t>“Dialysis </a:t>
            </a:r>
            <a:endParaRPr lang="en-US" sz="1800" baseline="30000" dirty="0">
              <a:latin typeface="+mn-lt"/>
            </a:endParaRPr>
          </a:p>
        </p:txBody>
      </p:sp>
      <p:pic>
        <p:nvPicPr>
          <p:cNvPr id="139" name="Graphic 138">
            <a:extLst>
              <a:ext uri="{FF2B5EF4-FFF2-40B4-BE49-F238E27FC236}">
                <a16:creationId xmlns:a16="http://schemas.microsoft.com/office/drawing/2014/main" id="{D70652B4-5FDD-FA46-B65E-C12D2093CD4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47754" y="5402487"/>
            <a:ext cx="1541309" cy="303446"/>
          </a:xfrm>
          <a:prstGeom prst="rect">
            <a:avLst/>
          </a:prstGeom>
        </p:spPr>
      </p:pic>
      <p:pic>
        <p:nvPicPr>
          <p:cNvPr id="140" name="Graphic 139">
            <a:extLst>
              <a:ext uri="{FF2B5EF4-FFF2-40B4-BE49-F238E27FC236}">
                <a16:creationId xmlns:a16="http://schemas.microsoft.com/office/drawing/2014/main" id="{9837E502-D83F-0C4B-AFE2-AE52C048886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794512" y="4658529"/>
            <a:ext cx="847792" cy="647250"/>
          </a:xfrm>
          <a:prstGeom prst="rect">
            <a:avLst/>
          </a:prstGeom>
        </p:spPr>
      </p:pic>
      <p:grpSp>
        <p:nvGrpSpPr>
          <p:cNvPr id="7" name="Group 141">
            <a:extLst>
              <a:ext uri="{FF2B5EF4-FFF2-40B4-BE49-F238E27FC236}">
                <a16:creationId xmlns:a16="http://schemas.microsoft.com/office/drawing/2014/main" id="{1A2CFFB2-6C0D-5D40-9D62-813575E64B9E}"/>
              </a:ext>
            </a:extLst>
          </p:cNvPr>
          <p:cNvGrpSpPr/>
          <p:nvPr/>
        </p:nvGrpSpPr>
        <p:grpSpPr>
          <a:xfrm>
            <a:off x="0" y="3127505"/>
            <a:ext cx="11182064" cy="1001009"/>
            <a:chOff x="-6052201" y="1195619"/>
            <a:chExt cx="13341092" cy="1592378"/>
          </a:xfrm>
        </p:grpSpPr>
        <p:sp>
          <p:nvSpPr>
            <p:cNvPr id="143" name="Right Triangle 142">
              <a:extLst>
                <a:ext uri="{FF2B5EF4-FFF2-40B4-BE49-F238E27FC236}">
                  <a16:creationId xmlns:a16="http://schemas.microsoft.com/office/drawing/2014/main" id="{C4B4B1CD-542A-5945-A49C-123D06362308}"/>
                </a:ext>
              </a:extLst>
            </p:cNvPr>
            <p:cNvSpPr/>
            <p:nvPr/>
          </p:nvSpPr>
          <p:spPr>
            <a:xfrm rot="5400000">
              <a:off x="5758879" y="1257984"/>
              <a:ext cx="1592378" cy="1467647"/>
            </a:xfrm>
            <a:prstGeom prst="rtTriangle">
              <a:avLst/>
            </a:prstGeom>
            <a:solidFill>
              <a:schemeClr val="tx1">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144" name="Rectangle 143">
              <a:extLst>
                <a:ext uri="{FF2B5EF4-FFF2-40B4-BE49-F238E27FC236}">
                  <a16:creationId xmlns:a16="http://schemas.microsoft.com/office/drawing/2014/main" id="{FD181932-96C1-3A4D-BF37-F4BD8B259C70}"/>
                </a:ext>
              </a:extLst>
            </p:cNvPr>
            <p:cNvSpPr/>
            <p:nvPr/>
          </p:nvSpPr>
          <p:spPr>
            <a:xfrm>
              <a:off x="-6052201" y="1195621"/>
              <a:ext cx="11873450" cy="1592376"/>
            </a:xfrm>
            <a:prstGeom prst="rect">
              <a:avLst/>
            </a:prstGeom>
            <a:solidFill>
              <a:schemeClr val="tx1">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dirty="0">
                <a:solidFill>
                  <a:schemeClr val="tx2"/>
                </a:solidFill>
              </a:endParaRPr>
            </a:p>
          </p:txBody>
        </p:sp>
      </p:grpSp>
      <p:sp>
        <p:nvSpPr>
          <p:cNvPr id="145" name="Text Placeholder 6">
            <a:extLst>
              <a:ext uri="{FF2B5EF4-FFF2-40B4-BE49-F238E27FC236}">
                <a16:creationId xmlns:a16="http://schemas.microsoft.com/office/drawing/2014/main" id="{9E492CA7-EA9B-3949-A108-4B9EAA69BADC}"/>
              </a:ext>
            </a:extLst>
          </p:cNvPr>
          <p:cNvSpPr txBox="1">
            <a:spLocks/>
          </p:cNvSpPr>
          <p:nvPr/>
        </p:nvSpPr>
        <p:spPr>
          <a:xfrm>
            <a:off x="454158" y="3336335"/>
            <a:ext cx="4628905" cy="333425"/>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nSpc>
                <a:spcPts val="2560"/>
              </a:lnSpc>
            </a:pPr>
            <a:r>
              <a:rPr lang="en-US" dirty="0">
                <a:solidFill>
                  <a:schemeClr val="tx2"/>
                </a:solidFill>
                <a:latin typeface="+mj-lt"/>
              </a:rPr>
              <a:t>Goal-directed dialysis</a:t>
            </a:r>
            <a:endParaRPr lang="en-US" baseline="30000" dirty="0">
              <a:solidFill>
                <a:schemeClr val="tx2"/>
              </a:solidFill>
            </a:endParaRPr>
          </a:p>
        </p:txBody>
      </p:sp>
      <p:sp>
        <p:nvSpPr>
          <p:cNvPr id="146" name="Text Placeholder 6">
            <a:extLst>
              <a:ext uri="{FF2B5EF4-FFF2-40B4-BE49-F238E27FC236}">
                <a16:creationId xmlns:a16="http://schemas.microsoft.com/office/drawing/2014/main" id="{C388AF2D-CD0D-4546-9756-38EE74E2D23D}"/>
              </a:ext>
            </a:extLst>
          </p:cNvPr>
          <p:cNvSpPr txBox="1">
            <a:spLocks/>
          </p:cNvSpPr>
          <p:nvPr/>
        </p:nvSpPr>
        <p:spPr>
          <a:xfrm>
            <a:off x="1193606" y="3630794"/>
            <a:ext cx="5202089" cy="333425"/>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nSpc>
                <a:spcPts val="2560"/>
              </a:lnSpc>
              <a:tabLst>
                <a:tab pos="3863975" algn="l"/>
              </a:tabLst>
            </a:pPr>
            <a:r>
              <a:rPr lang="en-US" dirty="0">
                <a:latin typeface="+mj-lt"/>
              </a:rPr>
              <a:t>shared decision-making</a:t>
            </a:r>
            <a:endParaRPr lang="en-US" baseline="30000" dirty="0"/>
          </a:p>
        </p:txBody>
      </p:sp>
      <p:sp>
        <p:nvSpPr>
          <p:cNvPr id="147" name="Text Placeholder 6">
            <a:extLst>
              <a:ext uri="{FF2B5EF4-FFF2-40B4-BE49-F238E27FC236}">
                <a16:creationId xmlns:a16="http://schemas.microsoft.com/office/drawing/2014/main" id="{5093C175-0998-604F-B53F-DB3446E51840}"/>
              </a:ext>
            </a:extLst>
          </p:cNvPr>
          <p:cNvSpPr txBox="1">
            <a:spLocks/>
          </p:cNvSpPr>
          <p:nvPr/>
        </p:nvSpPr>
        <p:spPr>
          <a:xfrm>
            <a:off x="474114" y="3691359"/>
            <a:ext cx="657271" cy="230832"/>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r>
              <a:rPr lang="en-US" sz="1500" dirty="0">
                <a:solidFill>
                  <a:schemeClr val="tx2"/>
                </a:solidFill>
              </a:rPr>
              <a:t>USES</a:t>
            </a:r>
            <a:endParaRPr lang="en-US" sz="1500" baseline="30000" dirty="0">
              <a:solidFill>
                <a:schemeClr val="tx2"/>
              </a:solidFill>
            </a:endParaRPr>
          </a:p>
        </p:txBody>
      </p:sp>
      <p:sp>
        <p:nvSpPr>
          <p:cNvPr id="148" name="Text Placeholder 6">
            <a:extLst>
              <a:ext uri="{FF2B5EF4-FFF2-40B4-BE49-F238E27FC236}">
                <a16:creationId xmlns:a16="http://schemas.microsoft.com/office/drawing/2014/main" id="{5939C80A-C9B5-8E45-96FD-1B5712D4146C}"/>
              </a:ext>
            </a:extLst>
          </p:cNvPr>
          <p:cNvSpPr txBox="1">
            <a:spLocks/>
          </p:cNvSpPr>
          <p:nvPr/>
        </p:nvSpPr>
        <p:spPr>
          <a:xfrm>
            <a:off x="6993619" y="3390128"/>
            <a:ext cx="2846684" cy="512961"/>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a:lnSpc>
                <a:spcPts val="1960"/>
              </a:lnSpc>
            </a:pPr>
            <a:r>
              <a:rPr lang="en-US" sz="1800" dirty="0"/>
              <a:t>between the patient and care team</a:t>
            </a:r>
            <a:endParaRPr lang="en-US" sz="1800" baseline="30000" dirty="0"/>
          </a:p>
        </p:txBody>
      </p:sp>
      <p:grpSp>
        <p:nvGrpSpPr>
          <p:cNvPr id="8" name="Group 148">
            <a:extLst>
              <a:ext uri="{FF2B5EF4-FFF2-40B4-BE49-F238E27FC236}">
                <a16:creationId xmlns:a16="http://schemas.microsoft.com/office/drawing/2014/main" id="{348FAAAE-126C-314A-A1CA-11D47A1EFD0B}"/>
              </a:ext>
            </a:extLst>
          </p:cNvPr>
          <p:cNvGrpSpPr/>
          <p:nvPr/>
        </p:nvGrpSpPr>
        <p:grpSpPr>
          <a:xfrm>
            <a:off x="5430214" y="2972784"/>
            <a:ext cx="1230135" cy="1156736"/>
            <a:chOff x="3429000" y="3855659"/>
            <a:chExt cx="819000" cy="1026843"/>
          </a:xfrm>
          <a:solidFill>
            <a:schemeClr val="tx2"/>
          </a:solidFill>
        </p:grpSpPr>
        <p:pic>
          <p:nvPicPr>
            <p:cNvPr id="150" name="Graphic 149">
              <a:extLst>
                <a:ext uri="{FF2B5EF4-FFF2-40B4-BE49-F238E27FC236}">
                  <a16:creationId xmlns:a16="http://schemas.microsoft.com/office/drawing/2014/main" id="{34049381-0D4E-0248-92E2-255B80D1C36D}"/>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l="2" r="49954"/>
            <a:stretch/>
          </p:blipFill>
          <p:spPr>
            <a:xfrm>
              <a:off x="3429000" y="4019296"/>
              <a:ext cx="432000" cy="863206"/>
            </a:xfrm>
            <a:prstGeom prst="rect">
              <a:avLst/>
            </a:prstGeom>
          </p:spPr>
        </p:pic>
        <p:pic>
          <p:nvPicPr>
            <p:cNvPr id="151" name="Graphic 150">
              <a:extLst>
                <a:ext uri="{FF2B5EF4-FFF2-40B4-BE49-F238E27FC236}">
                  <a16:creationId xmlns:a16="http://schemas.microsoft.com/office/drawing/2014/main" id="{3C3DD6BA-62DF-6448-BD7B-D8A6457EC0F7}"/>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733230" y="3855659"/>
              <a:ext cx="298448" cy="298448"/>
            </a:xfrm>
            <a:prstGeom prst="rect">
              <a:avLst/>
            </a:prstGeom>
          </p:spPr>
        </p:pic>
        <p:pic>
          <p:nvPicPr>
            <p:cNvPr id="152" name="Graphic 151">
              <a:extLst>
                <a:ext uri="{FF2B5EF4-FFF2-40B4-BE49-F238E27FC236}">
                  <a16:creationId xmlns:a16="http://schemas.microsoft.com/office/drawing/2014/main" id="{CFBE60FC-57AD-3744-B5C3-03D7DB55C594}"/>
                </a:ext>
              </a:extLst>
            </p:cNvPr>
            <p:cNvPicPr>
              <a:picLocks noChangeAspect="1"/>
            </p:cNvPicPr>
            <p:nvPr/>
          </p:nvPicPr>
          <p:blipFill rotWithShape="1">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l="49003" r="5120"/>
            <a:stretch/>
          </p:blipFill>
          <p:spPr>
            <a:xfrm>
              <a:off x="3852000" y="4019296"/>
              <a:ext cx="396000" cy="863206"/>
            </a:xfrm>
            <a:prstGeom prst="rect">
              <a:avLst/>
            </a:prstGeom>
          </p:spPr>
        </p:pic>
      </p:grpSp>
      <p:pic>
        <p:nvPicPr>
          <p:cNvPr id="153" name="Graphic 152">
            <a:hlinkClick r:id="" action="ppaction://noaction"/>
            <a:extLst>
              <a:ext uri="{FF2B5EF4-FFF2-40B4-BE49-F238E27FC236}">
                <a16:creationId xmlns:a16="http://schemas.microsoft.com/office/drawing/2014/main" id="{C23772AE-CEF6-2247-802B-4912827312C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775055" y="3466317"/>
            <a:ext cx="480775" cy="360581"/>
          </a:xfrm>
          <a:prstGeom prst="rect">
            <a:avLst/>
          </a:prstGeom>
        </p:spPr>
      </p:pic>
      <p:pic>
        <p:nvPicPr>
          <p:cNvPr id="154" name="Graphic 153">
            <a:extLst>
              <a:ext uri="{FF2B5EF4-FFF2-40B4-BE49-F238E27FC236}">
                <a16:creationId xmlns:a16="http://schemas.microsoft.com/office/drawing/2014/main" id="{6A83DE85-C899-7F4F-8B40-4180E4DD846C}"/>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474797" y="1939386"/>
            <a:ext cx="768327" cy="586582"/>
          </a:xfrm>
          <a:prstGeom prst="rect">
            <a:avLst/>
          </a:prstGeom>
        </p:spPr>
      </p:pic>
      <p:sp>
        <p:nvSpPr>
          <p:cNvPr id="161" name="Text Placeholder 6">
            <a:extLst>
              <a:ext uri="{FF2B5EF4-FFF2-40B4-BE49-F238E27FC236}">
                <a16:creationId xmlns:a16="http://schemas.microsoft.com/office/drawing/2014/main" id="{E0107FF5-09D6-7F43-BC12-687C6F7DE4B2}"/>
              </a:ext>
            </a:extLst>
          </p:cNvPr>
          <p:cNvSpPr txBox="1">
            <a:spLocks/>
          </p:cNvSpPr>
          <p:nvPr/>
        </p:nvSpPr>
        <p:spPr>
          <a:xfrm>
            <a:off x="11828439" y="5380973"/>
            <a:ext cx="503503" cy="246093"/>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r>
              <a:rPr lang="en-US" sz="1599" baseline="30000" dirty="0">
                <a:solidFill>
                  <a:schemeClr val="tx2"/>
                </a:solidFill>
              </a:rPr>
              <a:t>49</a:t>
            </a:r>
            <a:endParaRPr lang="en-US" sz="1599" dirty="0">
              <a:solidFill>
                <a:schemeClr val="tx2"/>
              </a:solidFill>
            </a:endParaRPr>
          </a:p>
        </p:txBody>
      </p:sp>
      <p:sp>
        <p:nvSpPr>
          <p:cNvPr id="163" name="Text Placeholder 6">
            <a:extLst>
              <a:ext uri="{FF2B5EF4-FFF2-40B4-BE49-F238E27FC236}">
                <a16:creationId xmlns:a16="http://schemas.microsoft.com/office/drawing/2014/main" id="{23A34A89-743B-F148-BBC1-CAB929BFD7B1}"/>
              </a:ext>
            </a:extLst>
          </p:cNvPr>
          <p:cNvSpPr txBox="1">
            <a:spLocks/>
          </p:cNvSpPr>
          <p:nvPr/>
        </p:nvSpPr>
        <p:spPr>
          <a:xfrm>
            <a:off x="2341107" y="5587952"/>
            <a:ext cx="503503" cy="246093"/>
          </a:xfrm>
          <a:prstGeom prst="rect">
            <a:avLst/>
          </a:prstGeom>
        </p:spPr>
        <p:txBody>
          <a:bodyPr wrap="square" lIns="0" tIns="0" rIns="0" bIns="0">
            <a:spAutoFit/>
          </a:bodyPr>
          <a:lstStyle>
            <a:lvl1pPr marL="0" indent="0" algn="l" defTabSz="608013" rtl="0" fontAlgn="base">
              <a:spcBef>
                <a:spcPct val="20000"/>
              </a:spcBef>
              <a:spcAft>
                <a:spcPct val="0"/>
              </a:spcAft>
              <a:buFont typeface="Arial" panose="020B0604020202020204" pitchFamily="34" charset="0"/>
              <a:buNone/>
              <a:defRPr sz="2400" b="0" kern="1200">
                <a:solidFill>
                  <a:schemeClr val="tx1"/>
                </a:solidFill>
                <a:latin typeface="Franklin Gothic Book" panose="020B0503020102020204" pitchFamily="34" charset="0"/>
                <a:ea typeface="+mn-ea"/>
                <a:cs typeface="+mn-cs"/>
              </a:defRPr>
            </a:lvl1pPr>
            <a:lvl2pPr marL="457200" indent="-228600" algn="l" defTabSz="457200" rtl="0" fontAlgn="base">
              <a:spcBef>
                <a:spcPct val="20000"/>
              </a:spcBef>
              <a:spcAft>
                <a:spcPct val="0"/>
              </a:spcAft>
              <a:buFont typeface="Arial" panose="020B0604020202020204" pitchFamily="34" charset="0"/>
              <a:buChar char="•"/>
              <a:tabLst>
                <a:tab pos="457200" algn="l"/>
                <a:tab pos="914400" algn="l"/>
                <a:tab pos="1371600" algn="l"/>
                <a:tab pos="1828800" algn="l"/>
                <a:tab pos="2286000" algn="l"/>
              </a:tabLst>
              <a:defRPr sz="1800" kern="1200">
                <a:solidFill>
                  <a:schemeClr val="tx1"/>
                </a:solidFill>
                <a:latin typeface="Franklin Gothic Book" panose="020B0503020102020204" pitchFamily="34" charset="0"/>
                <a:ea typeface="+mn-ea"/>
                <a:cs typeface="+mn-cs"/>
              </a:defRPr>
            </a:lvl2pPr>
            <a:lvl3pPr marL="685800" indent="-228600" algn="l" defTabSz="608013" rtl="0" fontAlgn="base">
              <a:spcBef>
                <a:spcPct val="20000"/>
              </a:spcBef>
              <a:spcAft>
                <a:spcPct val="0"/>
              </a:spcAft>
              <a:buFont typeface="Courier New" panose="02070309020205020404" pitchFamily="49" charset="0"/>
              <a:buChar char="o"/>
              <a:defRPr sz="1800" kern="1200">
                <a:solidFill>
                  <a:schemeClr val="tx1"/>
                </a:solidFill>
                <a:latin typeface="Franklin Gothic Book" panose="020B0503020102020204" pitchFamily="34" charset="0"/>
                <a:ea typeface="+mn-ea"/>
                <a:cs typeface="+mn-cs"/>
              </a:defRPr>
            </a:lvl3pPr>
            <a:lvl4pPr marL="100584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1280160" indent="-274320" algn="l" defTabSz="608013" rtl="0" fontAlgn="base">
              <a:spcBef>
                <a:spcPct val="20000"/>
              </a:spcBef>
              <a:spcAft>
                <a:spcPct val="0"/>
              </a:spcAft>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r>
              <a:rPr lang="en-US" sz="1599" baseline="30000" dirty="0">
                <a:solidFill>
                  <a:schemeClr val="tx2"/>
                </a:solidFill>
              </a:rPr>
              <a:t>47,48</a:t>
            </a:r>
            <a:endParaRPr lang="en-US" sz="1599" dirty="0">
              <a:solidFill>
                <a:schemeClr val="tx2"/>
              </a:solidFill>
            </a:endParaRPr>
          </a:p>
        </p:txBody>
      </p:sp>
    </p:spTree>
    <p:extLst>
      <p:ext uri="{BB962C8B-B14F-4D97-AF65-F5344CB8AC3E}">
        <p14:creationId xmlns:p14="http://schemas.microsoft.com/office/powerpoint/2010/main" val="386692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09871-AD76-5A41-B923-0C5FCF4887E4}"/>
              </a:ext>
            </a:extLst>
          </p:cNvPr>
          <p:cNvSpPr>
            <a:spLocks noGrp="1"/>
          </p:cNvSpPr>
          <p:nvPr>
            <p:ph type="title"/>
          </p:nvPr>
        </p:nvSpPr>
        <p:spPr/>
        <p:txBody>
          <a:bodyPr/>
          <a:lstStyle/>
          <a:p>
            <a:r>
              <a:rPr lang="en-US" dirty="0">
                <a:solidFill>
                  <a:srgbClr val="0070C0"/>
                </a:solidFill>
              </a:rPr>
              <a:t>PD OFFERS PATIENTS INDEPENDENCE AND CONTROL OF THEIR THERAPY</a:t>
            </a:r>
          </a:p>
        </p:txBody>
      </p:sp>
      <p:sp>
        <p:nvSpPr>
          <p:cNvPr id="4" name="Text Placeholder 3">
            <a:extLst>
              <a:ext uri="{FF2B5EF4-FFF2-40B4-BE49-F238E27FC236}">
                <a16:creationId xmlns:a16="http://schemas.microsoft.com/office/drawing/2014/main" id="{3A5EEB5B-E623-6A47-AF26-1DBA8BC96AA4}"/>
              </a:ext>
            </a:extLst>
          </p:cNvPr>
          <p:cNvSpPr>
            <a:spLocks noGrp="1"/>
          </p:cNvSpPr>
          <p:nvPr>
            <p:ph type="body" sz="quarter" idx="11"/>
          </p:nvPr>
        </p:nvSpPr>
        <p:spPr/>
        <p:txBody>
          <a:bodyPr/>
          <a:lstStyle/>
          <a:p>
            <a:r>
              <a:rPr lang="en-US" dirty="0" err="1"/>
              <a:t>HRQoL</a:t>
            </a:r>
            <a:r>
              <a:rPr lang="en-US" dirty="0"/>
              <a:t>: Health-related quality of life</a:t>
            </a:r>
          </a:p>
          <a:p>
            <a:r>
              <a:rPr lang="en-US" dirty="0">
                <a:latin typeface="Calibri" panose="020F0502020204030204" pitchFamily="34" charset="0"/>
              </a:rPr>
              <a:t>GLBL/MG2/18-0010b  10/18 </a:t>
            </a:r>
          </a:p>
        </p:txBody>
      </p:sp>
      <p:grpSp>
        <p:nvGrpSpPr>
          <p:cNvPr id="5" name="Group 7">
            <a:extLst>
              <a:ext uri="{FF2B5EF4-FFF2-40B4-BE49-F238E27FC236}">
                <a16:creationId xmlns:a16="http://schemas.microsoft.com/office/drawing/2014/main" id="{E55B1144-33A6-264C-B711-017BEE08327C}"/>
              </a:ext>
            </a:extLst>
          </p:cNvPr>
          <p:cNvGrpSpPr/>
          <p:nvPr/>
        </p:nvGrpSpPr>
        <p:grpSpPr>
          <a:xfrm>
            <a:off x="472" y="2171280"/>
            <a:ext cx="7096449" cy="1864710"/>
            <a:chOff x="2057784" y="1397338"/>
            <a:chExt cx="3409041" cy="1194377"/>
          </a:xfrm>
        </p:grpSpPr>
        <p:sp>
          <p:nvSpPr>
            <p:cNvPr id="9" name="Right Triangle 8">
              <a:extLst>
                <a:ext uri="{FF2B5EF4-FFF2-40B4-BE49-F238E27FC236}">
                  <a16:creationId xmlns:a16="http://schemas.microsoft.com/office/drawing/2014/main" id="{8FDD8743-DCB6-0040-A3E6-AFC8D2C71827}"/>
                </a:ext>
              </a:extLst>
            </p:cNvPr>
            <p:cNvSpPr/>
            <p:nvPr/>
          </p:nvSpPr>
          <p:spPr>
            <a:xfrm rot="5400000">
              <a:off x="4319227" y="1444116"/>
              <a:ext cx="1194376" cy="1100820"/>
            </a:xfrm>
            <a:prstGeom prst="rtTriangle">
              <a:avLst/>
            </a:prstGeom>
            <a:solidFill>
              <a:srgbClr val="54585B">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10" name="Rectangle 9">
              <a:extLst>
                <a:ext uri="{FF2B5EF4-FFF2-40B4-BE49-F238E27FC236}">
                  <a16:creationId xmlns:a16="http://schemas.microsoft.com/office/drawing/2014/main" id="{FE89CF2F-607D-A44F-8291-0F0806EFE38B}"/>
                </a:ext>
              </a:extLst>
            </p:cNvPr>
            <p:cNvSpPr/>
            <p:nvPr/>
          </p:nvSpPr>
          <p:spPr>
            <a:xfrm>
              <a:off x="2057784" y="1397340"/>
              <a:ext cx="2308221" cy="1194375"/>
            </a:xfrm>
            <a:prstGeom prst="rect">
              <a:avLst/>
            </a:prstGeom>
            <a:solidFill>
              <a:srgbClr val="54585B">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dirty="0"/>
            </a:p>
          </p:txBody>
        </p:sp>
      </p:grpSp>
      <p:grpSp>
        <p:nvGrpSpPr>
          <p:cNvPr id="6" name="Group 10">
            <a:extLst>
              <a:ext uri="{FF2B5EF4-FFF2-40B4-BE49-F238E27FC236}">
                <a16:creationId xmlns:a16="http://schemas.microsoft.com/office/drawing/2014/main" id="{4AB2664F-DABC-5148-8E1C-48B007593C49}"/>
              </a:ext>
            </a:extLst>
          </p:cNvPr>
          <p:cNvGrpSpPr/>
          <p:nvPr/>
        </p:nvGrpSpPr>
        <p:grpSpPr>
          <a:xfrm>
            <a:off x="-25743" y="4172665"/>
            <a:ext cx="7122663" cy="1864710"/>
            <a:chOff x="2045192" y="1397338"/>
            <a:chExt cx="3421633" cy="1194377"/>
          </a:xfrm>
        </p:grpSpPr>
        <p:sp>
          <p:nvSpPr>
            <p:cNvPr id="12" name="Right Triangle 11">
              <a:extLst>
                <a:ext uri="{FF2B5EF4-FFF2-40B4-BE49-F238E27FC236}">
                  <a16:creationId xmlns:a16="http://schemas.microsoft.com/office/drawing/2014/main" id="{E790D3CE-9143-AB4F-98CB-A4FA4067A230}"/>
                </a:ext>
              </a:extLst>
            </p:cNvPr>
            <p:cNvSpPr/>
            <p:nvPr/>
          </p:nvSpPr>
          <p:spPr>
            <a:xfrm rot="5400000">
              <a:off x="4319227" y="1444116"/>
              <a:ext cx="1194376" cy="1100820"/>
            </a:xfrm>
            <a:prstGeom prst="rtTriangle">
              <a:avLst/>
            </a:prstGeom>
            <a:solidFill>
              <a:schemeClr val="tx2">
                <a:lumMod val="20000"/>
                <a:lumOff val="8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13" name="Rectangle 12">
              <a:extLst>
                <a:ext uri="{FF2B5EF4-FFF2-40B4-BE49-F238E27FC236}">
                  <a16:creationId xmlns:a16="http://schemas.microsoft.com/office/drawing/2014/main" id="{6092089F-1AF7-A741-9F8B-E0395391535B}"/>
                </a:ext>
              </a:extLst>
            </p:cNvPr>
            <p:cNvSpPr/>
            <p:nvPr/>
          </p:nvSpPr>
          <p:spPr>
            <a:xfrm>
              <a:off x="2045192" y="1397340"/>
              <a:ext cx="2320814" cy="1194375"/>
            </a:xfrm>
            <a:prstGeom prst="rect">
              <a:avLst/>
            </a:prstGeom>
            <a:solidFill>
              <a:schemeClr val="tx2">
                <a:lumMod val="20000"/>
                <a:lumOff val="8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grpSp>
      <p:grpSp>
        <p:nvGrpSpPr>
          <p:cNvPr id="7" name="Group 13">
            <a:extLst>
              <a:ext uri="{FF2B5EF4-FFF2-40B4-BE49-F238E27FC236}">
                <a16:creationId xmlns:a16="http://schemas.microsoft.com/office/drawing/2014/main" id="{CCABF29A-7F10-9245-9C4B-FEE35AB88E93}"/>
              </a:ext>
            </a:extLst>
          </p:cNvPr>
          <p:cNvGrpSpPr/>
          <p:nvPr/>
        </p:nvGrpSpPr>
        <p:grpSpPr>
          <a:xfrm rot="10800000">
            <a:off x="5028788" y="2171279"/>
            <a:ext cx="7162743" cy="1864710"/>
            <a:chOff x="2025938" y="1397338"/>
            <a:chExt cx="3440887" cy="1194377"/>
          </a:xfrm>
        </p:grpSpPr>
        <p:sp>
          <p:nvSpPr>
            <p:cNvPr id="15" name="Right Triangle 14">
              <a:extLst>
                <a:ext uri="{FF2B5EF4-FFF2-40B4-BE49-F238E27FC236}">
                  <a16:creationId xmlns:a16="http://schemas.microsoft.com/office/drawing/2014/main" id="{A39795BC-0FDA-E343-8958-EDAFF9BD8DFB}"/>
                </a:ext>
              </a:extLst>
            </p:cNvPr>
            <p:cNvSpPr/>
            <p:nvPr/>
          </p:nvSpPr>
          <p:spPr>
            <a:xfrm rot="5400000">
              <a:off x="4319227" y="1444116"/>
              <a:ext cx="1194376" cy="1100820"/>
            </a:xfrm>
            <a:prstGeom prst="rtTriangle">
              <a:avLst/>
            </a:prstGeom>
            <a:solidFill>
              <a:schemeClr val="tx2">
                <a:lumMod val="20000"/>
                <a:lumOff val="8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16" name="Rectangle 15">
              <a:extLst>
                <a:ext uri="{FF2B5EF4-FFF2-40B4-BE49-F238E27FC236}">
                  <a16:creationId xmlns:a16="http://schemas.microsoft.com/office/drawing/2014/main" id="{FBCC9C6D-4FEA-9F41-A9ED-B2C551527856}"/>
                </a:ext>
              </a:extLst>
            </p:cNvPr>
            <p:cNvSpPr/>
            <p:nvPr/>
          </p:nvSpPr>
          <p:spPr>
            <a:xfrm>
              <a:off x="2025938" y="1397340"/>
              <a:ext cx="2340068" cy="1194375"/>
            </a:xfrm>
            <a:prstGeom prst="rect">
              <a:avLst/>
            </a:prstGeom>
            <a:solidFill>
              <a:schemeClr val="tx2">
                <a:lumMod val="20000"/>
                <a:lumOff val="8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grpSp>
      <p:grpSp>
        <p:nvGrpSpPr>
          <p:cNvPr id="8" name="Group 16">
            <a:extLst>
              <a:ext uri="{FF2B5EF4-FFF2-40B4-BE49-F238E27FC236}">
                <a16:creationId xmlns:a16="http://schemas.microsoft.com/office/drawing/2014/main" id="{619669DD-A945-C94A-A56F-C00C804977EC}"/>
              </a:ext>
            </a:extLst>
          </p:cNvPr>
          <p:cNvGrpSpPr/>
          <p:nvPr/>
        </p:nvGrpSpPr>
        <p:grpSpPr>
          <a:xfrm rot="10800000">
            <a:off x="5028795" y="4172664"/>
            <a:ext cx="7162732" cy="1864707"/>
            <a:chOff x="2025940" y="1397340"/>
            <a:chExt cx="3440881" cy="1194375"/>
          </a:xfrm>
        </p:grpSpPr>
        <p:sp>
          <p:nvSpPr>
            <p:cNvPr id="18" name="Right Triangle 17">
              <a:extLst>
                <a:ext uri="{FF2B5EF4-FFF2-40B4-BE49-F238E27FC236}">
                  <a16:creationId xmlns:a16="http://schemas.microsoft.com/office/drawing/2014/main" id="{8FD4C04B-ECF2-8F49-BA7B-7ECF4C890428}"/>
                </a:ext>
              </a:extLst>
            </p:cNvPr>
            <p:cNvSpPr/>
            <p:nvPr/>
          </p:nvSpPr>
          <p:spPr>
            <a:xfrm rot="5400000">
              <a:off x="4319225" y="1444118"/>
              <a:ext cx="1194374" cy="1100819"/>
            </a:xfrm>
            <a:prstGeom prst="rtTriangle">
              <a:avLst/>
            </a:prstGeom>
            <a:solidFill>
              <a:srgbClr val="54585B">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19" name="Rectangle 18">
              <a:extLst>
                <a:ext uri="{FF2B5EF4-FFF2-40B4-BE49-F238E27FC236}">
                  <a16:creationId xmlns:a16="http://schemas.microsoft.com/office/drawing/2014/main" id="{9CE3CE87-A784-B74F-B67A-FF320B8E816F}"/>
                </a:ext>
              </a:extLst>
            </p:cNvPr>
            <p:cNvSpPr/>
            <p:nvPr/>
          </p:nvSpPr>
          <p:spPr>
            <a:xfrm>
              <a:off x="2025940" y="1397340"/>
              <a:ext cx="2340068" cy="1194375"/>
            </a:xfrm>
            <a:prstGeom prst="rect">
              <a:avLst/>
            </a:prstGeom>
            <a:solidFill>
              <a:srgbClr val="54585B">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grpSp>
      <p:sp>
        <p:nvSpPr>
          <p:cNvPr id="39" name="Title 1">
            <a:extLst>
              <a:ext uri="{FF2B5EF4-FFF2-40B4-BE49-F238E27FC236}">
                <a16:creationId xmlns:a16="http://schemas.microsoft.com/office/drawing/2014/main" id="{0323D1EC-C6DD-2649-B241-34E9CBB555EB}"/>
              </a:ext>
            </a:extLst>
          </p:cNvPr>
          <p:cNvSpPr txBox="1">
            <a:spLocks/>
          </p:cNvSpPr>
          <p:nvPr/>
        </p:nvSpPr>
        <p:spPr>
          <a:xfrm>
            <a:off x="551559" y="2514126"/>
            <a:ext cx="3266068" cy="375615"/>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r>
              <a:rPr lang="en-US" sz="2666" dirty="0">
                <a:solidFill>
                  <a:schemeClr val="tx2"/>
                </a:solidFill>
              </a:rPr>
              <a:t>PORTABILITY</a:t>
            </a:r>
          </a:p>
        </p:txBody>
      </p:sp>
      <p:sp>
        <p:nvSpPr>
          <p:cNvPr id="40" name="Title 1">
            <a:extLst>
              <a:ext uri="{FF2B5EF4-FFF2-40B4-BE49-F238E27FC236}">
                <a16:creationId xmlns:a16="http://schemas.microsoft.com/office/drawing/2014/main" id="{34C2D392-17CA-0040-8776-8DEAFC3729B5}"/>
              </a:ext>
            </a:extLst>
          </p:cNvPr>
          <p:cNvSpPr txBox="1">
            <a:spLocks/>
          </p:cNvSpPr>
          <p:nvPr/>
        </p:nvSpPr>
        <p:spPr>
          <a:xfrm>
            <a:off x="7010187" y="2467560"/>
            <a:ext cx="4891656" cy="389716"/>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r>
              <a:rPr lang="en-US" sz="1866" dirty="0"/>
              <a:t>CONTINUED DAILY ACTIVITIES</a:t>
            </a:r>
            <a:r>
              <a:rPr lang="en-US" sz="1866" baseline="30000" dirty="0"/>
              <a:t>41,42,52</a:t>
            </a:r>
            <a:endParaRPr lang="en-US" sz="1866" baseline="30000" dirty="0">
              <a:solidFill>
                <a:schemeClr val="accent2"/>
              </a:solidFill>
              <a:latin typeface="+mn-lt"/>
            </a:endParaRPr>
          </a:p>
          <a:p>
            <a:endParaRPr lang="en-US" sz="1866" dirty="0">
              <a:solidFill>
                <a:schemeClr val="accent2"/>
              </a:solidFill>
            </a:endParaRPr>
          </a:p>
        </p:txBody>
      </p:sp>
      <p:sp>
        <p:nvSpPr>
          <p:cNvPr id="41" name="Title 1">
            <a:extLst>
              <a:ext uri="{FF2B5EF4-FFF2-40B4-BE49-F238E27FC236}">
                <a16:creationId xmlns:a16="http://schemas.microsoft.com/office/drawing/2014/main" id="{770CF91E-060F-A54F-A324-4FA7D64DECEA}"/>
              </a:ext>
            </a:extLst>
          </p:cNvPr>
          <p:cNvSpPr txBox="1">
            <a:spLocks/>
          </p:cNvSpPr>
          <p:nvPr/>
        </p:nvSpPr>
        <p:spPr>
          <a:xfrm>
            <a:off x="551560" y="2740152"/>
            <a:ext cx="2588248" cy="651223"/>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866" dirty="0">
                <a:latin typeface="+mn-lt"/>
              </a:rPr>
              <a:t>So patients can continue to travel</a:t>
            </a:r>
          </a:p>
        </p:txBody>
      </p:sp>
      <p:sp>
        <p:nvSpPr>
          <p:cNvPr id="42" name="Title 1">
            <a:extLst>
              <a:ext uri="{FF2B5EF4-FFF2-40B4-BE49-F238E27FC236}">
                <a16:creationId xmlns:a16="http://schemas.microsoft.com/office/drawing/2014/main" id="{D6C52D02-B8DF-F749-912B-4E778930CB4E}"/>
              </a:ext>
            </a:extLst>
          </p:cNvPr>
          <p:cNvSpPr txBox="1">
            <a:spLocks/>
          </p:cNvSpPr>
          <p:nvPr/>
        </p:nvSpPr>
        <p:spPr>
          <a:xfrm>
            <a:off x="6333529" y="2701933"/>
            <a:ext cx="4993457" cy="1334055"/>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1866" dirty="0">
                <a:solidFill>
                  <a:schemeClr val="tx2"/>
                </a:solidFill>
                <a:latin typeface="+mn-lt"/>
              </a:rPr>
              <a:t>APD may be performed while sleeping, so patients </a:t>
            </a:r>
            <a:br>
              <a:rPr lang="en-US" sz="1866" dirty="0">
                <a:solidFill>
                  <a:schemeClr val="tx2"/>
                </a:solidFill>
                <a:latin typeface="+mn-lt"/>
              </a:rPr>
            </a:br>
            <a:r>
              <a:rPr lang="en-US" sz="1866" dirty="0">
                <a:solidFill>
                  <a:schemeClr val="tx2"/>
                </a:solidFill>
                <a:latin typeface="+mn-lt"/>
              </a:rPr>
              <a:t>can work or attend </a:t>
            </a:r>
            <a:br>
              <a:rPr lang="en-US" sz="1866" dirty="0">
                <a:solidFill>
                  <a:schemeClr val="tx2"/>
                </a:solidFill>
                <a:latin typeface="+mn-lt"/>
              </a:rPr>
            </a:br>
            <a:r>
              <a:rPr lang="en-US" sz="1866" dirty="0">
                <a:solidFill>
                  <a:schemeClr val="tx2"/>
                </a:solidFill>
                <a:latin typeface="+mn-lt"/>
              </a:rPr>
              <a:t>school full-time</a:t>
            </a:r>
          </a:p>
        </p:txBody>
      </p:sp>
      <p:sp>
        <p:nvSpPr>
          <p:cNvPr id="46" name="Title 1">
            <a:extLst>
              <a:ext uri="{FF2B5EF4-FFF2-40B4-BE49-F238E27FC236}">
                <a16:creationId xmlns:a16="http://schemas.microsoft.com/office/drawing/2014/main" id="{9DE34D67-0789-0B4E-A05C-90723F053249}"/>
              </a:ext>
            </a:extLst>
          </p:cNvPr>
          <p:cNvSpPr txBox="1">
            <a:spLocks/>
          </p:cNvSpPr>
          <p:nvPr/>
        </p:nvSpPr>
        <p:spPr>
          <a:xfrm>
            <a:off x="495637" y="4457530"/>
            <a:ext cx="5526831" cy="584762"/>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r>
              <a:rPr lang="en-US" sz="2666"/>
              <a:t>REDUCED CLINIC VISITS</a:t>
            </a:r>
            <a:endParaRPr lang="en-US" sz="1866" baseline="30000">
              <a:latin typeface="+mn-lt"/>
            </a:endParaRPr>
          </a:p>
        </p:txBody>
      </p:sp>
      <p:sp>
        <p:nvSpPr>
          <p:cNvPr id="47" name="Title 1">
            <a:extLst>
              <a:ext uri="{FF2B5EF4-FFF2-40B4-BE49-F238E27FC236}">
                <a16:creationId xmlns:a16="http://schemas.microsoft.com/office/drawing/2014/main" id="{7BE3ECF3-457D-014D-AAED-B7C60B3E17C1}"/>
              </a:ext>
            </a:extLst>
          </p:cNvPr>
          <p:cNvSpPr txBox="1">
            <a:spLocks/>
          </p:cNvSpPr>
          <p:nvPr/>
        </p:nvSpPr>
        <p:spPr>
          <a:xfrm>
            <a:off x="7439250" y="4447180"/>
            <a:ext cx="4320007" cy="389716"/>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r>
              <a:rPr lang="en-US" sz="1866" dirty="0">
                <a:solidFill>
                  <a:schemeClr val="tx2"/>
                </a:solidFill>
              </a:rPr>
              <a:t>LOWER CAREGIVER BURDEN</a:t>
            </a:r>
            <a:endParaRPr lang="en-US" sz="1866" baseline="30000" dirty="0">
              <a:solidFill>
                <a:schemeClr val="tx2"/>
              </a:solidFill>
              <a:latin typeface="+mn-lt"/>
            </a:endParaRPr>
          </a:p>
          <a:p>
            <a:endParaRPr lang="en-US" sz="1866" dirty="0"/>
          </a:p>
        </p:txBody>
      </p:sp>
      <p:sp>
        <p:nvSpPr>
          <p:cNvPr id="49" name="Title 1">
            <a:extLst>
              <a:ext uri="{FF2B5EF4-FFF2-40B4-BE49-F238E27FC236}">
                <a16:creationId xmlns:a16="http://schemas.microsoft.com/office/drawing/2014/main" id="{0E24CA87-EAB2-994A-B245-AA0EBF6FE272}"/>
              </a:ext>
            </a:extLst>
          </p:cNvPr>
          <p:cNvSpPr txBox="1">
            <a:spLocks/>
          </p:cNvSpPr>
          <p:nvPr/>
        </p:nvSpPr>
        <p:spPr>
          <a:xfrm>
            <a:off x="537548" y="4825583"/>
            <a:ext cx="3403295" cy="1088060"/>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866" dirty="0">
                <a:latin typeface="+mn-lt"/>
              </a:rPr>
              <a:t>Visits every </a:t>
            </a:r>
            <a:br>
              <a:rPr lang="en-US" sz="1866" dirty="0">
                <a:latin typeface="+mn-lt"/>
              </a:rPr>
            </a:br>
            <a:r>
              <a:rPr lang="en-US" sz="1866" b="1" dirty="0">
                <a:solidFill>
                  <a:schemeClr val="tx2"/>
                </a:solidFill>
              </a:rPr>
              <a:t>4-12</a:t>
            </a:r>
            <a:r>
              <a:rPr lang="en-US" sz="1866" dirty="0">
                <a:solidFill>
                  <a:schemeClr val="tx2"/>
                </a:solidFill>
                <a:latin typeface="+mn-lt"/>
              </a:rPr>
              <a:t> weeks </a:t>
            </a:r>
            <a:r>
              <a:rPr lang="en-US" sz="1866" dirty="0">
                <a:latin typeface="+mn-lt"/>
              </a:rPr>
              <a:t>vs </a:t>
            </a:r>
            <a:br>
              <a:rPr lang="en-US" sz="1866" dirty="0">
                <a:latin typeface="+mn-lt"/>
              </a:rPr>
            </a:br>
            <a:r>
              <a:rPr lang="en-US" sz="1866" b="1" dirty="0"/>
              <a:t>3-4</a:t>
            </a:r>
            <a:r>
              <a:rPr lang="en-US" sz="1866" dirty="0">
                <a:latin typeface="+mn-lt"/>
              </a:rPr>
              <a:t> times per week </a:t>
            </a:r>
          </a:p>
        </p:txBody>
      </p:sp>
      <p:sp>
        <p:nvSpPr>
          <p:cNvPr id="50" name="Title 1">
            <a:extLst>
              <a:ext uri="{FF2B5EF4-FFF2-40B4-BE49-F238E27FC236}">
                <a16:creationId xmlns:a16="http://schemas.microsoft.com/office/drawing/2014/main" id="{F295C164-9D82-AA4A-994C-944DEF478A8F}"/>
              </a:ext>
            </a:extLst>
          </p:cNvPr>
          <p:cNvSpPr txBox="1">
            <a:spLocks/>
          </p:cNvSpPr>
          <p:nvPr/>
        </p:nvSpPr>
        <p:spPr>
          <a:xfrm>
            <a:off x="6333529" y="4743451"/>
            <a:ext cx="4993457" cy="1334055"/>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1866" b="1" dirty="0">
                <a:solidFill>
                  <a:schemeClr val="tx2"/>
                </a:solidFill>
              </a:rPr>
              <a:t>35% </a:t>
            </a:r>
            <a:r>
              <a:rPr lang="en-US" sz="1866" dirty="0">
                <a:latin typeface="+mn-lt"/>
              </a:rPr>
              <a:t>of </a:t>
            </a:r>
            <a:r>
              <a:rPr lang="en-US" sz="1866" b="1" dirty="0">
                <a:solidFill>
                  <a:schemeClr val="tx2"/>
                </a:solidFill>
              </a:rPr>
              <a:t>PD</a:t>
            </a:r>
            <a:r>
              <a:rPr lang="en-US" sz="1866" dirty="0">
                <a:latin typeface="+mn-lt"/>
              </a:rPr>
              <a:t> patients </a:t>
            </a:r>
            <a:br>
              <a:rPr lang="en-US" sz="1866" dirty="0">
                <a:latin typeface="+mn-lt"/>
              </a:rPr>
            </a:br>
            <a:r>
              <a:rPr lang="en-US" sz="1866" dirty="0">
                <a:latin typeface="+mn-lt"/>
              </a:rPr>
              <a:t>with low levels of </a:t>
            </a:r>
            <a:br>
              <a:rPr lang="en-US" sz="1866" dirty="0">
                <a:latin typeface="+mn-lt"/>
              </a:rPr>
            </a:br>
            <a:r>
              <a:rPr lang="en-US" sz="1866" dirty="0">
                <a:latin typeface="+mn-lt"/>
              </a:rPr>
              <a:t>caregiver burden vs </a:t>
            </a:r>
            <a:br>
              <a:rPr lang="en-US" sz="1866" dirty="0">
                <a:latin typeface="+mn-lt"/>
              </a:rPr>
            </a:br>
            <a:r>
              <a:rPr lang="en-US" sz="1866" b="1" dirty="0"/>
              <a:t>13%</a:t>
            </a:r>
            <a:r>
              <a:rPr lang="en-US" sz="1866" dirty="0">
                <a:latin typeface="+mn-lt"/>
              </a:rPr>
              <a:t> of </a:t>
            </a:r>
            <a:r>
              <a:rPr lang="en-US" sz="1866" b="1" dirty="0"/>
              <a:t>HD</a:t>
            </a:r>
            <a:r>
              <a:rPr lang="en-US" sz="1866" dirty="0">
                <a:latin typeface="+mn-lt"/>
              </a:rPr>
              <a:t> patients</a:t>
            </a:r>
          </a:p>
        </p:txBody>
      </p:sp>
      <p:pic>
        <p:nvPicPr>
          <p:cNvPr id="54" name="Graphic 53">
            <a:extLst>
              <a:ext uri="{FF2B5EF4-FFF2-40B4-BE49-F238E27FC236}">
                <a16:creationId xmlns:a16="http://schemas.microsoft.com/office/drawing/2014/main" id="{8194E802-AAA7-8940-82AE-B2738829DAB6}"/>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3143244" y="4808201"/>
            <a:ext cx="1404763" cy="1229169"/>
          </a:xfrm>
          <a:prstGeom prst="rect">
            <a:avLst/>
          </a:prstGeom>
        </p:spPr>
      </p:pic>
      <p:pic>
        <p:nvPicPr>
          <p:cNvPr id="56" name="Graphic 55">
            <a:extLst>
              <a:ext uri="{FF2B5EF4-FFF2-40B4-BE49-F238E27FC236}">
                <a16:creationId xmlns:a16="http://schemas.microsoft.com/office/drawing/2014/main" id="{4D0F0CC5-886D-9145-8FE6-0F463EDB619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72013" y="4783256"/>
            <a:ext cx="1729644" cy="1074272"/>
          </a:xfrm>
          <a:prstGeom prst="rect">
            <a:avLst/>
          </a:prstGeom>
        </p:spPr>
      </p:pic>
      <p:sp>
        <p:nvSpPr>
          <p:cNvPr id="51" name="Title 1">
            <a:extLst>
              <a:ext uri="{FF2B5EF4-FFF2-40B4-BE49-F238E27FC236}">
                <a16:creationId xmlns:a16="http://schemas.microsoft.com/office/drawing/2014/main" id="{DB150DA9-B09C-6F45-906F-40E5409CE27C}"/>
              </a:ext>
            </a:extLst>
          </p:cNvPr>
          <p:cNvSpPr txBox="1">
            <a:spLocks/>
          </p:cNvSpPr>
          <p:nvPr/>
        </p:nvSpPr>
        <p:spPr>
          <a:xfrm>
            <a:off x="5141815" y="4349658"/>
            <a:ext cx="557048" cy="584762"/>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r>
              <a:rPr lang="en-US" sz="1200" baseline="30000" dirty="0"/>
              <a:t>53</a:t>
            </a:r>
            <a:endParaRPr lang="en-US" sz="1200" baseline="30000" dirty="0">
              <a:latin typeface="+mn-lt"/>
            </a:endParaRPr>
          </a:p>
        </p:txBody>
      </p:sp>
      <p:sp>
        <p:nvSpPr>
          <p:cNvPr id="57" name="Title 1">
            <a:extLst>
              <a:ext uri="{FF2B5EF4-FFF2-40B4-BE49-F238E27FC236}">
                <a16:creationId xmlns:a16="http://schemas.microsoft.com/office/drawing/2014/main" id="{D9B370AF-CDE5-8E4C-994B-D3B66FE1030D}"/>
              </a:ext>
            </a:extLst>
          </p:cNvPr>
          <p:cNvSpPr txBox="1">
            <a:spLocks/>
          </p:cNvSpPr>
          <p:nvPr/>
        </p:nvSpPr>
        <p:spPr>
          <a:xfrm>
            <a:off x="11358940" y="4415958"/>
            <a:ext cx="337427" cy="568644"/>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r>
              <a:rPr lang="en-US" sz="1200" baseline="30000" dirty="0">
                <a:latin typeface="+mn-lt"/>
              </a:rPr>
              <a:t>54</a:t>
            </a:r>
          </a:p>
        </p:txBody>
      </p:sp>
      <p:sp>
        <p:nvSpPr>
          <p:cNvPr id="3" name="Oval 2">
            <a:extLst>
              <a:ext uri="{FF2B5EF4-FFF2-40B4-BE49-F238E27FC236}">
                <a16:creationId xmlns:a16="http://schemas.microsoft.com/office/drawing/2014/main" id="{B07EF97F-3CFF-DA4E-90C1-EB76C573A2A8}"/>
              </a:ext>
            </a:extLst>
          </p:cNvPr>
          <p:cNvSpPr/>
          <p:nvPr/>
        </p:nvSpPr>
        <p:spPr>
          <a:xfrm>
            <a:off x="5960891" y="3408307"/>
            <a:ext cx="829324" cy="6122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53" name="Oval 52">
            <a:extLst>
              <a:ext uri="{FF2B5EF4-FFF2-40B4-BE49-F238E27FC236}">
                <a16:creationId xmlns:a16="http://schemas.microsoft.com/office/drawing/2014/main" id="{BF0F3142-C55D-2147-BFD7-C52C2AD9A2B2}"/>
              </a:ext>
            </a:extLst>
          </p:cNvPr>
          <p:cNvSpPr/>
          <p:nvPr/>
        </p:nvSpPr>
        <p:spPr>
          <a:xfrm>
            <a:off x="7179998" y="3408307"/>
            <a:ext cx="829324" cy="6122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pic>
        <p:nvPicPr>
          <p:cNvPr id="58" name="Graphic 57">
            <a:extLst>
              <a:ext uri="{FF2B5EF4-FFF2-40B4-BE49-F238E27FC236}">
                <a16:creationId xmlns:a16="http://schemas.microsoft.com/office/drawing/2014/main" id="{CED5B985-A859-C54D-941F-FFCDF9E22A8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43958" y="3065763"/>
            <a:ext cx="2079817" cy="970223"/>
          </a:xfrm>
          <a:prstGeom prst="rect">
            <a:avLst/>
          </a:prstGeom>
        </p:spPr>
      </p:pic>
      <p:sp>
        <p:nvSpPr>
          <p:cNvPr id="37" name="Title 1">
            <a:extLst>
              <a:ext uri="{FF2B5EF4-FFF2-40B4-BE49-F238E27FC236}">
                <a16:creationId xmlns:a16="http://schemas.microsoft.com/office/drawing/2014/main" id="{56549478-619A-EE42-AF40-48608A45ED0F}"/>
              </a:ext>
            </a:extLst>
          </p:cNvPr>
          <p:cNvSpPr txBox="1">
            <a:spLocks/>
          </p:cNvSpPr>
          <p:nvPr/>
        </p:nvSpPr>
        <p:spPr>
          <a:xfrm>
            <a:off x="511252" y="1561247"/>
            <a:ext cx="8140939" cy="321943"/>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r>
              <a:rPr lang="en-US" sz="1333" dirty="0">
                <a:solidFill>
                  <a:schemeClr val="tx2"/>
                </a:solidFill>
              </a:rPr>
              <a:t>Lifestyle-related domains of </a:t>
            </a:r>
            <a:r>
              <a:rPr lang="en-US" sz="1333" dirty="0" err="1">
                <a:solidFill>
                  <a:schemeClr val="tx2"/>
                </a:solidFill>
              </a:rPr>
              <a:t>HRQoL</a:t>
            </a:r>
            <a:r>
              <a:rPr lang="en-US" sz="1333" dirty="0">
                <a:solidFill>
                  <a:schemeClr val="tx2"/>
                </a:solidFill>
              </a:rPr>
              <a:t> are reported to be better with PD vs HD</a:t>
            </a:r>
            <a:r>
              <a:rPr lang="en-US" sz="1333" baseline="30000" dirty="0">
                <a:solidFill>
                  <a:schemeClr val="tx2"/>
                </a:solidFill>
              </a:rPr>
              <a:t>17-23</a:t>
            </a:r>
            <a:endParaRPr lang="en-US" sz="1333" dirty="0">
              <a:solidFill>
                <a:schemeClr val="tx2"/>
              </a:solidFill>
            </a:endParaRPr>
          </a:p>
        </p:txBody>
      </p:sp>
      <p:pic>
        <p:nvPicPr>
          <p:cNvPr id="24" name="Graphic 23">
            <a:extLst>
              <a:ext uri="{FF2B5EF4-FFF2-40B4-BE49-F238E27FC236}">
                <a16:creationId xmlns:a16="http://schemas.microsoft.com/office/drawing/2014/main" id="{91284A12-CAF0-434F-B5E9-38FA83D2542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193029" y="2650240"/>
            <a:ext cx="1691848" cy="1087146"/>
          </a:xfrm>
          <a:prstGeom prst="rect">
            <a:avLst/>
          </a:prstGeom>
        </p:spPr>
      </p:pic>
      <p:sp>
        <p:nvSpPr>
          <p:cNvPr id="43" name="Rectangle 42">
            <a:hlinkClick r:id="" action="ppaction://hlinkshowjump?jump=firstslide"/>
            <a:extLst>
              <a:ext uri="{FF2B5EF4-FFF2-40B4-BE49-F238E27FC236}">
                <a16:creationId xmlns:a16="http://schemas.microsoft.com/office/drawing/2014/main" id="{F6D814B4-E0BE-414D-AB01-AC2177E2248C}"/>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4" name="Rectangle 43">
            <a:hlinkClick r:id="" action="ppaction://hlinkshowjump?jump=previousslide"/>
            <a:extLst>
              <a:ext uri="{FF2B5EF4-FFF2-40B4-BE49-F238E27FC236}">
                <a16:creationId xmlns:a16="http://schemas.microsoft.com/office/drawing/2014/main" id="{BA81EABB-7ECC-1C46-B88B-47F782FE641B}"/>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5" name="Rectangle 44">
            <a:hlinkClick r:id="" action="ppaction://hlinkshowjump?jump=nextslide"/>
            <a:extLst>
              <a:ext uri="{FF2B5EF4-FFF2-40B4-BE49-F238E27FC236}">
                <a16:creationId xmlns:a16="http://schemas.microsoft.com/office/drawing/2014/main" id="{F5A877E3-CC10-7141-A5D4-91BB00F54E60}"/>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2" name="Rectangle 71">
            <a:hlinkClick r:id="rId11" action="ppaction://hlinksldjump"/>
            <a:extLst>
              <a:ext uri="{FF2B5EF4-FFF2-40B4-BE49-F238E27FC236}">
                <a16:creationId xmlns:a16="http://schemas.microsoft.com/office/drawing/2014/main" id="{CE84C830-AF2E-A641-B013-DAAB1A16E887}"/>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3" name="Rectangle 72">
            <a:hlinkClick r:id="rId12" action="ppaction://hlinksldjump"/>
            <a:extLst>
              <a:ext uri="{FF2B5EF4-FFF2-40B4-BE49-F238E27FC236}">
                <a16:creationId xmlns:a16="http://schemas.microsoft.com/office/drawing/2014/main" id="{2BF0D5F9-98A1-354C-835F-18BCC544149E}"/>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4" name="Rectangle 73">
            <a:hlinkClick r:id="" action="ppaction://noaction"/>
            <a:extLst>
              <a:ext uri="{FF2B5EF4-FFF2-40B4-BE49-F238E27FC236}">
                <a16:creationId xmlns:a16="http://schemas.microsoft.com/office/drawing/2014/main" id="{F3426197-5DE8-2D48-8543-6B405EAC9691}"/>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8" name="Rectangle 77">
            <a:hlinkClick r:id="" action="ppaction://noaction"/>
            <a:extLst>
              <a:ext uri="{FF2B5EF4-FFF2-40B4-BE49-F238E27FC236}">
                <a16:creationId xmlns:a16="http://schemas.microsoft.com/office/drawing/2014/main" id="{41E61B95-AD92-394A-91DD-017E7FB4C8F4}"/>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0" name="TextBox 59">
            <a:extLst>
              <a:ext uri="{FF2B5EF4-FFF2-40B4-BE49-F238E27FC236}">
                <a16:creationId xmlns:a16="http://schemas.microsoft.com/office/drawing/2014/main" id="{41E37C25-0BF0-F34F-8ADB-53F21DF218E3}"/>
              </a:ext>
            </a:extLst>
          </p:cNvPr>
          <p:cNvSpPr txBox="1"/>
          <p:nvPr/>
        </p:nvSpPr>
        <p:spPr>
          <a:xfrm>
            <a:off x="512433" y="642049"/>
            <a:ext cx="1377307" cy="201189"/>
          </a:xfrm>
          <a:prstGeom prst="rect">
            <a:avLst/>
          </a:prstGeom>
          <a:noFill/>
          <a:ln>
            <a:noFill/>
          </a:ln>
        </p:spPr>
        <p:txBody>
          <a:bodyPr wrap="none" lIns="0" tIns="0" rIns="0" bIns="0" rtlCol="0" anchor="t" anchorCtr="0">
            <a:noAutofit/>
          </a:bodyPr>
          <a:lstStyle/>
          <a:p>
            <a:pPr algn="l"/>
            <a:r>
              <a:rPr lang="en-US" sz="1200" dirty="0">
                <a:latin typeface="Franklin Gothic Book" panose="020B0503020102020204" pitchFamily="34" charset="0"/>
                <a:cs typeface="Arial"/>
              </a:rPr>
              <a:t>INTRODUCTION</a:t>
            </a:r>
          </a:p>
        </p:txBody>
      </p:sp>
      <p:sp>
        <p:nvSpPr>
          <p:cNvPr id="76" name="TextBox 75">
            <a:extLst>
              <a:ext uri="{FF2B5EF4-FFF2-40B4-BE49-F238E27FC236}">
                <a16:creationId xmlns:a16="http://schemas.microsoft.com/office/drawing/2014/main" id="{E8F8BB93-465C-1F44-BC4E-55E827D4ADFD}"/>
              </a:ext>
            </a:extLst>
          </p:cNvPr>
          <p:cNvSpPr txBox="1"/>
          <p:nvPr/>
        </p:nvSpPr>
        <p:spPr>
          <a:xfrm>
            <a:off x="2201731" y="642049"/>
            <a:ext cx="1013503" cy="201189"/>
          </a:xfrm>
          <a:prstGeom prst="rect">
            <a:avLst/>
          </a:prstGeom>
          <a:noFill/>
          <a:ln>
            <a:noFill/>
          </a:ln>
        </p:spPr>
        <p:txBody>
          <a:bodyPr wrap="none" lIns="0" tIns="0" rIns="0" bIns="0" rtlCol="0" anchor="t" anchorCtr="0">
            <a:noAutofit/>
          </a:bodyPr>
          <a:lstStyle/>
          <a:p>
            <a:pPr algn="ctr"/>
            <a:r>
              <a:rPr lang="en-US" sz="1200" dirty="0">
                <a:latin typeface="Franklin Gothic Book" panose="020B0503020102020204" pitchFamily="34" charset="0"/>
                <a:cs typeface="Arial"/>
              </a:rPr>
              <a:t>SURVIVAL</a:t>
            </a:r>
          </a:p>
        </p:txBody>
      </p:sp>
      <p:sp>
        <p:nvSpPr>
          <p:cNvPr id="77" name="TextBox 76">
            <a:hlinkClick r:id="" action="ppaction://noaction"/>
            <a:extLst>
              <a:ext uri="{FF2B5EF4-FFF2-40B4-BE49-F238E27FC236}">
                <a16:creationId xmlns:a16="http://schemas.microsoft.com/office/drawing/2014/main" id="{F7E80CFC-1DB6-5447-A6B4-0C6E01A840B9}"/>
              </a:ext>
            </a:extLst>
          </p:cNvPr>
          <p:cNvSpPr txBox="1"/>
          <p:nvPr/>
        </p:nvSpPr>
        <p:spPr>
          <a:xfrm>
            <a:off x="3588219"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b="1" dirty="0">
                <a:latin typeface="Franklin Gothic Book" panose="020B0503020102020204" pitchFamily="34" charset="0"/>
                <a:cs typeface="Arial"/>
              </a:rPr>
              <a:t>GOAL-</a:t>
            </a:r>
            <a:br>
              <a:rPr lang="en-US" sz="1200" b="1" dirty="0">
                <a:latin typeface="Franklin Gothic Book" panose="020B0503020102020204" pitchFamily="34" charset="0"/>
                <a:cs typeface="Arial"/>
              </a:rPr>
            </a:br>
            <a:r>
              <a:rPr lang="en-US" sz="1200" b="1" dirty="0">
                <a:latin typeface="Franklin Gothic Book" panose="020B0503020102020204" pitchFamily="34" charset="0"/>
                <a:cs typeface="Arial"/>
              </a:rPr>
              <a:t>DIRECTED PD </a:t>
            </a:r>
          </a:p>
        </p:txBody>
      </p:sp>
      <p:sp>
        <p:nvSpPr>
          <p:cNvPr id="79" name="TextBox 78">
            <a:extLst>
              <a:ext uri="{FF2B5EF4-FFF2-40B4-BE49-F238E27FC236}">
                <a16:creationId xmlns:a16="http://schemas.microsoft.com/office/drawing/2014/main" id="{15715DC7-4CC6-624B-A18E-CA19165D0C10}"/>
              </a:ext>
            </a:extLst>
          </p:cNvPr>
          <p:cNvSpPr txBox="1"/>
          <p:nvPr/>
        </p:nvSpPr>
        <p:spPr>
          <a:xfrm>
            <a:off x="4933484" y="588749"/>
            <a:ext cx="160857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REMOTE PATIENT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MANAGEMENT </a:t>
            </a:r>
          </a:p>
        </p:txBody>
      </p:sp>
      <p:sp>
        <p:nvSpPr>
          <p:cNvPr id="80" name="TextBox 79">
            <a:extLst>
              <a:ext uri="{FF2B5EF4-FFF2-40B4-BE49-F238E27FC236}">
                <a16:creationId xmlns:a16="http://schemas.microsoft.com/office/drawing/2014/main" id="{15E24EA3-56B9-3840-9F31-894219EDC682}"/>
              </a:ext>
            </a:extLst>
          </p:cNvPr>
          <p:cNvSpPr txBox="1"/>
          <p:nvPr/>
        </p:nvSpPr>
        <p:spPr>
          <a:xfrm>
            <a:off x="6930910"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BRIDGE TO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TRANSPLANT</a:t>
            </a:r>
          </a:p>
        </p:txBody>
      </p:sp>
      <p:sp>
        <p:nvSpPr>
          <p:cNvPr id="81" name="TextBox 80">
            <a:extLst>
              <a:ext uri="{FF2B5EF4-FFF2-40B4-BE49-F238E27FC236}">
                <a16:creationId xmlns:a16="http://schemas.microsoft.com/office/drawing/2014/main" id="{11D240A6-1DCC-7941-83B5-411949D4ED63}"/>
              </a:ext>
            </a:extLst>
          </p:cNvPr>
          <p:cNvSpPr txBox="1"/>
          <p:nvPr/>
        </p:nvSpPr>
        <p:spPr>
          <a:xfrm>
            <a:off x="8302966" y="642049"/>
            <a:ext cx="1013503" cy="201189"/>
          </a:xfrm>
          <a:prstGeom prst="rect">
            <a:avLst/>
          </a:prstGeom>
          <a:noFill/>
          <a:ln>
            <a:noFill/>
          </a:ln>
        </p:spPr>
        <p:txBody>
          <a:bodyPr wrap="none" lIns="0" tIns="0" rIns="0" bIns="0" rtlCol="0" anchor="t" anchorCtr="0">
            <a:noAutofit/>
          </a:bodyPr>
          <a:lstStyle/>
          <a:p>
            <a:pPr algn="ctr"/>
            <a:r>
              <a:rPr lang="en-US" sz="1200" dirty="0">
                <a:latin typeface="Franklin Gothic Book" panose="020B0503020102020204" pitchFamily="34" charset="0"/>
                <a:cs typeface="Arial"/>
              </a:rPr>
              <a:t>SUMMARY</a:t>
            </a:r>
          </a:p>
        </p:txBody>
      </p:sp>
      <p:sp>
        <p:nvSpPr>
          <p:cNvPr id="82" name="TextBox 81">
            <a:extLst>
              <a:ext uri="{FF2B5EF4-FFF2-40B4-BE49-F238E27FC236}">
                <a16:creationId xmlns:a16="http://schemas.microsoft.com/office/drawing/2014/main" id="{FD7E03EC-5831-BB40-AA02-C6142C43AD22}"/>
              </a:ext>
            </a:extLst>
          </p:cNvPr>
          <p:cNvSpPr txBox="1"/>
          <p:nvPr/>
        </p:nvSpPr>
        <p:spPr>
          <a:xfrm>
            <a:off x="9700142" y="642049"/>
            <a:ext cx="1013503" cy="201189"/>
          </a:xfrm>
          <a:prstGeom prst="rect">
            <a:avLst/>
          </a:prstGeom>
          <a:noFill/>
          <a:ln>
            <a:noFill/>
          </a:ln>
        </p:spPr>
        <p:txBody>
          <a:bodyPr wrap="none" lIns="0" tIns="0" rIns="0" bIns="0" rtlCol="0" anchor="t" anchorCtr="0">
            <a:noAutofit/>
          </a:bodyPr>
          <a:lstStyle/>
          <a:p>
            <a:pPr algn="ctr"/>
            <a:r>
              <a:rPr lang="en-US" sz="1200" dirty="0">
                <a:solidFill>
                  <a:schemeClr val="tx2"/>
                </a:solidFill>
                <a:latin typeface="Franklin Gothic Book" panose="020B0503020102020204" pitchFamily="34" charset="0"/>
                <a:cs typeface="Arial"/>
              </a:rPr>
              <a:t>REFERENCES</a:t>
            </a:r>
          </a:p>
        </p:txBody>
      </p:sp>
      <p:sp>
        <p:nvSpPr>
          <p:cNvPr id="83" name="Triangle 82">
            <a:extLst>
              <a:ext uri="{FF2B5EF4-FFF2-40B4-BE49-F238E27FC236}">
                <a16:creationId xmlns:a16="http://schemas.microsoft.com/office/drawing/2014/main" id="{E420D000-8FEF-2F4E-8B22-28BFA31D6A4D}"/>
              </a:ext>
            </a:extLst>
          </p:cNvPr>
          <p:cNvSpPr/>
          <p:nvPr/>
        </p:nvSpPr>
        <p:spPr>
          <a:xfrm rot="10800000">
            <a:off x="3865063"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84" name="Rectangle 83">
            <a:hlinkClick r:id="rId13" action="ppaction://hlinksldjump"/>
            <a:extLst>
              <a:ext uri="{FF2B5EF4-FFF2-40B4-BE49-F238E27FC236}">
                <a16:creationId xmlns:a16="http://schemas.microsoft.com/office/drawing/2014/main" id="{B541BDBA-35A8-D847-B411-68BEDD2BA64B}"/>
              </a:ext>
            </a:extLst>
          </p:cNvPr>
          <p:cNvSpPr/>
          <p:nvPr/>
        </p:nvSpPr>
        <p:spPr>
          <a:xfrm>
            <a:off x="2170965" y="580937"/>
            <a:ext cx="1303272"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5" name="Rectangle 84">
            <a:hlinkClick r:id="" action="ppaction://noaction"/>
            <a:extLst>
              <a:ext uri="{FF2B5EF4-FFF2-40B4-BE49-F238E27FC236}">
                <a16:creationId xmlns:a16="http://schemas.microsoft.com/office/drawing/2014/main" id="{96547ACC-C7E7-4740-A228-3EDB3A34B374}"/>
              </a:ext>
            </a:extLst>
          </p:cNvPr>
          <p:cNvSpPr/>
          <p:nvPr/>
        </p:nvSpPr>
        <p:spPr>
          <a:xfrm>
            <a:off x="6588575" y="595666"/>
            <a:ext cx="1519096"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6" name="Rectangle 85">
            <a:hlinkClick r:id="" action="ppaction://noaction"/>
            <a:extLst>
              <a:ext uri="{FF2B5EF4-FFF2-40B4-BE49-F238E27FC236}">
                <a16:creationId xmlns:a16="http://schemas.microsoft.com/office/drawing/2014/main" id="{7CA04D0A-2721-1F4A-BCA8-DA29AB9DE01A}"/>
              </a:ext>
            </a:extLst>
          </p:cNvPr>
          <p:cNvSpPr/>
          <p:nvPr/>
        </p:nvSpPr>
        <p:spPr>
          <a:xfrm>
            <a:off x="8156877" y="601112"/>
            <a:ext cx="123518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7" name="Rectangle 86">
            <a:hlinkClick r:id="" action="ppaction://noaction"/>
            <a:extLst>
              <a:ext uri="{FF2B5EF4-FFF2-40B4-BE49-F238E27FC236}">
                <a16:creationId xmlns:a16="http://schemas.microsoft.com/office/drawing/2014/main" id="{6B32F015-0572-3D49-A318-1CD72E9E38C7}"/>
              </a:ext>
            </a:extLst>
          </p:cNvPr>
          <p:cNvSpPr/>
          <p:nvPr/>
        </p:nvSpPr>
        <p:spPr>
          <a:xfrm>
            <a:off x="9469405" y="595666"/>
            <a:ext cx="1534489"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solidFill>
                <a:schemeClr val="tx2"/>
              </a:solidFill>
            </a:endParaRPr>
          </a:p>
        </p:txBody>
      </p:sp>
      <p:sp>
        <p:nvSpPr>
          <p:cNvPr id="88" name="Rectangle 87">
            <a:hlinkClick r:id="" action="ppaction://noaction"/>
            <a:extLst>
              <a:ext uri="{FF2B5EF4-FFF2-40B4-BE49-F238E27FC236}">
                <a16:creationId xmlns:a16="http://schemas.microsoft.com/office/drawing/2014/main" id="{7DDC1D19-13B6-6342-815A-84FAB5435665}"/>
              </a:ext>
            </a:extLst>
          </p:cNvPr>
          <p:cNvSpPr/>
          <p:nvPr/>
        </p:nvSpPr>
        <p:spPr>
          <a:xfrm>
            <a:off x="3505767" y="580313"/>
            <a:ext cx="117380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9" name="Rectangle 88">
            <a:hlinkClick r:id="" action="ppaction://noaction"/>
            <a:extLst>
              <a:ext uri="{FF2B5EF4-FFF2-40B4-BE49-F238E27FC236}">
                <a16:creationId xmlns:a16="http://schemas.microsoft.com/office/drawing/2014/main" id="{F64F755C-FDE3-4B45-A6E7-01113912FFCE}"/>
              </a:ext>
            </a:extLst>
          </p:cNvPr>
          <p:cNvSpPr/>
          <p:nvPr/>
        </p:nvSpPr>
        <p:spPr>
          <a:xfrm>
            <a:off x="4711099" y="595666"/>
            <a:ext cx="1828271"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0" name="Rectangle 89">
            <a:hlinkClick r:id="rId13" action="ppaction://hlinksldjump"/>
            <a:extLst>
              <a:ext uri="{FF2B5EF4-FFF2-40B4-BE49-F238E27FC236}">
                <a16:creationId xmlns:a16="http://schemas.microsoft.com/office/drawing/2014/main" id="{D212BABF-0E65-F949-A89B-D4BC5D840984}"/>
              </a:ext>
            </a:extLst>
          </p:cNvPr>
          <p:cNvSpPr/>
          <p:nvPr/>
        </p:nvSpPr>
        <p:spPr>
          <a:xfrm>
            <a:off x="315946" y="588739"/>
            <a:ext cx="1839905"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175952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AD6A-7E4A-4340-B889-B41D36DDCE9E}"/>
              </a:ext>
            </a:extLst>
          </p:cNvPr>
          <p:cNvSpPr>
            <a:spLocks noGrp="1"/>
          </p:cNvSpPr>
          <p:nvPr>
            <p:ph type="title"/>
          </p:nvPr>
        </p:nvSpPr>
        <p:spPr/>
        <p:txBody>
          <a:bodyPr/>
          <a:lstStyle/>
          <a:p>
            <a:r>
              <a:rPr lang="en-US" dirty="0">
                <a:solidFill>
                  <a:srgbClr val="002060"/>
                </a:solidFill>
              </a:rPr>
              <a:t>MODERN PD CAN SUPPORT KIDNEY TRANSPLANT GOALS</a:t>
            </a:r>
          </a:p>
        </p:txBody>
      </p:sp>
      <p:graphicFrame>
        <p:nvGraphicFramePr>
          <p:cNvPr id="6" name="Content Placeholder 4">
            <a:extLst>
              <a:ext uri="{FF2B5EF4-FFF2-40B4-BE49-F238E27FC236}">
                <a16:creationId xmlns:a16="http://schemas.microsoft.com/office/drawing/2014/main" id="{C471EC98-A97E-D847-917F-A2783244369A}"/>
              </a:ext>
            </a:extLst>
          </p:cNvPr>
          <p:cNvGraphicFramePr>
            <a:graphicFrameLocks/>
          </p:cNvGraphicFramePr>
          <p:nvPr>
            <p:extLst>
              <p:ext uri="{D42A27DB-BD31-4B8C-83A1-F6EECF244321}">
                <p14:modId xmlns:p14="http://schemas.microsoft.com/office/powerpoint/2010/main" val="1978727700"/>
              </p:ext>
            </p:extLst>
          </p:nvPr>
        </p:nvGraphicFramePr>
        <p:xfrm>
          <a:off x="472" y="2245575"/>
          <a:ext cx="12191056" cy="2472075"/>
        </p:xfrm>
        <a:graphic>
          <a:graphicData uri="http://schemas.openxmlformats.org/drawingml/2006/table">
            <a:tbl>
              <a:tblPr firstRow="1" bandRow="1">
                <a:tableStyleId>{8A107856-5554-42FB-B03E-39F5DBC370BA}</a:tableStyleId>
              </a:tblPr>
              <a:tblGrid>
                <a:gridCol w="2768232">
                  <a:extLst>
                    <a:ext uri="{9D8B030D-6E8A-4147-A177-3AD203B41FA5}">
                      <a16:colId xmlns:a16="http://schemas.microsoft.com/office/drawing/2014/main" val="2890524637"/>
                    </a:ext>
                  </a:extLst>
                </a:gridCol>
                <a:gridCol w="1901313">
                  <a:extLst>
                    <a:ext uri="{9D8B030D-6E8A-4147-A177-3AD203B41FA5}">
                      <a16:colId xmlns:a16="http://schemas.microsoft.com/office/drawing/2014/main" val="3112130302"/>
                    </a:ext>
                  </a:extLst>
                </a:gridCol>
                <a:gridCol w="1576773">
                  <a:extLst>
                    <a:ext uri="{9D8B030D-6E8A-4147-A177-3AD203B41FA5}">
                      <a16:colId xmlns:a16="http://schemas.microsoft.com/office/drawing/2014/main" val="4070682239"/>
                    </a:ext>
                  </a:extLst>
                </a:gridCol>
                <a:gridCol w="1564137">
                  <a:extLst>
                    <a:ext uri="{9D8B030D-6E8A-4147-A177-3AD203B41FA5}">
                      <a16:colId xmlns:a16="http://schemas.microsoft.com/office/drawing/2014/main" val="2283692195"/>
                    </a:ext>
                  </a:extLst>
                </a:gridCol>
                <a:gridCol w="4380601">
                  <a:extLst>
                    <a:ext uri="{9D8B030D-6E8A-4147-A177-3AD203B41FA5}">
                      <a16:colId xmlns:a16="http://schemas.microsoft.com/office/drawing/2014/main" val="3481056718"/>
                    </a:ext>
                  </a:extLst>
                </a:gridCol>
              </a:tblGrid>
              <a:tr h="494415">
                <a:tc>
                  <a:txBody>
                    <a:bodyPr/>
                    <a:lstStyle/>
                    <a:p>
                      <a:pPr algn="l"/>
                      <a:r>
                        <a:rPr lang="en-GB" sz="1100" b="1" noProof="0" dirty="0">
                          <a:effectLst/>
                          <a:latin typeface="+mn-lt"/>
                        </a:rPr>
                        <a:t>Post-transplant mortality (PD relative to HD)</a:t>
                      </a:r>
                      <a:endParaRPr lang="en-GB" sz="1100" b="1" noProof="0" dirty="0">
                        <a:solidFill>
                          <a:schemeClr val="bg2"/>
                        </a:solidFill>
                        <a:effectLst/>
                        <a:latin typeface="+mn-lt"/>
                      </a:endParaRPr>
                    </a:p>
                  </a:txBody>
                  <a:tcPr marL="511961" marR="78964" marT="0" marB="0" anchor="ctr">
                    <a:lnL w="635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b="1" noProof="0" dirty="0">
                          <a:solidFill>
                            <a:schemeClr val="tx2"/>
                          </a:solidFill>
                          <a:effectLst/>
                          <a:latin typeface="+mn-lt"/>
                        </a:rPr>
                        <a:t>Joachim 2018</a:t>
                      </a:r>
                      <a:r>
                        <a:rPr lang="en-GB" sz="1100" b="1" baseline="30000" noProof="0" dirty="0">
                          <a:solidFill>
                            <a:schemeClr val="tx2"/>
                          </a:solidFill>
                          <a:effectLst/>
                          <a:latin typeface="+mn-lt"/>
                        </a:rPr>
                        <a:t>58</a:t>
                      </a: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b="0" noProof="0" dirty="0">
                          <a:effectLst/>
                          <a:latin typeface="+mn-lt"/>
                        </a:rPr>
                        <a:t>0.89</a:t>
                      </a:r>
                      <a:endParaRPr lang="en-GB" sz="1100" b="0" noProof="0" dirty="0">
                        <a:solidFill>
                          <a:schemeClr val="bg2"/>
                        </a:solidFill>
                        <a:effectLst/>
                        <a:latin typeface="+mn-lt"/>
                      </a:endParaRP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b="0" noProof="0" dirty="0">
                          <a:effectLst/>
                          <a:latin typeface="+mn-lt"/>
                        </a:rPr>
                        <a:t>0.82, 0.97</a:t>
                      </a:r>
                      <a:endParaRPr lang="en-GB" sz="1100" b="0" noProof="0" dirty="0">
                        <a:solidFill>
                          <a:schemeClr val="bg2"/>
                        </a:solidFill>
                        <a:effectLst/>
                        <a:latin typeface="+mn-lt"/>
                      </a:endParaRP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b="0" noProof="0" dirty="0">
                          <a:effectLst/>
                          <a:latin typeface="+mn-lt"/>
                        </a:rPr>
                        <a:t>Lower post-transplant mortality with PD</a:t>
                      </a:r>
                      <a:endParaRPr lang="en-GB" sz="1100" b="0" noProof="0" dirty="0">
                        <a:solidFill>
                          <a:schemeClr val="bg2"/>
                        </a:solidFill>
                        <a:effectLst/>
                        <a:latin typeface="+mn-lt"/>
                      </a:endParaRPr>
                    </a:p>
                  </a:txBody>
                  <a:tcPr marL="78964" marR="1151911" marT="0" marB="0" anchor="ct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696318610"/>
                  </a:ext>
                </a:extLst>
              </a:tr>
              <a:tr h="494415">
                <a:tc>
                  <a:txBody>
                    <a:bodyPr/>
                    <a:lstStyle/>
                    <a:p>
                      <a:pPr algn="l"/>
                      <a:r>
                        <a:rPr lang="en-GB" sz="1100" b="1" noProof="0" dirty="0">
                          <a:effectLst/>
                          <a:latin typeface="+mn-lt"/>
                        </a:rPr>
                        <a:t>Post-transplant mortality (PD relative to HD)</a:t>
                      </a:r>
                      <a:endParaRPr lang="en-GB" sz="1100" b="1" noProof="0" dirty="0">
                        <a:solidFill>
                          <a:schemeClr val="bg2"/>
                        </a:solidFill>
                        <a:effectLst/>
                        <a:latin typeface="+mn-lt"/>
                      </a:endParaRPr>
                    </a:p>
                  </a:txBody>
                  <a:tcPr marL="511961" marR="78964" marT="0" marB="0" anchor="ctr">
                    <a:lnL w="635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b="1" noProof="0" dirty="0">
                          <a:solidFill>
                            <a:schemeClr val="tx2"/>
                          </a:solidFill>
                          <a:effectLst/>
                          <a:latin typeface="+mn-lt"/>
                        </a:rPr>
                        <a:t>Tang 2016</a:t>
                      </a:r>
                      <a:r>
                        <a:rPr lang="en-GB" sz="1100" b="1" baseline="30000" noProof="0" dirty="0">
                          <a:solidFill>
                            <a:schemeClr val="tx2"/>
                          </a:solidFill>
                          <a:effectLst/>
                          <a:latin typeface="+mn-lt"/>
                        </a:rPr>
                        <a:t>59</a:t>
                      </a: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noProof="0" dirty="0">
                          <a:effectLst/>
                          <a:latin typeface="+mn-lt"/>
                        </a:rPr>
                        <a:t>0.86</a:t>
                      </a:r>
                      <a:endParaRPr lang="en-GB" sz="1100" noProof="0" dirty="0">
                        <a:solidFill>
                          <a:schemeClr val="bg2"/>
                        </a:solidFill>
                        <a:effectLst/>
                        <a:latin typeface="+mn-lt"/>
                      </a:endParaRP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noProof="0" dirty="0">
                          <a:effectLst/>
                          <a:latin typeface="+mn-lt"/>
                        </a:rPr>
                        <a:t>0.97, 0.95</a:t>
                      </a:r>
                      <a:endParaRPr lang="en-GB" sz="1100" noProof="0" dirty="0">
                        <a:solidFill>
                          <a:schemeClr val="bg2"/>
                        </a:solidFill>
                        <a:effectLst/>
                        <a:latin typeface="+mn-lt"/>
                      </a:endParaRP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noProof="0" dirty="0">
                          <a:effectLst/>
                          <a:latin typeface="+mn-lt"/>
                        </a:rPr>
                        <a:t>Lower post-transplant mortality with PD</a:t>
                      </a:r>
                      <a:endParaRPr lang="en-GB" sz="1100" noProof="0" dirty="0">
                        <a:solidFill>
                          <a:schemeClr val="bg2"/>
                        </a:solidFill>
                        <a:effectLst/>
                        <a:latin typeface="+mn-lt"/>
                      </a:endParaRPr>
                    </a:p>
                  </a:txBody>
                  <a:tcPr marL="78964" marR="1151911" marT="0" marB="0" anchor="ct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625865096"/>
                  </a:ext>
                </a:extLst>
              </a:tr>
              <a:tr h="494415">
                <a:tc>
                  <a:txBody>
                    <a:bodyPr/>
                    <a:lstStyle/>
                    <a:p>
                      <a:pPr algn="l"/>
                      <a:r>
                        <a:rPr lang="en-GB" sz="1100" b="1" noProof="0" dirty="0">
                          <a:effectLst/>
                          <a:latin typeface="+mn-lt"/>
                        </a:rPr>
                        <a:t>Delayed graft function</a:t>
                      </a:r>
                      <a:endParaRPr lang="en-GB" sz="1100" b="1" noProof="0" dirty="0">
                        <a:solidFill>
                          <a:schemeClr val="bg2"/>
                        </a:solidFill>
                        <a:effectLst/>
                        <a:latin typeface="+mn-lt"/>
                      </a:endParaRPr>
                    </a:p>
                  </a:txBody>
                  <a:tcPr marL="511961" marR="78964" marT="0" marB="0" anchor="ctr">
                    <a:lnL w="635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b="1" noProof="0" dirty="0">
                          <a:solidFill>
                            <a:schemeClr val="tx2"/>
                          </a:solidFill>
                          <a:effectLst/>
                          <a:latin typeface="+mn-lt"/>
                        </a:rPr>
                        <a:t>Joachim 2018</a:t>
                      </a: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noProof="0" dirty="0">
                          <a:effectLst/>
                          <a:latin typeface="+mn-lt"/>
                        </a:rPr>
                        <a:t>0.50</a:t>
                      </a:r>
                      <a:endParaRPr lang="en-GB" sz="1100" noProof="0" dirty="0">
                        <a:solidFill>
                          <a:schemeClr val="bg2"/>
                        </a:solidFill>
                        <a:effectLst/>
                        <a:latin typeface="+mn-lt"/>
                      </a:endParaRP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noProof="0" dirty="0">
                          <a:effectLst/>
                          <a:latin typeface="+mn-lt"/>
                        </a:rPr>
                        <a:t>0.41, 0.63</a:t>
                      </a:r>
                      <a:endParaRPr lang="en-GB" sz="1100" noProof="0" dirty="0">
                        <a:solidFill>
                          <a:schemeClr val="bg2"/>
                        </a:solidFill>
                        <a:effectLst/>
                        <a:latin typeface="+mn-lt"/>
                      </a:endParaRP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noProof="0" dirty="0">
                          <a:effectLst/>
                          <a:latin typeface="+mn-lt"/>
                        </a:rPr>
                        <a:t>Better early graft function with PD</a:t>
                      </a:r>
                      <a:endParaRPr lang="en-GB" sz="1100" noProof="0" dirty="0">
                        <a:solidFill>
                          <a:schemeClr val="bg2"/>
                        </a:solidFill>
                        <a:effectLst/>
                        <a:latin typeface="+mn-lt"/>
                      </a:endParaRPr>
                    </a:p>
                  </a:txBody>
                  <a:tcPr marL="78964" marR="1151911" marT="0" marB="0" anchor="ct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638360015"/>
                  </a:ext>
                </a:extLst>
              </a:tr>
              <a:tr h="494415">
                <a:tc>
                  <a:txBody>
                    <a:bodyPr/>
                    <a:lstStyle/>
                    <a:p>
                      <a:pPr algn="l"/>
                      <a:r>
                        <a:rPr lang="en-GB" sz="1100" b="1" noProof="0" dirty="0">
                          <a:effectLst/>
                          <a:latin typeface="+mn-lt"/>
                        </a:rPr>
                        <a:t>(PD relative to HD)</a:t>
                      </a:r>
                      <a:endParaRPr lang="en-GB" sz="1100" b="1" noProof="0" dirty="0">
                        <a:solidFill>
                          <a:schemeClr val="bg2"/>
                        </a:solidFill>
                        <a:effectLst/>
                        <a:latin typeface="+mn-lt"/>
                      </a:endParaRPr>
                    </a:p>
                  </a:txBody>
                  <a:tcPr marL="511961" marR="78964" marT="0" marB="0" anchor="ctr">
                    <a:lnL w="635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b="1" noProof="0" dirty="0">
                          <a:solidFill>
                            <a:schemeClr val="tx2"/>
                          </a:solidFill>
                          <a:effectLst/>
                          <a:latin typeface="+mn-lt"/>
                        </a:rPr>
                        <a:t>Tang 2016</a:t>
                      </a: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noProof="0" dirty="0">
                          <a:effectLst/>
                          <a:latin typeface="+mn-lt"/>
                        </a:rPr>
                        <a:t>0.67</a:t>
                      </a:r>
                      <a:endParaRPr lang="en-GB" sz="1100" noProof="0" dirty="0">
                        <a:solidFill>
                          <a:schemeClr val="bg2"/>
                        </a:solidFill>
                        <a:effectLst/>
                        <a:latin typeface="+mn-lt"/>
                      </a:endParaRP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noProof="0" dirty="0">
                          <a:effectLst/>
                          <a:latin typeface="+mn-lt"/>
                        </a:rPr>
                        <a:t>0.62, 0.74</a:t>
                      </a:r>
                      <a:endParaRPr lang="en-GB" sz="1100" noProof="0" dirty="0">
                        <a:solidFill>
                          <a:schemeClr val="bg2"/>
                        </a:solidFill>
                        <a:effectLst/>
                        <a:latin typeface="+mn-lt"/>
                      </a:endParaRP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GB" sz="1100" noProof="0" dirty="0">
                          <a:effectLst/>
                          <a:latin typeface="+mn-lt"/>
                        </a:rPr>
                        <a:t>Better early graft function with PD</a:t>
                      </a:r>
                      <a:endParaRPr lang="en-GB" sz="1100" noProof="0" dirty="0">
                        <a:solidFill>
                          <a:schemeClr val="bg2"/>
                        </a:solidFill>
                        <a:effectLst/>
                        <a:latin typeface="+mn-lt"/>
                      </a:endParaRPr>
                    </a:p>
                  </a:txBody>
                  <a:tcPr marL="78964" marR="1151911" marT="0" marB="0" anchor="ct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248840353"/>
                  </a:ext>
                </a:extLst>
              </a:tr>
              <a:tr h="494415">
                <a:tc>
                  <a:txBody>
                    <a:bodyPr/>
                    <a:lstStyle/>
                    <a:p>
                      <a:pPr algn="l"/>
                      <a:r>
                        <a:rPr lang="en-GB" sz="1100" b="1" noProof="0" dirty="0">
                          <a:effectLst/>
                          <a:latin typeface="+mn-lt"/>
                        </a:rPr>
                        <a:t>Delayed graft function</a:t>
                      </a:r>
                      <a:endParaRPr lang="en-GB" sz="1100" b="1" noProof="0" dirty="0">
                        <a:solidFill>
                          <a:schemeClr val="bg2"/>
                        </a:solidFill>
                        <a:effectLst/>
                        <a:latin typeface="+mn-lt"/>
                      </a:endParaRPr>
                    </a:p>
                  </a:txBody>
                  <a:tcPr marL="511961" marR="78964" marT="0" marB="0" anchor="ctr">
                    <a:lnL w="635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r>
                        <a:rPr lang="en-GB" sz="1100" b="1" noProof="0" dirty="0">
                          <a:solidFill>
                            <a:schemeClr val="tx2"/>
                          </a:solidFill>
                          <a:effectLst/>
                          <a:latin typeface="+mn-lt"/>
                        </a:rPr>
                        <a:t>Joachim 2018</a:t>
                      </a: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r>
                        <a:rPr lang="en-GB" sz="1100" noProof="0" dirty="0">
                          <a:effectLst/>
                          <a:latin typeface="+mn-lt"/>
                        </a:rPr>
                        <a:t>0.97</a:t>
                      </a:r>
                      <a:endParaRPr lang="en-GB" sz="1100" noProof="0" dirty="0">
                        <a:solidFill>
                          <a:schemeClr val="bg2"/>
                        </a:solidFill>
                        <a:effectLst/>
                        <a:latin typeface="+mn-lt"/>
                      </a:endParaRP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r>
                        <a:rPr lang="en-GB" sz="1100" noProof="0" dirty="0">
                          <a:effectLst/>
                          <a:latin typeface="+mn-lt"/>
                        </a:rPr>
                        <a:t>0.92, 1.01</a:t>
                      </a:r>
                      <a:endParaRPr lang="en-GB" sz="1100" noProof="0" dirty="0">
                        <a:solidFill>
                          <a:schemeClr val="bg2"/>
                        </a:solidFill>
                        <a:effectLst/>
                        <a:latin typeface="+mn-lt"/>
                      </a:endParaRPr>
                    </a:p>
                  </a:txBody>
                  <a:tcPr marL="78964" marR="78964"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r>
                        <a:rPr lang="en-GB" sz="1100" noProof="0" dirty="0">
                          <a:effectLst/>
                          <a:latin typeface="+mn-lt"/>
                        </a:rPr>
                        <a:t>Trend to better post- transplant graft survival</a:t>
                      </a:r>
                      <a:endParaRPr lang="en-GB" sz="1100" noProof="0" dirty="0">
                        <a:solidFill>
                          <a:schemeClr val="bg2"/>
                        </a:solidFill>
                        <a:effectLst/>
                        <a:latin typeface="+mn-lt"/>
                      </a:endParaRPr>
                    </a:p>
                  </a:txBody>
                  <a:tcPr marL="78964" marR="1151911" marT="0" marB="0" anchor="ct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377726854"/>
                  </a:ext>
                </a:extLst>
              </a:tr>
            </a:tbl>
          </a:graphicData>
        </a:graphic>
      </p:graphicFrame>
      <p:sp>
        <p:nvSpPr>
          <p:cNvPr id="7" name="Freeform 6">
            <a:extLst>
              <a:ext uri="{FF2B5EF4-FFF2-40B4-BE49-F238E27FC236}">
                <a16:creationId xmlns:a16="http://schemas.microsoft.com/office/drawing/2014/main" id="{008B13B1-8788-4045-ACF0-A0BA30BC8D70}"/>
              </a:ext>
            </a:extLst>
          </p:cNvPr>
          <p:cNvSpPr/>
          <p:nvPr/>
        </p:nvSpPr>
        <p:spPr>
          <a:xfrm flipV="1">
            <a:off x="0" y="1592516"/>
            <a:ext cx="7196759" cy="525335"/>
          </a:xfrm>
          <a:custGeom>
            <a:avLst/>
            <a:gdLst>
              <a:gd name="connsiteX0" fmla="*/ 0 w 5089071"/>
              <a:gd name="connsiteY0" fmla="*/ 0 h 359228"/>
              <a:gd name="connsiteX1" fmla="*/ 4784271 w 5089071"/>
              <a:gd name="connsiteY1" fmla="*/ 0 h 359228"/>
              <a:gd name="connsiteX2" fmla="*/ 5089071 w 5089071"/>
              <a:gd name="connsiteY2" fmla="*/ 359228 h 359228"/>
              <a:gd name="connsiteX3" fmla="*/ 0 w 5089071"/>
              <a:gd name="connsiteY3" fmla="*/ 359228 h 359228"/>
              <a:gd name="connsiteX4" fmla="*/ 0 w 5089071"/>
              <a:gd name="connsiteY4" fmla="*/ 0 h 359228"/>
              <a:gd name="connsiteX0" fmla="*/ 0 w 5089071"/>
              <a:gd name="connsiteY0" fmla="*/ 0 h 359228"/>
              <a:gd name="connsiteX1" fmla="*/ 4784271 w 5089071"/>
              <a:gd name="connsiteY1" fmla="*/ 0 h 359228"/>
              <a:gd name="connsiteX2" fmla="*/ 5089071 w 5089071"/>
              <a:gd name="connsiteY2" fmla="*/ 359228 h 359228"/>
              <a:gd name="connsiteX3" fmla="*/ 1390248 w 5089071"/>
              <a:gd name="connsiteY3" fmla="*/ 359228 h 359228"/>
              <a:gd name="connsiteX4" fmla="*/ 0 w 5089071"/>
              <a:gd name="connsiteY4" fmla="*/ 0 h 359228"/>
              <a:gd name="connsiteX0" fmla="*/ 0 w 3698824"/>
              <a:gd name="connsiteY0" fmla="*/ 0 h 359228"/>
              <a:gd name="connsiteX1" fmla="*/ 3394024 w 3698824"/>
              <a:gd name="connsiteY1" fmla="*/ 0 h 359228"/>
              <a:gd name="connsiteX2" fmla="*/ 3698824 w 3698824"/>
              <a:gd name="connsiteY2" fmla="*/ 359228 h 359228"/>
              <a:gd name="connsiteX3" fmla="*/ 1 w 3698824"/>
              <a:gd name="connsiteY3" fmla="*/ 359228 h 359228"/>
              <a:gd name="connsiteX4" fmla="*/ 0 w 3698824"/>
              <a:gd name="connsiteY4" fmla="*/ 0 h 35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824" h="359228">
                <a:moveTo>
                  <a:pt x="0" y="0"/>
                </a:moveTo>
                <a:lnTo>
                  <a:pt x="3394024" y="0"/>
                </a:lnTo>
                <a:lnTo>
                  <a:pt x="3698824" y="359228"/>
                </a:lnTo>
                <a:lnTo>
                  <a:pt x="1" y="359228"/>
                </a:lnTo>
                <a:cubicBezTo>
                  <a:pt x="1" y="239485"/>
                  <a:pt x="0" y="119743"/>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9" name="Content Placeholder 2">
            <a:extLst>
              <a:ext uri="{FF2B5EF4-FFF2-40B4-BE49-F238E27FC236}">
                <a16:creationId xmlns:a16="http://schemas.microsoft.com/office/drawing/2014/main" id="{D218F1A7-C910-774F-A85C-FEF3DE80D265}"/>
              </a:ext>
            </a:extLst>
          </p:cNvPr>
          <p:cNvSpPr txBox="1">
            <a:spLocks/>
          </p:cNvSpPr>
          <p:nvPr/>
        </p:nvSpPr>
        <p:spPr>
          <a:xfrm>
            <a:off x="511255" y="1690290"/>
            <a:ext cx="5886245" cy="439228"/>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333" b="1">
                <a:solidFill>
                  <a:schemeClr val="bg1"/>
                </a:solidFill>
              </a:rPr>
              <a:t>POST-TRANSPLANT OUTCOMES, INCLUDING SURVIVAL, ARE SIMILAR OR BETTER IN PD PATIENTS THAN IN HD PATIENTS</a:t>
            </a:r>
          </a:p>
        </p:txBody>
      </p:sp>
      <p:sp>
        <p:nvSpPr>
          <p:cNvPr id="20" name="Rectangle 19">
            <a:hlinkClick r:id="" action="ppaction://hlinkshowjump?jump=firstslide"/>
            <a:extLst>
              <a:ext uri="{FF2B5EF4-FFF2-40B4-BE49-F238E27FC236}">
                <a16:creationId xmlns:a16="http://schemas.microsoft.com/office/drawing/2014/main" id="{069EF7CE-45BF-4F44-8298-5ACE93DA3878}"/>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1" name="Rectangle 20">
            <a:hlinkClick r:id="rId3" action="ppaction://hlinksldjump"/>
            <a:extLst>
              <a:ext uri="{FF2B5EF4-FFF2-40B4-BE49-F238E27FC236}">
                <a16:creationId xmlns:a16="http://schemas.microsoft.com/office/drawing/2014/main" id="{2BFF46B7-F9D2-114E-A9E9-15B1058EFFFE}"/>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2" name="Rectangle 21">
            <a:hlinkClick r:id="" action="ppaction://hlinkshowjump?jump=nextslide"/>
            <a:extLst>
              <a:ext uri="{FF2B5EF4-FFF2-40B4-BE49-F238E27FC236}">
                <a16:creationId xmlns:a16="http://schemas.microsoft.com/office/drawing/2014/main" id="{817A9D33-FF27-8D43-8BD2-E3B7D5D6999C}"/>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0" name="Rectangle 29">
            <a:hlinkClick r:id="rId4" action="ppaction://hlinksldjump"/>
            <a:extLst>
              <a:ext uri="{FF2B5EF4-FFF2-40B4-BE49-F238E27FC236}">
                <a16:creationId xmlns:a16="http://schemas.microsoft.com/office/drawing/2014/main" id="{C8AF0306-E1D8-CC45-BF05-81005E367278}"/>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1" name="Rectangle 30">
            <a:hlinkClick r:id="rId5" action="ppaction://hlinksldjump"/>
            <a:extLst>
              <a:ext uri="{FF2B5EF4-FFF2-40B4-BE49-F238E27FC236}">
                <a16:creationId xmlns:a16="http://schemas.microsoft.com/office/drawing/2014/main" id="{3F780C79-C151-6247-ABC0-8791B37F11D0}"/>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2" name="Rectangle 31">
            <a:hlinkClick r:id="" action="ppaction://noaction"/>
            <a:extLst>
              <a:ext uri="{FF2B5EF4-FFF2-40B4-BE49-F238E27FC236}">
                <a16:creationId xmlns:a16="http://schemas.microsoft.com/office/drawing/2014/main" id="{484538FF-EB1B-BB4F-9A33-CF1D38CCCDF2}"/>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7" name="Rectangle 36">
            <a:hlinkClick r:id="" action="ppaction://noaction"/>
            <a:extLst>
              <a:ext uri="{FF2B5EF4-FFF2-40B4-BE49-F238E27FC236}">
                <a16:creationId xmlns:a16="http://schemas.microsoft.com/office/drawing/2014/main" id="{64DA4106-AFC6-DD40-861A-9190418620CD}"/>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4" name="TextBox 33">
            <a:extLst>
              <a:ext uri="{FF2B5EF4-FFF2-40B4-BE49-F238E27FC236}">
                <a16:creationId xmlns:a16="http://schemas.microsoft.com/office/drawing/2014/main" id="{A75686E6-97BC-0943-976B-4C858AF9B17A}"/>
              </a:ext>
            </a:extLst>
          </p:cNvPr>
          <p:cNvSpPr txBox="1"/>
          <p:nvPr/>
        </p:nvSpPr>
        <p:spPr>
          <a:xfrm>
            <a:off x="512433" y="642049"/>
            <a:ext cx="1377307" cy="201189"/>
          </a:xfrm>
          <a:prstGeom prst="rect">
            <a:avLst/>
          </a:prstGeom>
          <a:noFill/>
          <a:ln>
            <a:noFill/>
          </a:ln>
        </p:spPr>
        <p:txBody>
          <a:bodyPr wrap="none" lIns="0" tIns="0" rIns="0" bIns="0" rtlCol="0" anchor="t" anchorCtr="0">
            <a:noAutofit/>
          </a:bodyPr>
          <a:lstStyle/>
          <a:p>
            <a:pPr algn="l"/>
            <a:r>
              <a:rPr lang="en-US" sz="1200" dirty="0">
                <a:latin typeface="Franklin Gothic Book" panose="020B0503020102020204" pitchFamily="34" charset="0"/>
                <a:cs typeface="Arial"/>
              </a:rPr>
              <a:t>INTRODUCTION</a:t>
            </a:r>
          </a:p>
        </p:txBody>
      </p:sp>
      <p:sp>
        <p:nvSpPr>
          <p:cNvPr id="35" name="TextBox 34">
            <a:extLst>
              <a:ext uri="{FF2B5EF4-FFF2-40B4-BE49-F238E27FC236}">
                <a16:creationId xmlns:a16="http://schemas.microsoft.com/office/drawing/2014/main" id="{56EDE177-21E1-7747-8D0D-C240DC3A45BB}"/>
              </a:ext>
            </a:extLst>
          </p:cNvPr>
          <p:cNvSpPr txBox="1"/>
          <p:nvPr/>
        </p:nvSpPr>
        <p:spPr>
          <a:xfrm>
            <a:off x="2201731" y="642049"/>
            <a:ext cx="1013503" cy="201189"/>
          </a:xfrm>
          <a:prstGeom prst="rect">
            <a:avLst/>
          </a:prstGeom>
          <a:noFill/>
          <a:ln>
            <a:noFill/>
          </a:ln>
        </p:spPr>
        <p:txBody>
          <a:bodyPr wrap="none" lIns="0" tIns="0" rIns="0" bIns="0" rtlCol="0" anchor="t" anchorCtr="0">
            <a:noAutofit/>
          </a:bodyPr>
          <a:lstStyle/>
          <a:p>
            <a:pPr algn="ctr"/>
            <a:r>
              <a:rPr lang="en-US" sz="1200" dirty="0">
                <a:latin typeface="Franklin Gothic Book" panose="020B0503020102020204" pitchFamily="34" charset="0"/>
                <a:cs typeface="Arial"/>
              </a:rPr>
              <a:t>SURVIVAL</a:t>
            </a:r>
          </a:p>
        </p:txBody>
      </p:sp>
      <p:sp>
        <p:nvSpPr>
          <p:cNvPr id="36" name="TextBox 35">
            <a:hlinkClick r:id="" action="ppaction://noaction"/>
            <a:extLst>
              <a:ext uri="{FF2B5EF4-FFF2-40B4-BE49-F238E27FC236}">
                <a16:creationId xmlns:a16="http://schemas.microsoft.com/office/drawing/2014/main" id="{3163043E-B9F7-9844-8E5D-C108ABC51232}"/>
              </a:ext>
            </a:extLst>
          </p:cNvPr>
          <p:cNvSpPr txBox="1"/>
          <p:nvPr/>
        </p:nvSpPr>
        <p:spPr>
          <a:xfrm>
            <a:off x="3588219"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GOAL-</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DIRECTED PD </a:t>
            </a:r>
          </a:p>
        </p:txBody>
      </p:sp>
      <p:sp>
        <p:nvSpPr>
          <p:cNvPr id="38" name="TextBox 37">
            <a:extLst>
              <a:ext uri="{FF2B5EF4-FFF2-40B4-BE49-F238E27FC236}">
                <a16:creationId xmlns:a16="http://schemas.microsoft.com/office/drawing/2014/main" id="{0BC47690-9E84-7244-BD50-9111953A2D91}"/>
              </a:ext>
            </a:extLst>
          </p:cNvPr>
          <p:cNvSpPr txBox="1"/>
          <p:nvPr/>
        </p:nvSpPr>
        <p:spPr>
          <a:xfrm>
            <a:off x="4933484" y="588749"/>
            <a:ext cx="160857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REMOTE PATIENT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MANAGEMENT </a:t>
            </a:r>
          </a:p>
        </p:txBody>
      </p:sp>
      <p:sp>
        <p:nvSpPr>
          <p:cNvPr id="39" name="TextBox 38">
            <a:extLst>
              <a:ext uri="{FF2B5EF4-FFF2-40B4-BE49-F238E27FC236}">
                <a16:creationId xmlns:a16="http://schemas.microsoft.com/office/drawing/2014/main" id="{FD4AFDA6-4E66-524E-A7D5-6E906C786F0F}"/>
              </a:ext>
            </a:extLst>
          </p:cNvPr>
          <p:cNvSpPr txBox="1"/>
          <p:nvPr/>
        </p:nvSpPr>
        <p:spPr>
          <a:xfrm>
            <a:off x="6930910"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b="1" dirty="0">
                <a:latin typeface="Franklin Gothic Book" panose="020B0503020102020204" pitchFamily="34" charset="0"/>
                <a:cs typeface="Arial"/>
              </a:rPr>
              <a:t>BRIDGE TO </a:t>
            </a:r>
            <a:br>
              <a:rPr lang="en-US" sz="1200" b="1" dirty="0">
                <a:latin typeface="Franklin Gothic Book" panose="020B0503020102020204" pitchFamily="34" charset="0"/>
                <a:cs typeface="Arial"/>
              </a:rPr>
            </a:br>
            <a:r>
              <a:rPr lang="en-US" sz="1200" b="1" dirty="0">
                <a:latin typeface="Franklin Gothic Book" panose="020B0503020102020204" pitchFamily="34" charset="0"/>
                <a:cs typeface="Arial"/>
              </a:rPr>
              <a:t>TRANSPLANT</a:t>
            </a:r>
          </a:p>
        </p:txBody>
      </p:sp>
      <p:sp>
        <p:nvSpPr>
          <p:cNvPr id="40" name="TextBox 39">
            <a:extLst>
              <a:ext uri="{FF2B5EF4-FFF2-40B4-BE49-F238E27FC236}">
                <a16:creationId xmlns:a16="http://schemas.microsoft.com/office/drawing/2014/main" id="{47B97924-2C4C-AE41-B97B-D069DDA2E33B}"/>
              </a:ext>
            </a:extLst>
          </p:cNvPr>
          <p:cNvSpPr txBox="1"/>
          <p:nvPr/>
        </p:nvSpPr>
        <p:spPr>
          <a:xfrm>
            <a:off x="8302966" y="642049"/>
            <a:ext cx="1013503" cy="201189"/>
          </a:xfrm>
          <a:prstGeom prst="rect">
            <a:avLst/>
          </a:prstGeom>
          <a:noFill/>
          <a:ln>
            <a:noFill/>
          </a:ln>
        </p:spPr>
        <p:txBody>
          <a:bodyPr wrap="none" lIns="0" tIns="0" rIns="0" bIns="0" rtlCol="0" anchor="t" anchorCtr="0">
            <a:noAutofit/>
          </a:bodyPr>
          <a:lstStyle/>
          <a:p>
            <a:pPr algn="ctr"/>
            <a:r>
              <a:rPr lang="en-US" sz="1200" dirty="0">
                <a:latin typeface="Franklin Gothic Book" panose="020B0503020102020204" pitchFamily="34" charset="0"/>
                <a:cs typeface="Arial"/>
              </a:rPr>
              <a:t>SUMMARY</a:t>
            </a:r>
          </a:p>
        </p:txBody>
      </p:sp>
      <p:sp>
        <p:nvSpPr>
          <p:cNvPr id="41" name="TextBox 40">
            <a:extLst>
              <a:ext uri="{FF2B5EF4-FFF2-40B4-BE49-F238E27FC236}">
                <a16:creationId xmlns:a16="http://schemas.microsoft.com/office/drawing/2014/main" id="{1C4468E2-1968-1148-A736-08AA713657F1}"/>
              </a:ext>
            </a:extLst>
          </p:cNvPr>
          <p:cNvSpPr txBox="1"/>
          <p:nvPr/>
        </p:nvSpPr>
        <p:spPr>
          <a:xfrm>
            <a:off x="9700142" y="642049"/>
            <a:ext cx="1013503" cy="201189"/>
          </a:xfrm>
          <a:prstGeom prst="rect">
            <a:avLst/>
          </a:prstGeom>
          <a:noFill/>
          <a:ln>
            <a:noFill/>
          </a:ln>
        </p:spPr>
        <p:txBody>
          <a:bodyPr wrap="none" lIns="0" tIns="0" rIns="0" bIns="0" rtlCol="0" anchor="t" anchorCtr="0">
            <a:noAutofit/>
          </a:bodyPr>
          <a:lstStyle/>
          <a:p>
            <a:pPr algn="ctr"/>
            <a:r>
              <a:rPr lang="en-US" sz="1200" dirty="0">
                <a:solidFill>
                  <a:schemeClr val="tx2"/>
                </a:solidFill>
                <a:latin typeface="Franklin Gothic Book" panose="020B0503020102020204" pitchFamily="34" charset="0"/>
                <a:cs typeface="Arial"/>
              </a:rPr>
              <a:t>REFERENCES</a:t>
            </a:r>
          </a:p>
        </p:txBody>
      </p:sp>
      <p:sp>
        <p:nvSpPr>
          <p:cNvPr id="42" name="Triangle 41">
            <a:extLst>
              <a:ext uri="{FF2B5EF4-FFF2-40B4-BE49-F238E27FC236}">
                <a16:creationId xmlns:a16="http://schemas.microsoft.com/office/drawing/2014/main" id="{FD8C3A65-A445-974F-BC10-FD6D56C51B81}"/>
              </a:ext>
            </a:extLst>
          </p:cNvPr>
          <p:cNvSpPr/>
          <p:nvPr/>
        </p:nvSpPr>
        <p:spPr>
          <a:xfrm rot="10800000">
            <a:off x="7251130"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43" name="Rectangle 42">
            <a:hlinkClick r:id="rId6" action="ppaction://hlinksldjump"/>
            <a:extLst>
              <a:ext uri="{FF2B5EF4-FFF2-40B4-BE49-F238E27FC236}">
                <a16:creationId xmlns:a16="http://schemas.microsoft.com/office/drawing/2014/main" id="{0632AF7A-2778-EF47-A900-9E3000CBD10A}"/>
              </a:ext>
            </a:extLst>
          </p:cNvPr>
          <p:cNvSpPr/>
          <p:nvPr/>
        </p:nvSpPr>
        <p:spPr>
          <a:xfrm>
            <a:off x="2170965" y="566028"/>
            <a:ext cx="1303272"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4" name="Rectangle 43">
            <a:hlinkClick r:id="" action="ppaction://noaction"/>
            <a:extLst>
              <a:ext uri="{FF2B5EF4-FFF2-40B4-BE49-F238E27FC236}">
                <a16:creationId xmlns:a16="http://schemas.microsoft.com/office/drawing/2014/main" id="{583E684D-E941-F644-B720-3233B5948B78}"/>
              </a:ext>
            </a:extLst>
          </p:cNvPr>
          <p:cNvSpPr/>
          <p:nvPr/>
        </p:nvSpPr>
        <p:spPr>
          <a:xfrm>
            <a:off x="6588575" y="580757"/>
            <a:ext cx="1519096"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5" name="Rectangle 44">
            <a:hlinkClick r:id="" action="ppaction://noaction"/>
            <a:extLst>
              <a:ext uri="{FF2B5EF4-FFF2-40B4-BE49-F238E27FC236}">
                <a16:creationId xmlns:a16="http://schemas.microsoft.com/office/drawing/2014/main" id="{64CB6382-D000-7C40-A531-FB14E3B9DA86}"/>
              </a:ext>
            </a:extLst>
          </p:cNvPr>
          <p:cNvSpPr/>
          <p:nvPr/>
        </p:nvSpPr>
        <p:spPr>
          <a:xfrm>
            <a:off x="8156877" y="586203"/>
            <a:ext cx="123518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6" name="Rectangle 45">
            <a:hlinkClick r:id="" action="ppaction://noaction"/>
            <a:extLst>
              <a:ext uri="{FF2B5EF4-FFF2-40B4-BE49-F238E27FC236}">
                <a16:creationId xmlns:a16="http://schemas.microsoft.com/office/drawing/2014/main" id="{15163A62-4DDF-EA41-9BC1-362A22D795BF}"/>
              </a:ext>
            </a:extLst>
          </p:cNvPr>
          <p:cNvSpPr/>
          <p:nvPr/>
        </p:nvSpPr>
        <p:spPr>
          <a:xfrm>
            <a:off x="9469405" y="580757"/>
            <a:ext cx="1534489"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solidFill>
                <a:schemeClr val="tx2"/>
              </a:solidFill>
            </a:endParaRPr>
          </a:p>
        </p:txBody>
      </p:sp>
      <p:sp>
        <p:nvSpPr>
          <p:cNvPr id="47" name="Rectangle 46">
            <a:hlinkClick r:id="" action="ppaction://noaction"/>
            <a:extLst>
              <a:ext uri="{FF2B5EF4-FFF2-40B4-BE49-F238E27FC236}">
                <a16:creationId xmlns:a16="http://schemas.microsoft.com/office/drawing/2014/main" id="{9F5D370A-C2B2-AE46-8CB7-64667413C8F0}"/>
              </a:ext>
            </a:extLst>
          </p:cNvPr>
          <p:cNvSpPr/>
          <p:nvPr/>
        </p:nvSpPr>
        <p:spPr>
          <a:xfrm>
            <a:off x="3505767" y="552501"/>
            <a:ext cx="117380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8" name="Rectangle 47">
            <a:hlinkClick r:id="" action="ppaction://noaction"/>
            <a:extLst>
              <a:ext uri="{FF2B5EF4-FFF2-40B4-BE49-F238E27FC236}">
                <a16:creationId xmlns:a16="http://schemas.microsoft.com/office/drawing/2014/main" id="{8569C204-CF9D-8843-9CB1-8260822EBD45}"/>
              </a:ext>
            </a:extLst>
          </p:cNvPr>
          <p:cNvSpPr/>
          <p:nvPr/>
        </p:nvSpPr>
        <p:spPr>
          <a:xfrm>
            <a:off x="4711099" y="567854"/>
            <a:ext cx="1828271"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9" name="Rectangle 48">
            <a:hlinkClick r:id="rId6" action="ppaction://hlinksldjump"/>
            <a:extLst>
              <a:ext uri="{FF2B5EF4-FFF2-40B4-BE49-F238E27FC236}">
                <a16:creationId xmlns:a16="http://schemas.microsoft.com/office/drawing/2014/main" id="{AACC5EAA-02BC-914F-AE58-0EF3C5F1D624}"/>
              </a:ext>
            </a:extLst>
          </p:cNvPr>
          <p:cNvSpPr/>
          <p:nvPr/>
        </p:nvSpPr>
        <p:spPr>
          <a:xfrm>
            <a:off x="315946" y="573830"/>
            <a:ext cx="1839905"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11182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8793D-DD65-7642-BFA6-5E199AF40CCB}"/>
              </a:ext>
            </a:extLst>
          </p:cNvPr>
          <p:cNvSpPr>
            <a:spLocks noGrp="1"/>
          </p:cNvSpPr>
          <p:nvPr>
            <p:ph type="title"/>
          </p:nvPr>
        </p:nvSpPr>
        <p:spPr/>
        <p:txBody>
          <a:bodyPr/>
          <a:lstStyle/>
          <a:p>
            <a:r>
              <a:rPr lang="en-US" dirty="0">
                <a:solidFill>
                  <a:srgbClr val="002060"/>
                </a:solidFill>
              </a:rPr>
              <a:t>MODERN PD IN SUMMARY</a:t>
            </a:r>
          </a:p>
        </p:txBody>
      </p:sp>
      <p:sp>
        <p:nvSpPr>
          <p:cNvPr id="3" name="Content Placeholder 2">
            <a:extLst>
              <a:ext uri="{FF2B5EF4-FFF2-40B4-BE49-F238E27FC236}">
                <a16:creationId xmlns:a16="http://schemas.microsoft.com/office/drawing/2014/main" id="{2DC19F66-1D79-E141-AF23-D0FC2B846DF9}"/>
              </a:ext>
            </a:extLst>
          </p:cNvPr>
          <p:cNvSpPr>
            <a:spLocks noGrp="1"/>
          </p:cNvSpPr>
          <p:nvPr>
            <p:ph idx="4294967295"/>
          </p:nvPr>
        </p:nvSpPr>
        <p:spPr>
          <a:xfrm>
            <a:off x="504825" y="1738567"/>
            <a:ext cx="11182351" cy="4484688"/>
          </a:xfrm>
        </p:spPr>
        <p:txBody>
          <a:bodyPr>
            <a:normAutofit fontScale="92500" lnSpcReduction="20000"/>
          </a:bodyPr>
          <a:lstStyle/>
          <a:p>
            <a:pPr>
              <a:spcBef>
                <a:spcPts val="0"/>
              </a:spcBef>
              <a:spcAft>
                <a:spcPts val="800"/>
              </a:spcAft>
              <a:buClr>
                <a:schemeClr val="tx2"/>
              </a:buClr>
            </a:pPr>
            <a:r>
              <a:rPr lang="en-US" b="1" dirty="0">
                <a:solidFill>
                  <a:srgbClr val="0070C0"/>
                </a:solidFill>
                <a:latin typeface="+mj-lt"/>
              </a:rPr>
              <a:t>Modern PD</a:t>
            </a:r>
            <a:r>
              <a:rPr lang="en-US" b="1" dirty="0">
                <a:solidFill>
                  <a:srgbClr val="0070C0"/>
                </a:solidFill>
              </a:rPr>
              <a:t> </a:t>
            </a:r>
            <a:r>
              <a:rPr lang="en-US" dirty="0">
                <a:solidFill>
                  <a:schemeClr val="tx1"/>
                </a:solidFill>
              </a:rPr>
              <a:t>has improved dramatically over the last 10 years, and outcomes are now equivalent to – or even outpacing – those of HD</a:t>
            </a:r>
          </a:p>
          <a:p>
            <a:pPr marL="285750" indent="-285750">
              <a:spcBef>
                <a:spcPts val="0"/>
              </a:spcBef>
              <a:spcAft>
                <a:spcPts val="800"/>
              </a:spcAft>
              <a:buClr>
                <a:schemeClr val="tx2"/>
              </a:buClr>
              <a:buFont typeface="Arial" panose="020B0604020202020204" pitchFamily="34" charset="0"/>
              <a:buChar char="•"/>
            </a:pPr>
            <a:r>
              <a:rPr lang="en-US" dirty="0">
                <a:solidFill>
                  <a:schemeClr val="tx1"/>
                </a:solidFill>
              </a:rPr>
              <a:t>Modern PD is achieving fundamentally different results compared to how it was historically delivered</a:t>
            </a:r>
          </a:p>
          <a:p>
            <a:pPr marL="285750" indent="-285750">
              <a:spcBef>
                <a:spcPts val="0"/>
              </a:spcBef>
              <a:spcAft>
                <a:spcPts val="800"/>
              </a:spcAft>
              <a:buClr>
                <a:schemeClr val="tx2"/>
              </a:buClr>
              <a:buFont typeface="Arial" panose="020B0604020202020204" pitchFamily="34" charset="0"/>
              <a:buChar char="•"/>
            </a:pPr>
            <a:r>
              <a:rPr lang="en-US" dirty="0">
                <a:solidFill>
                  <a:schemeClr val="tx1"/>
                </a:solidFill>
              </a:rPr>
              <a:t>Studies around the world show lower mortality risk of modern PD compared to HD</a:t>
            </a:r>
          </a:p>
          <a:p>
            <a:pPr marL="285750" indent="-285750">
              <a:spcBef>
                <a:spcPts val="0"/>
              </a:spcBef>
              <a:spcAft>
                <a:spcPts val="800"/>
              </a:spcAft>
              <a:buClr>
                <a:schemeClr val="tx2"/>
              </a:buClr>
              <a:buFont typeface="Arial" panose="020B0604020202020204" pitchFamily="34" charset="0"/>
              <a:buChar char="•"/>
            </a:pPr>
            <a:r>
              <a:rPr lang="en-US" dirty="0">
                <a:solidFill>
                  <a:schemeClr val="tx1"/>
                </a:solidFill>
              </a:rPr>
              <a:t>Modern PD has a marked early survival benefit and more patients stay alive longer on PD</a:t>
            </a:r>
          </a:p>
          <a:p>
            <a:pPr marL="285750" indent="-285750">
              <a:spcBef>
                <a:spcPts val="0"/>
              </a:spcBef>
              <a:spcAft>
                <a:spcPts val="800"/>
              </a:spcAft>
              <a:buClr>
                <a:schemeClr val="tx2"/>
              </a:buClr>
              <a:buFont typeface="Arial" panose="020B0604020202020204" pitchFamily="34" charset="0"/>
              <a:buChar char="•"/>
            </a:pPr>
            <a:r>
              <a:rPr lang="en-US" dirty="0">
                <a:solidFill>
                  <a:schemeClr val="tx1"/>
                </a:solidFill>
              </a:rPr>
              <a:t>PD has better quality of life enabling patients to live well</a:t>
            </a:r>
          </a:p>
          <a:p>
            <a:pPr marL="285750" indent="-285750">
              <a:spcBef>
                <a:spcPts val="0"/>
              </a:spcBef>
              <a:spcAft>
                <a:spcPts val="800"/>
              </a:spcAft>
              <a:buClr>
                <a:schemeClr val="tx2"/>
              </a:buClr>
              <a:buFont typeface="Arial" panose="020B0604020202020204" pitchFamily="34" charset="0"/>
              <a:buChar char="•"/>
            </a:pPr>
            <a:r>
              <a:rPr lang="en-US" dirty="0">
                <a:solidFill>
                  <a:schemeClr val="tx1"/>
                </a:solidFill>
              </a:rPr>
              <a:t>Modern PD can facilitate kidney transplantation</a:t>
            </a:r>
          </a:p>
          <a:p>
            <a:pPr marL="0" indent="0">
              <a:buNone/>
            </a:pPr>
            <a:endParaRPr lang="en-US" dirty="0"/>
          </a:p>
        </p:txBody>
      </p:sp>
      <p:sp>
        <p:nvSpPr>
          <p:cNvPr id="17" name="Rectangle 16">
            <a:hlinkClick r:id="" action="ppaction://hlinkshowjump?jump=firstslide"/>
            <a:extLst>
              <a:ext uri="{FF2B5EF4-FFF2-40B4-BE49-F238E27FC236}">
                <a16:creationId xmlns:a16="http://schemas.microsoft.com/office/drawing/2014/main" id="{90BD5FFF-3034-E346-97EF-2B7C30F5B1C0}"/>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8" name="Rectangle 17">
            <a:hlinkClick r:id="" action="ppaction://hlinkshowjump?jump=previousslide"/>
            <a:extLst>
              <a:ext uri="{FF2B5EF4-FFF2-40B4-BE49-F238E27FC236}">
                <a16:creationId xmlns:a16="http://schemas.microsoft.com/office/drawing/2014/main" id="{011088CB-16F3-F444-B544-9E05DFAF5153}"/>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9" name="Rectangle 18">
            <a:hlinkClick r:id="" action="ppaction://hlinkshowjump?jump=nextslide"/>
            <a:extLst>
              <a:ext uri="{FF2B5EF4-FFF2-40B4-BE49-F238E27FC236}">
                <a16:creationId xmlns:a16="http://schemas.microsoft.com/office/drawing/2014/main" id="{D8CB2C91-88EF-2449-AFF9-A810E0F1C228}"/>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7" name="Rectangle 26">
            <a:hlinkClick r:id="rId3" action="ppaction://hlinksldjump"/>
            <a:extLst>
              <a:ext uri="{FF2B5EF4-FFF2-40B4-BE49-F238E27FC236}">
                <a16:creationId xmlns:a16="http://schemas.microsoft.com/office/drawing/2014/main" id="{F702D341-AB19-2D42-AC6C-CF74C7D1DD3B}"/>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8" name="Rectangle 27">
            <a:hlinkClick r:id="rId4" action="ppaction://hlinksldjump"/>
            <a:extLst>
              <a:ext uri="{FF2B5EF4-FFF2-40B4-BE49-F238E27FC236}">
                <a16:creationId xmlns:a16="http://schemas.microsoft.com/office/drawing/2014/main" id="{78C8CD78-1548-D241-A9C6-E25B2ABB092B}"/>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9" name="Rectangle 28">
            <a:hlinkClick r:id="" action="ppaction://noaction"/>
            <a:extLst>
              <a:ext uri="{FF2B5EF4-FFF2-40B4-BE49-F238E27FC236}">
                <a16:creationId xmlns:a16="http://schemas.microsoft.com/office/drawing/2014/main" id="{B380B66E-985A-A943-AD8F-A01CB179FB5C}"/>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4" name="Rectangle 33">
            <a:hlinkClick r:id="" action="ppaction://noaction"/>
            <a:extLst>
              <a:ext uri="{FF2B5EF4-FFF2-40B4-BE49-F238E27FC236}">
                <a16:creationId xmlns:a16="http://schemas.microsoft.com/office/drawing/2014/main" id="{1D34B9A6-872E-6448-8495-C89F29852652}"/>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1" name="TextBox 30">
            <a:extLst>
              <a:ext uri="{FF2B5EF4-FFF2-40B4-BE49-F238E27FC236}">
                <a16:creationId xmlns:a16="http://schemas.microsoft.com/office/drawing/2014/main" id="{91C49B50-501E-FD48-A728-911C59181565}"/>
              </a:ext>
            </a:extLst>
          </p:cNvPr>
          <p:cNvSpPr txBox="1"/>
          <p:nvPr/>
        </p:nvSpPr>
        <p:spPr>
          <a:xfrm>
            <a:off x="512433" y="642049"/>
            <a:ext cx="1377307" cy="201189"/>
          </a:xfrm>
          <a:prstGeom prst="rect">
            <a:avLst/>
          </a:prstGeom>
          <a:noFill/>
          <a:ln>
            <a:noFill/>
          </a:ln>
        </p:spPr>
        <p:txBody>
          <a:bodyPr wrap="none" lIns="0" tIns="0" rIns="0" bIns="0" rtlCol="0" anchor="t" anchorCtr="0">
            <a:noAutofit/>
          </a:bodyPr>
          <a:lstStyle/>
          <a:p>
            <a:pPr algn="l"/>
            <a:r>
              <a:rPr lang="en-US" sz="1200" dirty="0">
                <a:latin typeface="Franklin Gothic Book" panose="020B0503020102020204" pitchFamily="34" charset="0"/>
                <a:cs typeface="Arial"/>
              </a:rPr>
              <a:t>INTRODUCTION</a:t>
            </a:r>
          </a:p>
        </p:txBody>
      </p:sp>
      <p:sp>
        <p:nvSpPr>
          <p:cNvPr id="32" name="TextBox 31">
            <a:extLst>
              <a:ext uri="{FF2B5EF4-FFF2-40B4-BE49-F238E27FC236}">
                <a16:creationId xmlns:a16="http://schemas.microsoft.com/office/drawing/2014/main" id="{D065E5A3-4940-1D44-A74A-919D7C89F930}"/>
              </a:ext>
            </a:extLst>
          </p:cNvPr>
          <p:cNvSpPr txBox="1"/>
          <p:nvPr/>
        </p:nvSpPr>
        <p:spPr>
          <a:xfrm>
            <a:off x="2201731" y="642049"/>
            <a:ext cx="1013503" cy="201189"/>
          </a:xfrm>
          <a:prstGeom prst="rect">
            <a:avLst/>
          </a:prstGeom>
          <a:noFill/>
          <a:ln>
            <a:noFill/>
          </a:ln>
        </p:spPr>
        <p:txBody>
          <a:bodyPr wrap="none" lIns="0" tIns="0" rIns="0" bIns="0" rtlCol="0" anchor="t" anchorCtr="0">
            <a:noAutofit/>
          </a:bodyPr>
          <a:lstStyle/>
          <a:p>
            <a:pPr algn="ctr"/>
            <a:r>
              <a:rPr lang="en-US" sz="1200" dirty="0">
                <a:latin typeface="Franklin Gothic Book" panose="020B0503020102020204" pitchFamily="34" charset="0"/>
                <a:cs typeface="Arial"/>
              </a:rPr>
              <a:t>SURVIVAL</a:t>
            </a:r>
          </a:p>
        </p:txBody>
      </p:sp>
      <p:sp>
        <p:nvSpPr>
          <p:cNvPr id="33" name="TextBox 32">
            <a:hlinkClick r:id="" action="ppaction://noaction"/>
            <a:extLst>
              <a:ext uri="{FF2B5EF4-FFF2-40B4-BE49-F238E27FC236}">
                <a16:creationId xmlns:a16="http://schemas.microsoft.com/office/drawing/2014/main" id="{0C35B6B9-2771-A642-BFF6-0F353A5ED66D}"/>
              </a:ext>
            </a:extLst>
          </p:cNvPr>
          <p:cNvSpPr txBox="1"/>
          <p:nvPr/>
        </p:nvSpPr>
        <p:spPr>
          <a:xfrm>
            <a:off x="3588219"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GOAL-</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DIRECTED PD </a:t>
            </a:r>
          </a:p>
        </p:txBody>
      </p:sp>
      <p:sp>
        <p:nvSpPr>
          <p:cNvPr id="35" name="TextBox 34">
            <a:extLst>
              <a:ext uri="{FF2B5EF4-FFF2-40B4-BE49-F238E27FC236}">
                <a16:creationId xmlns:a16="http://schemas.microsoft.com/office/drawing/2014/main" id="{CD6A9A44-DB9A-984B-B446-7037AAEC4452}"/>
              </a:ext>
            </a:extLst>
          </p:cNvPr>
          <p:cNvSpPr txBox="1"/>
          <p:nvPr/>
        </p:nvSpPr>
        <p:spPr>
          <a:xfrm>
            <a:off x="4933484" y="588749"/>
            <a:ext cx="160857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REMOTE PATIENT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MANAGEMENT </a:t>
            </a:r>
          </a:p>
        </p:txBody>
      </p:sp>
      <p:sp>
        <p:nvSpPr>
          <p:cNvPr id="36" name="TextBox 35">
            <a:extLst>
              <a:ext uri="{FF2B5EF4-FFF2-40B4-BE49-F238E27FC236}">
                <a16:creationId xmlns:a16="http://schemas.microsoft.com/office/drawing/2014/main" id="{6871E03D-5784-DF43-B93A-97ECB997600D}"/>
              </a:ext>
            </a:extLst>
          </p:cNvPr>
          <p:cNvSpPr txBox="1"/>
          <p:nvPr/>
        </p:nvSpPr>
        <p:spPr>
          <a:xfrm>
            <a:off x="6930910"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BRIDGE TO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TRANSPLANT</a:t>
            </a:r>
          </a:p>
        </p:txBody>
      </p:sp>
      <p:sp>
        <p:nvSpPr>
          <p:cNvPr id="37" name="TextBox 36">
            <a:extLst>
              <a:ext uri="{FF2B5EF4-FFF2-40B4-BE49-F238E27FC236}">
                <a16:creationId xmlns:a16="http://schemas.microsoft.com/office/drawing/2014/main" id="{2699D095-9FF4-DF4A-89FD-B78EA75A91AC}"/>
              </a:ext>
            </a:extLst>
          </p:cNvPr>
          <p:cNvSpPr txBox="1"/>
          <p:nvPr/>
        </p:nvSpPr>
        <p:spPr>
          <a:xfrm>
            <a:off x="8302966" y="642049"/>
            <a:ext cx="1013503" cy="201189"/>
          </a:xfrm>
          <a:prstGeom prst="rect">
            <a:avLst/>
          </a:prstGeom>
          <a:noFill/>
          <a:ln>
            <a:noFill/>
          </a:ln>
        </p:spPr>
        <p:txBody>
          <a:bodyPr wrap="none" lIns="0" tIns="0" rIns="0" bIns="0" rtlCol="0" anchor="t" anchorCtr="0">
            <a:noAutofit/>
          </a:bodyPr>
          <a:lstStyle/>
          <a:p>
            <a:pPr algn="ctr"/>
            <a:r>
              <a:rPr lang="en-US" sz="1200" b="1" dirty="0">
                <a:latin typeface="Franklin Gothic Book" panose="020B0503020102020204" pitchFamily="34" charset="0"/>
                <a:cs typeface="Arial"/>
              </a:rPr>
              <a:t>SUMMARY</a:t>
            </a:r>
          </a:p>
        </p:txBody>
      </p:sp>
      <p:sp>
        <p:nvSpPr>
          <p:cNvPr id="38" name="TextBox 37">
            <a:extLst>
              <a:ext uri="{FF2B5EF4-FFF2-40B4-BE49-F238E27FC236}">
                <a16:creationId xmlns:a16="http://schemas.microsoft.com/office/drawing/2014/main" id="{63D6DC03-819E-A847-8A18-67152FB2AD74}"/>
              </a:ext>
            </a:extLst>
          </p:cNvPr>
          <p:cNvSpPr txBox="1"/>
          <p:nvPr/>
        </p:nvSpPr>
        <p:spPr>
          <a:xfrm>
            <a:off x="9700142" y="642049"/>
            <a:ext cx="1013503" cy="201189"/>
          </a:xfrm>
          <a:prstGeom prst="rect">
            <a:avLst/>
          </a:prstGeom>
          <a:noFill/>
          <a:ln>
            <a:noFill/>
          </a:ln>
        </p:spPr>
        <p:txBody>
          <a:bodyPr wrap="none" lIns="0" tIns="0" rIns="0" bIns="0" rtlCol="0" anchor="t" anchorCtr="0">
            <a:noAutofit/>
          </a:bodyPr>
          <a:lstStyle/>
          <a:p>
            <a:pPr algn="ctr"/>
            <a:r>
              <a:rPr lang="en-US" sz="1200" dirty="0">
                <a:solidFill>
                  <a:schemeClr val="tx2"/>
                </a:solidFill>
                <a:latin typeface="Franklin Gothic Book" panose="020B0503020102020204" pitchFamily="34" charset="0"/>
                <a:cs typeface="Arial"/>
              </a:rPr>
              <a:t>REFERENCES</a:t>
            </a:r>
          </a:p>
        </p:txBody>
      </p:sp>
      <p:sp>
        <p:nvSpPr>
          <p:cNvPr id="39" name="Triangle 38">
            <a:extLst>
              <a:ext uri="{FF2B5EF4-FFF2-40B4-BE49-F238E27FC236}">
                <a16:creationId xmlns:a16="http://schemas.microsoft.com/office/drawing/2014/main" id="{9D54A4C9-6B81-134D-A010-6E7403539BA3}"/>
              </a:ext>
            </a:extLst>
          </p:cNvPr>
          <p:cNvSpPr/>
          <p:nvPr/>
        </p:nvSpPr>
        <p:spPr>
          <a:xfrm rot="10800000">
            <a:off x="8623186"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40" name="Rectangle 39">
            <a:hlinkClick r:id="rId5" action="ppaction://hlinksldjump"/>
            <a:extLst>
              <a:ext uri="{FF2B5EF4-FFF2-40B4-BE49-F238E27FC236}">
                <a16:creationId xmlns:a16="http://schemas.microsoft.com/office/drawing/2014/main" id="{2B2213B0-9669-6E4C-9884-F578489D50FD}"/>
              </a:ext>
            </a:extLst>
          </p:cNvPr>
          <p:cNvSpPr/>
          <p:nvPr/>
        </p:nvSpPr>
        <p:spPr>
          <a:xfrm>
            <a:off x="2170965" y="566028"/>
            <a:ext cx="1303272"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1" name="Rectangle 40">
            <a:hlinkClick r:id="" action="ppaction://noaction"/>
            <a:extLst>
              <a:ext uri="{FF2B5EF4-FFF2-40B4-BE49-F238E27FC236}">
                <a16:creationId xmlns:a16="http://schemas.microsoft.com/office/drawing/2014/main" id="{0655BD73-6F02-634B-9AC2-73966FA176B3}"/>
              </a:ext>
            </a:extLst>
          </p:cNvPr>
          <p:cNvSpPr/>
          <p:nvPr/>
        </p:nvSpPr>
        <p:spPr>
          <a:xfrm>
            <a:off x="6588575" y="564766"/>
            <a:ext cx="1519096"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2" name="Rectangle 41">
            <a:hlinkClick r:id="" action="ppaction://noaction"/>
            <a:extLst>
              <a:ext uri="{FF2B5EF4-FFF2-40B4-BE49-F238E27FC236}">
                <a16:creationId xmlns:a16="http://schemas.microsoft.com/office/drawing/2014/main" id="{E89859B7-1DD2-734F-8527-C5DB82EA8D90}"/>
              </a:ext>
            </a:extLst>
          </p:cNvPr>
          <p:cNvSpPr/>
          <p:nvPr/>
        </p:nvSpPr>
        <p:spPr>
          <a:xfrm>
            <a:off x="8156877" y="570212"/>
            <a:ext cx="123518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3" name="Rectangle 42">
            <a:hlinkClick r:id="" action="ppaction://noaction"/>
            <a:extLst>
              <a:ext uri="{FF2B5EF4-FFF2-40B4-BE49-F238E27FC236}">
                <a16:creationId xmlns:a16="http://schemas.microsoft.com/office/drawing/2014/main" id="{39E1181F-ADF1-2C4D-B352-6D1A27EEFF89}"/>
              </a:ext>
            </a:extLst>
          </p:cNvPr>
          <p:cNvSpPr/>
          <p:nvPr/>
        </p:nvSpPr>
        <p:spPr>
          <a:xfrm>
            <a:off x="9469405" y="580757"/>
            <a:ext cx="1534489"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solidFill>
                <a:schemeClr val="tx2"/>
              </a:solidFill>
            </a:endParaRPr>
          </a:p>
        </p:txBody>
      </p:sp>
      <p:sp>
        <p:nvSpPr>
          <p:cNvPr id="44" name="Rectangle 43">
            <a:hlinkClick r:id="" action="ppaction://noaction"/>
            <a:extLst>
              <a:ext uri="{FF2B5EF4-FFF2-40B4-BE49-F238E27FC236}">
                <a16:creationId xmlns:a16="http://schemas.microsoft.com/office/drawing/2014/main" id="{67C61338-788F-B248-B353-25D83E840159}"/>
              </a:ext>
            </a:extLst>
          </p:cNvPr>
          <p:cNvSpPr/>
          <p:nvPr/>
        </p:nvSpPr>
        <p:spPr>
          <a:xfrm>
            <a:off x="3505767" y="552501"/>
            <a:ext cx="117380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5" name="Rectangle 44">
            <a:hlinkClick r:id="" action="ppaction://noaction"/>
            <a:extLst>
              <a:ext uri="{FF2B5EF4-FFF2-40B4-BE49-F238E27FC236}">
                <a16:creationId xmlns:a16="http://schemas.microsoft.com/office/drawing/2014/main" id="{D6811722-3CED-5940-B8BE-A808642C3CF0}"/>
              </a:ext>
            </a:extLst>
          </p:cNvPr>
          <p:cNvSpPr/>
          <p:nvPr/>
        </p:nvSpPr>
        <p:spPr>
          <a:xfrm>
            <a:off x="4711099" y="567854"/>
            <a:ext cx="1828271"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6" name="Rectangle 45">
            <a:hlinkClick r:id="rId5" action="ppaction://hlinksldjump"/>
            <a:extLst>
              <a:ext uri="{FF2B5EF4-FFF2-40B4-BE49-F238E27FC236}">
                <a16:creationId xmlns:a16="http://schemas.microsoft.com/office/drawing/2014/main" id="{2A4F7E55-ABE6-8A40-BDDD-260EE9E9A0D4}"/>
              </a:ext>
            </a:extLst>
          </p:cNvPr>
          <p:cNvSpPr/>
          <p:nvPr/>
        </p:nvSpPr>
        <p:spPr>
          <a:xfrm>
            <a:off x="315946" y="573830"/>
            <a:ext cx="1839905"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413195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0">
            <a:extLst>
              <a:ext uri="{FF2B5EF4-FFF2-40B4-BE49-F238E27FC236}">
                <a16:creationId xmlns:a16="http://schemas.microsoft.com/office/drawing/2014/main" id="{F7631923-ED99-CA45-9B84-DB1CDCBF8A91}"/>
              </a:ext>
            </a:extLst>
          </p:cNvPr>
          <p:cNvGrpSpPr/>
          <p:nvPr/>
        </p:nvGrpSpPr>
        <p:grpSpPr>
          <a:xfrm>
            <a:off x="472" y="3927589"/>
            <a:ext cx="11877273" cy="2102915"/>
            <a:chOff x="407445" y="897378"/>
            <a:chExt cx="5059381" cy="1194376"/>
          </a:xfrm>
          <a:solidFill>
            <a:schemeClr val="tx2">
              <a:lumMod val="20000"/>
              <a:lumOff val="80000"/>
              <a:alpha val="32000"/>
            </a:schemeClr>
          </a:solidFill>
        </p:grpSpPr>
        <p:sp>
          <p:nvSpPr>
            <p:cNvPr id="52" name="Right Triangle 51">
              <a:extLst>
                <a:ext uri="{FF2B5EF4-FFF2-40B4-BE49-F238E27FC236}">
                  <a16:creationId xmlns:a16="http://schemas.microsoft.com/office/drawing/2014/main" id="{80DA2F2D-C9C0-6447-A576-1294842CD3BA}"/>
                </a:ext>
              </a:extLst>
            </p:cNvPr>
            <p:cNvSpPr/>
            <p:nvPr/>
          </p:nvSpPr>
          <p:spPr>
            <a:xfrm rot="5400000">
              <a:off x="4319228" y="944156"/>
              <a:ext cx="1194376" cy="1100820"/>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53" name="Rectangle 52">
              <a:extLst>
                <a:ext uri="{FF2B5EF4-FFF2-40B4-BE49-F238E27FC236}">
                  <a16:creationId xmlns:a16="http://schemas.microsoft.com/office/drawing/2014/main" id="{8030114A-53DB-D445-A978-C560C5E019E0}"/>
                </a:ext>
              </a:extLst>
            </p:cNvPr>
            <p:cNvSpPr/>
            <p:nvPr/>
          </p:nvSpPr>
          <p:spPr>
            <a:xfrm>
              <a:off x="407445" y="897379"/>
              <a:ext cx="3958561" cy="119437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grpSp>
      <p:grpSp>
        <p:nvGrpSpPr>
          <p:cNvPr id="4" name="Group 2">
            <a:extLst>
              <a:ext uri="{FF2B5EF4-FFF2-40B4-BE49-F238E27FC236}">
                <a16:creationId xmlns:a16="http://schemas.microsoft.com/office/drawing/2014/main" id="{5B832B68-9AD3-084E-9B61-0B7157BDE5DB}"/>
              </a:ext>
            </a:extLst>
          </p:cNvPr>
          <p:cNvGrpSpPr/>
          <p:nvPr/>
        </p:nvGrpSpPr>
        <p:grpSpPr>
          <a:xfrm>
            <a:off x="472" y="1593448"/>
            <a:ext cx="11877273" cy="2102915"/>
            <a:chOff x="407445" y="897378"/>
            <a:chExt cx="5059381" cy="1194376"/>
          </a:xfrm>
        </p:grpSpPr>
        <p:sp>
          <p:nvSpPr>
            <p:cNvPr id="6" name="Right Triangle 5">
              <a:extLst>
                <a:ext uri="{FF2B5EF4-FFF2-40B4-BE49-F238E27FC236}">
                  <a16:creationId xmlns:a16="http://schemas.microsoft.com/office/drawing/2014/main" id="{11963098-C34A-DB4C-85FF-CD757BBD10D6}"/>
                </a:ext>
              </a:extLst>
            </p:cNvPr>
            <p:cNvSpPr/>
            <p:nvPr/>
          </p:nvSpPr>
          <p:spPr>
            <a:xfrm rot="5400000">
              <a:off x="4319228" y="944156"/>
              <a:ext cx="1194376" cy="1100820"/>
            </a:xfrm>
            <a:prstGeom prst="rtTriangle">
              <a:avLst/>
            </a:prstGeom>
            <a:solidFill>
              <a:srgbClr val="54585B">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7" name="Rectangle 6">
              <a:extLst>
                <a:ext uri="{FF2B5EF4-FFF2-40B4-BE49-F238E27FC236}">
                  <a16:creationId xmlns:a16="http://schemas.microsoft.com/office/drawing/2014/main" id="{EF0A1EE3-4FC2-1C44-BE5E-D880E184BA96}"/>
                </a:ext>
              </a:extLst>
            </p:cNvPr>
            <p:cNvSpPr/>
            <p:nvPr/>
          </p:nvSpPr>
          <p:spPr>
            <a:xfrm>
              <a:off x="407445" y="897379"/>
              <a:ext cx="3958561" cy="1194375"/>
            </a:xfrm>
            <a:prstGeom prst="rect">
              <a:avLst/>
            </a:prstGeom>
            <a:solidFill>
              <a:srgbClr val="54585B">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grpSp>
      <p:sp>
        <p:nvSpPr>
          <p:cNvPr id="15" name="Rectangle 14">
            <a:extLst>
              <a:ext uri="{FF2B5EF4-FFF2-40B4-BE49-F238E27FC236}">
                <a16:creationId xmlns:a16="http://schemas.microsoft.com/office/drawing/2014/main" id="{1E293816-1424-4449-9841-2BEC1A7AF37E}"/>
              </a:ext>
            </a:extLst>
          </p:cNvPr>
          <p:cNvSpPr/>
          <p:nvPr/>
        </p:nvSpPr>
        <p:spPr>
          <a:xfrm>
            <a:off x="494866" y="1824946"/>
            <a:ext cx="3007132" cy="1538755"/>
          </a:xfrm>
          <a:prstGeom prst="rect">
            <a:avLst/>
          </a:prstGeom>
        </p:spPr>
        <p:txBody>
          <a:bodyPr wrap="square" lIns="0" tIns="0" rIns="0" bIns="0">
            <a:spAutoFit/>
          </a:bodyPr>
          <a:lstStyle/>
          <a:p>
            <a:r>
              <a:rPr lang="en-US" sz="9999" b="1" dirty="0">
                <a:solidFill>
                  <a:srgbClr val="0070C0"/>
                </a:solidFill>
                <a:latin typeface="Franklin Gothic Medium Cond" panose="020B0606030402020204" pitchFamily="34" charset="0"/>
              </a:rPr>
              <a:t>78%</a:t>
            </a:r>
          </a:p>
        </p:txBody>
      </p:sp>
      <p:sp>
        <p:nvSpPr>
          <p:cNvPr id="16" name="Content Placeholder 2">
            <a:extLst>
              <a:ext uri="{FF2B5EF4-FFF2-40B4-BE49-F238E27FC236}">
                <a16:creationId xmlns:a16="http://schemas.microsoft.com/office/drawing/2014/main" id="{AAEACD2E-591D-A742-A81C-7E501002A767}"/>
              </a:ext>
            </a:extLst>
          </p:cNvPr>
          <p:cNvSpPr txBox="1">
            <a:spLocks/>
          </p:cNvSpPr>
          <p:nvPr/>
        </p:nvSpPr>
        <p:spPr>
          <a:xfrm>
            <a:off x="620798" y="1826883"/>
            <a:ext cx="2433745" cy="371831"/>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399"/>
              <a:t>AT LEAST</a:t>
            </a:r>
            <a:endParaRPr lang="en-GB" sz="2399" baseline="30000"/>
          </a:p>
        </p:txBody>
      </p:sp>
      <p:sp>
        <p:nvSpPr>
          <p:cNvPr id="18" name="Content Placeholder 2">
            <a:extLst>
              <a:ext uri="{FF2B5EF4-FFF2-40B4-BE49-F238E27FC236}">
                <a16:creationId xmlns:a16="http://schemas.microsoft.com/office/drawing/2014/main" id="{F3E0CA60-05A0-0648-9F2F-C9FE38D14537}"/>
              </a:ext>
            </a:extLst>
          </p:cNvPr>
          <p:cNvSpPr txBox="1">
            <a:spLocks/>
          </p:cNvSpPr>
          <p:nvPr/>
        </p:nvSpPr>
        <p:spPr>
          <a:xfrm>
            <a:off x="620800" y="3142742"/>
            <a:ext cx="3194987" cy="566872"/>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932"/>
              <a:t>OF PATIENTS</a:t>
            </a:r>
            <a:endParaRPr lang="en-GB" sz="2932" baseline="30000"/>
          </a:p>
        </p:txBody>
      </p:sp>
      <p:sp>
        <p:nvSpPr>
          <p:cNvPr id="19" name="Content Placeholder 2">
            <a:extLst>
              <a:ext uri="{FF2B5EF4-FFF2-40B4-BE49-F238E27FC236}">
                <a16:creationId xmlns:a16="http://schemas.microsoft.com/office/drawing/2014/main" id="{0EA90A1C-28DB-3E4C-8089-AD55B86EBE03}"/>
              </a:ext>
            </a:extLst>
          </p:cNvPr>
          <p:cNvSpPr txBox="1">
            <a:spLocks/>
          </p:cNvSpPr>
          <p:nvPr/>
        </p:nvSpPr>
        <p:spPr>
          <a:xfrm>
            <a:off x="3530727" y="1812738"/>
            <a:ext cx="3194987" cy="1807754"/>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333" dirty="0"/>
              <a:t>have no absolute medical or social</a:t>
            </a:r>
            <a:r>
              <a:rPr lang="en-US" sz="2399" dirty="0"/>
              <a:t> contraindication for </a:t>
            </a:r>
            <a:endParaRPr lang="en-GB" sz="2399" baseline="30000" dirty="0"/>
          </a:p>
        </p:txBody>
      </p:sp>
      <p:sp>
        <p:nvSpPr>
          <p:cNvPr id="27" name="Rectangle 26">
            <a:extLst>
              <a:ext uri="{FF2B5EF4-FFF2-40B4-BE49-F238E27FC236}">
                <a16:creationId xmlns:a16="http://schemas.microsoft.com/office/drawing/2014/main" id="{B06E1D16-BB40-C34A-BB0B-360D6ECF4828}"/>
              </a:ext>
            </a:extLst>
          </p:cNvPr>
          <p:cNvSpPr/>
          <p:nvPr/>
        </p:nvSpPr>
        <p:spPr>
          <a:xfrm>
            <a:off x="4073829" y="2638487"/>
            <a:ext cx="1866388" cy="1107867"/>
          </a:xfrm>
          <a:prstGeom prst="rect">
            <a:avLst/>
          </a:prstGeom>
        </p:spPr>
        <p:txBody>
          <a:bodyPr wrap="square" lIns="0" tIns="0" rIns="0" bIns="0">
            <a:spAutoFit/>
          </a:bodyPr>
          <a:lstStyle/>
          <a:p>
            <a:r>
              <a:rPr lang="en-US" sz="7199" b="1" dirty="0">
                <a:solidFill>
                  <a:srgbClr val="0070C0"/>
                </a:solidFill>
                <a:latin typeface="Franklin Gothic Medium Cond" panose="020B0606030402020204" pitchFamily="34" charset="0"/>
              </a:rPr>
              <a:t>PD</a:t>
            </a:r>
          </a:p>
        </p:txBody>
      </p:sp>
      <p:sp>
        <p:nvSpPr>
          <p:cNvPr id="28" name="Content Placeholder 2">
            <a:extLst>
              <a:ext uri="{FF2B5EF4-FFF2-40B4-BE49-F238E27FC236}">
                <a16:creationId xmlns:a16="http://schemas.microsoft.com/office/drawing/2014/main" id="{BCB689EA-A330-5943-88D2-1833A0DEEEF3}"/>
              </a:ext>
            </a:extLst>
          </p:cNvPr>
          <p:cNvSpPr txBox="1">
            <a:spLocks/>
          </p:cNvSpPr>
          <p:nvPr/>
        </p:nvSpPr>
        <p:spPr>
          <a:xfrm>
            <a:off x="5362120" y="2961706"/>
            <a:ext cx="707653" cy="708820"/>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133" baseline="30000" dirty="0">
                <a:solidFill>
                  <a:schemeClr val="tx2"/>
                </a:solidFill>
              </a:rPr>
              <a:t>1,2</a:t>
            </a:r>
            <a:endParaRPr lang="en-GB" sz="2399" baseline="30000" dirty="0">
              <a:solidFill>
                <a:schemeClr val="tx2"/>
              </a:solidFill>
            </a:endParaRPr>
          </a:p>
        </p:txBody>
      </p:sp>
      <p:sp>
        <p:nvSpPr>
          <p:cNvPr id="29" name="Content Placeholder 2">
            <a:extLst>
              <a:ext uri="{FF2B5EF4-FFF2-40B4-BE49-F238E27FC236}">
                <a16:creationId xmlns:a16="http://schemas.microsoft.com/office/drawing/2014/main" id="{3B0FFD4A-5286-7F4E-B1B5-542390D337E8}"/>
              </a:ext>
            </a:extLst>
          </p:cNvPr>
          <p:cNvSpPr txBox="1">
            <a:spLocks/>
          </p:cNvSpPr>
          <p:nvPr/>
        </p:nvSpPr>
        <p:spPr>
          <a:xfrm>
            <a:off x="7954036" y="1857298"/>
            <a:ext cx="3194987" cy="1807754"/>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799"/>
              <a:t>This includes elderly &amp; diabetic patients </a:t>
            </a:r>
            <a:br>
              <a:rPr lang="en-US" sz="1799"/>
            </a:br>
            <a:r>
              <a:rPr lang="en-US" sz="1799"/>
              <a:t>who are often </a:t>
            </a:r>
            <a:br>
              <a:rPr lang="en-US" sz="1799"/>
            </a:br>
            <a:r>
              <a:rPr lang="en-US" sz="1799"/>
              <a:t>excluded from</a:t>
            </a:r>
            <a:endParaRPr lang="en-GB" sz="1799" baseline="30000"/>
          </a:p>
        </p:txBody>
      </p:sp>
      <p:sp>
        <p:nvSpPr>
          <p:cNvPr id="30" name="Rectangle 29">
            <a:extLst>
              <a:ext uri="{FF2B5EF4-FFF2-40B4-BE49-F238E27FC236}">
                <a16:creationId xmlns:a16="http://schemas.microsoft.com/office/drawing/2014/main" id="{13D7AE00-AB04-A449-B498-629D7EE57D1B}"/>
              </a:ext>
            </a:extLst>
          </p:cNvPr>
          <p:cNvSpPr/>
          <p:nvPr/>
        </p:nvSpPr>
        <p:spPr>
          <a:xfrm>
            <a:off x="7865009" y="2633014"/>
            <a:ext cx="1866388" cy="1107867"/>
          </a:xfrm>
          <a:prstGeom prst="rect">
            <a:avLst/>
          </a:prstGeom>
        </p:spPr>
        <p:txBody>
          <a:bodyPr wrap="square" lIns="0" tIns="0" rIns="0" bIns="0">
            <a:spAutoFit/>
          </a:bodyPr>
          <a:lstStyle/>
          <a:p>
            <a:r>
              <a:rPr lang="en-US" sz="7199" b="1" dirty="0">
                <a:solidFill>
                  <a:srgbClr val="0070C0"/>
                </a:solidFill>
                <a:latin typeface="Franklin Gothic Medium Cond" panose="020B0606030402020204" pitchFamily="34" charset="0"/>
              </a:rPr>
              <a:t>PD</a:t>
            </a:r>
          </a:p>
        </p:txBody>
      </p:sp>
      <p:sp>
        <p:nvSpPr>
          <p:cNvPr id="31" name="Content Placeholder 2">
            <a:extLst>
              <a:ext uri="{FF2B5EF4-FFF2-40B4-BE49-F238E27FC236}">
                <a16:creationId xmlns:a16="http://schemas.microsoft.com/office/drawing/2014/main" id="{34A3C44F-ED0D-9C44-9AB0-DDB22B8CD4A6}"/>
              </a:ext>
            </a:extLst>
          </p:cNvPr>
          <p:cNvSpPr txBox="1">
            <a:spLocks/>
          </p:cNvSpPr>
          <p:nvPr/>
        </p:nvSpPr>
        <p:spPr>
          <a:xfrm>
            <a:off x="9153300" y="2956233"/>
            <a:ext cx="707653" cy="708820"/>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133" baseline="30000" dirty="0">
                <a:solidFill>
                  <a:schemeClr val="tx2"/>
                </a:solidFill>
              </a:rPr>
              <a:t>3,4</a:t>
            </a:r>
            <a:endParaRPr lang="en-GB" sz="2399" baseline="30000" dirty="0">
              <a:solidFill>
                <a:schemeClr val="tx2"/>
              </a:solidFill>
            </a:endParaRPr>
          </a:p>
        </p:txBody>
      </p:sp>
      <p:sp>
        <p:nvSpPr>
          <p:cNvPr id="40" name="Content Placeholder 2">
            <a:extLst>
              <a:ext uri="{FF2B5EF4-FFF2-40B4-BE49-F238E27FC236}">
                <a16:creationId xmlns:a16="http://schemas.microsoft.com/office/drawing/2014/main" id="{E713DAB9-03DF-AF45-9EA9-1A7F5E932BEF}"/>
              </a:ext>
            </a:extLst>
          </p:cNvPr>
          <p:cNvSpPr txBox="1">
            <a:spLocks/>
          </p:cNvSpPr>
          <p:nvPr/>
        </p:nvSpPr>
        <p:spPr>
          <a:xfrm>
            <a:off x="947167" y="4032474"/>
            <a:ext cx="2372907" cy="1491062"/>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ts val="3172"/>
              </a:lnSpc>
              <a:buNone/>
            </a:pPr>
            <a:r>
              <a:rPr lang="en-US" sz="3199" dirty="0"/>
              <a:t>SHARED </a:t>
            </a:r>
            <a:br>
              <a:rPr lang="en-US" sz="3199" dirty="0"/>
            </a:br>
            <a:r>
              <a:rPr lang="en-US" sz="3199" b="1" dirty="0">
                <a:solidFill>
                  <a:schemeClr val="tx2"/>
                </a:solidFill>
                <a:latin typeface="+mj-lt"/>
              </a:rPr>
              <a:t>DECISION</a:t>
            </a:r>
            <a:r>
              <a:rPr lang="en-US" sz="3199" b="1" dirty="0">
                <a:solidFill>
                  <a:schemeClr val="tx2"/>
                </a:solidFill>
              </a:rPr>
              <a:t> </a:t>
            </a:r>
            <a:br>
              <a:rPr lang="en-US" sz="3199" b="1" dirty="0">
                <a:solidFill>
                  <a:schemeClr val="tx2"/>
                </a:solidFill>
              </a:rPr>
            </a:br>
            <a:r>
              <a:rPr lang="en-US" sz="3199" b="1" dirty="0">
                <a:solidFill>
                  <a:schemeClr val="tx2"/>
                </a:solidFill>
              </a:rPr>
              <a:t>MAKING</a:t>
            </a:r>
            <a:endParaRPr lang="en-GB" sz="3199" b="1" baseline="30000" dirty="0">
              <a:solidFill>
                <a:schemeClr val="tx2"/>
              </a:solidFill>
            </a:endParaRPr>
          </a:p>
        </p:txBody>
      </p:sp>
      <p:sp>
        <p:nvSpPr>
          <p:cNvPr id="44" name="Content Placeholder 2">
            <a:extLst>
              <a:ext uri="{FF2B5EF4-FFF2-40B4-BE49-F238E27FC236}">
                <a16:creationId xmlns:a16="http://schemas.microsoft.com/office/drawing/2014/main" id="{720CC154-1E7D-6048-A5D8-2140B7204D46}"/>
              </a:ext>
            </a:extLst>
          </p:cNvPr>
          <p:cNvSpPr txBox="1">
            <a:spLocks/>
          </p:cNvSpPr>
          <p:nvPr/>
        </p:nvSpPr>
        <p:spPr>
          <a:xfrm>
            <a:off x="445506" y="5244697"/>
            <a:ext cx="2874565" cy="806491"/>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799"/>
              <a:t>is an emerging </a:t>
            </a:r>
            <a:r>
              <a:rPr lang="en-US" sz="1799" b="1"/>
              <a:t>standard health practice</a:t>
            </a:r>
            <a:r>
              <a:rPr lang="en-US" sz="1799"/>
              <a:t> for patients</a:t>
            </a:r>
            <a:endParaRPr lang="en-GB" sz="1799" baseline="30000"/>
          </a:p>
        </p:txBody>
      </p:sp>
      <p:sp>
        <p:nvSpPr>
          <p:cNvPr id="46" name="Content Placeholder 2">
            <a:extLst>
              <a:ext uri="{FF2B5EF4-FFF2-40B4-BE49-F238E27FC236}">
                <a16:creationId xmlns:a16="http://schemas.microsoft.com/office/drawing/2014/main" id="{B4595442-D623-DF44-A86D-7670A1F73111}"/>
              </a:ext>
            </a:extLst>
          </p:cNvPr>
          <p:cNvSpPr txBox="1">
            <a:spLocks/>
          </p:cNvSpPr>
          <p:nvPr/>
        </p:nvSpPr>
        <p:spPr>
          <a:xfrm>
            <a:off x="5599320" y="4056103"/>
            <a:ext cx="3176711" cy="806491"/>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799" dirty="0">
                <a:solidFill>
                  <a:schemeClr val="tx2"/>
                </a:solidFill>
              </a:rPr>
              <a:t>It is a collaborative </a:t>
            </a:r>
            <a:br>
              <a:rPr lang="en-US" sz="1799" dirty="0">
                <a:solidFill>
                  <a:schemeClr val="tx2"/>
                </a:solidFill>
              </a:rPr>
            </a:br>
            <a:r>
              <a:rPr lang="en-US" sz="1799" dirty="0">
                <a:solidFill>
                  <a:schemeClr val="tx2"/>
                </a:solidFill>
              </a:rPr>
              <a:t>&amp; iterative process where the clinician</a:t>
            </a:r>
            <a:endParaRPr lang="en-GB" sz="1799" baseline="30000" dirty="0">
              <a:solidFill>
                <a:schemeClr val="tx2"/>
              </a:solidFill>
            </a:endParaRPr>
          </a:p>
        </p:txBody>
      </p:sp>
      <p:sp>
        <p:nvSpPr>
          <p:cNvPr id="47" name="Content Placeholder 2">
            <a:extLst>
              <a:ext uri="{FF2B5EF4-FFF2-40B4-BE49-F238E27FC236}">
                <a16:creationId xmlns:a16="http://schemas.microsoft.com/office/drawing/2014/main" id="{9C8332BC-568D-3240-B3C3-DD630197C281}"/>
              </a:ext>
            </a:extLst>
          </p:cNvPr>
          <p:cNvSpPr txBox="1">
            <a:spLocks/>
          </p:cNvSpPr>
          <p:nvPr/>
        </p:nvSpPr>
        <p:spPr>
          <a:xfrm>
            <a:off x="5574968" y="4893394"/>
            <a:ext cx="4351261" cy="1186539"/>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2159"/>
              </a:lnSpc>
              <a:buNone/>
            </a:pPr>
            <a:r>
              <a:rPr lang="en-US" sz="2266" dirty="0">
                <a:latin typeface="+mj-lt"/>
              </a:rPr>
              <a:t>SUPPORTS</a:t>
            </a:r>
            <a:r>
              <a:rPr lang="en-US" sz="2266" dirty="0"/>
              <a:t> </a:t>
            </a:r>
            <a:r>
              <a:rPr lang="en-US" sz="2266" dirty="0">
                <a:solidFill>
                  <a:schemeClr val="tx1">
                    <a:lumMod val="40000"/>
                    <a:lumOff val="60000"/>
                  </a:schemeClr>
                </a:solidFill>
              </a:rPr>
              <a:t>THE</a:t>
            </a:r>
            <a:r>
              <a:rPr lang="en-US" sz="2266" dirty="0"/>
              <a:t> </a:t>
            </a:r>
            <a:r>
              <a:rPr lang="en-US" sz="2266" dirty="0">
                <a:latin typeface="+mj-lt"/>
              </a:rPr>
              <a:t>PATIENT</a:t>
            </a:r>
            <a:r>
              <a:rPr lang="en-US" sz="2266" dirty="0"/>
              <a:t> </a:t>
            </a:r>
            <a:br>
              <a:rPr lang="en-US" sz="2266" dirty="0"/>
            </a:br>
            <a:r>
              <a:rPr lang="en-US" sz="2266" dirty="0">
                <a:solidFill>
                  <a:schemeClr val="tx1">
                    <a:lumMod val="40000"/>
                    <a:lumOff val="60000"/>
                  </a:schemeClr>
                </a:solidFill>
              </a:rPr>
              <a:t>TO</a:t>
            </a:r>
            <a:r>
              <a:rPr lang="en-US" sz="2266" dirty="0"/>
              <a:t> </a:t>
            </a:r>
            <a:r>
              <a:rPr lang="en-US" sz="2266" dirty="0">
                <a:latin typeface="+mj-lt"/>
              </a:rPr>
              <a:t>REACH A TREATMENT </a:t>
            </a:r>
            <a:br>
              <a:rPr lang="en-US" sz="2266" dirty="0">
                <a:latin typeface="+mj-lt"/>
              </a:rPr>
            </a:br>
            <a:r>
              <a:rPr lang="en-US" sz="2266" dirty="0">
                <a:latin typeface="+mj-lt"/>
              </a:rPr>
              <a:t>DECISION</a:t>
            </a:r>
            <a:r>
              <a:rPr lang="en-US" sz="2266" dirty="0"/>
              <a:t> </a:t>
            </a:r>
            <a:r>
              <a:rPr lang="en-US" sz="2266" dirty="0">
                <a:solidFill>
                  <a:schemeClr val="tx1">
                    <a:lumMod val="40000"/>
                    <a:lumOff val="60000"/>
                  </a:schemeClr>
                </a:solidFill>
              </a:rPr>
              <a:t>THAT IS </a:t>
            </a:r>
            <a:br>
              <a:rPr lang="en-US" sz="2266" dirty="0">
                <a:solidFill>
                  <a:schemeClr val="accent4"/>
                </a:solidFill>
              </a:rPr>
            </a:br>
            <a:r>
              <a:rPr lang="en-US" sz="2266" dirty="0">
                <a:latin typeface="+mj-lt"/>
              </a:rPr>
              <a:t>RIGHT FOR THEM</a:t>
            </a:r>
            <a:endParaRPr lang="en-GB" sz="2266" baseline="30000" dirty="0">
              <a:latin typeface="+mj-lt"/>
            </a:endParaRPr>
          </a:p>
        </p:txBody>
      </p:sp>
      <p:pic>
        <p:nvPicPr>
          <p:cNvPr id="42" name="Graphic 41">
            <a:extLst>
              <a:ext uri="{FF2B5EF4-FFF2-40B4-BE49-F238E27FC236}">
                <a16:creationId xmlns:a16="http://schemas.microsoft.com/office/drawing/2014/main" id="{ECD61E05-4922-C246-A0B5-EF95BBA550C1}"/>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6140382" y="1703580"/>
            <a:ext cx="1408649" cy="1878192"/>
          </a:xfrm>
          <a:prstGeom prst="rect">
            <a:avLst/>
          </a:prstGeom>
        </p:spPr>
      </p:pic>
      <p:grpSp>
        <p:nvGrpSpPr>
          <p:cNvPr id="5" name="Group 47">
            <a:extLst>
              <a:ext uri="{FF2B5EF4-FFF2-40B4-BE49-F238E27FC236}">
                <a16:creationId xmlns:a16="http://schemas.microsoft.com/office/drawing/2014/main" id="{43FC2550-B016-3742-8E7D-DA2024F85230}"/>
              </a:ext>
            </a:extLst>
          </p:cNvPr>
          <p:cNvGrpSpPr/>
          <p:nvPr/>
        </p:nvGrpSpPr>
        <p:grpSpPr>
          <a:xfrm>
            <a:off x="9868562" y="2191100"/>
            <a:ext cx="1219357" cy="1503116"/>
            <a:chOff x="2235200" y="610394"/>
            <a:chExt cx="2387600" cy="3924300"/>
          </a:xfrm>
        </p:grpSpPr>
        <p:pic>
          <p:nvPicPr>
            <p:cNvPr id="49" name="Graphic 48">
              <a:extLst>
                <a:ext uri="{FF2B5EF4-FFF2-40B4-BE49-F238E27FC236}">
                  <a16:creationId xmlns:a16="http://schemas.microsoft.com/office/drawing/2014/main" id="{C8B46B3C-4ECB-DE4A-8DE4-699DA384B82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35200" y="610394"/>
              <a:ext cx="2387600" cy="3924300"/>
            </a:xfrm>
            <a:prstGeom prst="rect">
              <a:avLst/>
            </a:prstGeom>
          </p:spPr>
        </p:pic>
        <p:pic>
          <p:nvPicPr>
            <p:cNvPr id="50" name="Graphic 49">
              <a:extLst>
                <a:ext uri="{FF2B5EF4-FFF2-40B4-BE49-F238E27FC236}">
                  <a16:creationId xmlns:a16="http://schemas.microsoft.com/office/drawing/2014/main" id="{D8834519-AF9D-0948-9828-354DE594A8F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35200" y="610394"/>
              <a:ext cx="2387600" cy="3924300"/>
            </a:xfrm>
            <a:prstGeom prst="rect">
              <a:avLst/>
            </a:prstGeom>
          </p:spPr>
        </p:pic>
      </p:grpSp>
      <p:pic>
        <p:nvPicPr>
          <p:cNvPr id="43" name="Graphic 42">
            <a:extLst>
              <a:ext uri="{FF2B5EF4-FFF2-40B4-BE49-F238E27FC236}">
                <a16:creationId xmlns:a16="http://schemas.microsoft.com/office/drawing/2014/main" id="{1D0574CA-C319-AD45-8257-BE00CC5F1C4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398164" y="4066441"/>
            <a:ext cx="1130307" cy="715273"/>
          </a:xfrm>
          <a:prstGeom prst="rect">
            <a:avLst/>
          </a:prstGeom>
        </p:spPr>
      </p:pic>
      <p:sp>
        <p:nvSpPr>
          <p:cNvPr id="33" name="Triangle 32">
            <a:extLst>
              <a:ext uri="{FF2B5EF4-FFF2-40B4-BE49-F238E27FC236}">
                <a16:creationId xmlns:a16="http://schemas.microsoft.com/office/drawing/2014/main" id="{3D7D57FE-74ED-0D48-B1AB-7ED22C553BCB}"/>
              </a:ext>
            </a:extLst>
          </p:cNvPr>
          <p:cNvSpPr/>
          <p:nvPr/>
        </p:nvSpPr>
        <p:spPr>
          <a:xfrm rot="10800000">
            <a:off x="1187222"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34" name="TextBox 33">
            <a:extLst>
              <a:ext uri="{FF2B5EF4-FFF2-40B4-BE49-F238E27FC236}">
                <a16:creationId xmlns:a16="http://schemas.microsoft.com/office/drawing/2014/main" id="{6C8B6133-F218-2D44-B505-A2D08741F6C9}"/>
              </a:ext>
            </a:extLst>
          </p:cNvPr>
          <p:cNvSpPr txBox="1"/>
          <p:nvPr/>
        </p:nvSpPr>
        <p:spPr>
          <a:xfrm>
            <a:off x="729206" y="642049"/>
            <a:ext cx="1466095" cy="201189"/>
          </a:xfrm>
          <a:prstGeom prst="rect">
            <a:avLst/>
          </a:prstGeom>
          <a:noFill/>
        </p:spPr>
        <p:txBody>
          <a:bodyPr wrap="none" lIns="0" tIns="0" rIns="0" bIns="0" rtlCol="0" anchor="t" anchorCtr="0">
            <a:noAutofit/>
          </a:bodyPr>
          <a:lstStyle/>
          <a:p>
            <a:pPr algn="l"/>
            <a:r>
              <a:rPr lang="en-US" sz="1200" b="1">
                <a:latin typeface="Franklin Gothic Book" panose="020B0503020102020204" pitchFamily="34" charset="0"/>
                <a:cs typeface="Arial"/>
              </a:rPr>
              <a:t>INTRODUCTION</a:t>
            </a:r>
          </a:p>
        </p:txBody>
      </p:sp>
      <p:sp>
        <p:nvSpPr>
          <p:cNvPr id="41" name="TextBox 40">
            <a:extLst>
              <a:ext uri="{FF2B5EF4-FFF2-40B4-BE49-F238E27FC236}">
                <a16:creationId xmlns:a16="http://schemas.microsoft.com/office/drawing/2014/main" id="{D32F4CA1-25CD-0442-8DDF-1F6AC6A30A7C}"/>
              </a:ext>
            </a:extLst>
          </p:cNvPr>
          <p:cNvSpPr txBox="1"/>
          <p:nvPr/>
        </p:nvSpPr>
        <p:spPr>
          <a:xfrm>
            <a:off x="8985458" y="642049"/>
            <a:ext cx="1013503" cy="201189"/>
          </a:xfrm>
          <a:prstGeom prst="rect">
            <a:avLst/>
          </a:prstGeom>
          <a:noFill/>
        </p:spPr>
        <p:txBody>
          <a:bodyPr wrap="none" lIns="0" tIns="0" rIns="0" bIns="0" rtlCol="0" anchor="t" anchorCtr="0">
            <a:noAutofit/>
          </a:bodyPr>
          <a:lstStyle/>
          <a:p>
            <a:pPr algn="ctr"/>
            <a:r>
              <a:rPr lang="en-US" sz="1200">
                <a:latin typeface="Franklin Gothic Book" panose="020B0503020102020204" pitchFamily="34" charset="0"/>
                <a:cs typeface="Arial"/>
              </a:rPr>
              <a:t>SUMMARY</a:t>
            </a:r>
          </a:p>
        </p:txBody>
      </p:sp>
      <p:sp>
        <p:nvSpPr>
          <p:cNvPr id="45" name="TextBox 44">
            <a:extLst>
              <a:ext uri="{FF2B5EF4-FFF2-40B4-BE49-F238E27FC236}">
                <a16:creationId xmlns:a16="http://schemas.microsoft.com/office/drawing/2014/main" id="{3C9FC764-3342-4A49-8F7D-3DF0ED28303E}"/>
              </a:ext>
            </a:extLst>
          </p:cNvPr>
          <p:cNvSpPr txBox="1"/>
          <p:nvPr/>
        </p:nvSpPr>
        <p:spPr>
          <a:xfrm>
            <a:off x="10262738" y="642049"/>
            <a:ext cx="1209948" cy="201189"/>
          </a:xfrm>
          <a:prstGeom prst="rect">
            <a:avLst/>
          </a:prstGeom>
          <a:noFill/>
        </p:spPr>
        <p:txBody>
          <a:bodyPr wrap="none" lIns="0" tIns="0" rIns="0" bIns="0" rtlCol="0" anchor="t" anchorCtr="0">
            <a:noAutofit/>
          </a:bodyPr>
          <a:lstStyle/>
          <a:p>
            <a:pPr algn="ctr"/>
            <a:r>
              <a:rPr lang="en-US" sz="1200" dirty="0">
                <a:solidFill>
                  <a:schemeClr val="tx2"/>
                </a:solidFill>
                <a:latin typeface="Franklin Gothic Book" panose="020B0503020102020204" pitchFamily="34" charset="0"/>
                <a:cs typeface="Arial"/>
              </a:rPr>
              <a:t>REFERENCES</a:t>
            </a:r>
          </a:p>
        </p:txBody>
      </p:sp>
      <p:sp>
        <p:nvSpPr>
          <p:cNvPr id="55" name="TextBox 54">
            <a:extLst>
              <a:ext uri="{FF2B5EF4-FFF2-40B4-BE49-F238E27FC236}">
                <a16:creationId xmlns:a16="http://schemas.microsoft.com/office/drawing/2014/main" id="{6ECC6298-5325-FA43-AE0E-4D8DC75DA5AF}"/>
              </a:ext>
            </a:extLst>
          </p:cNvPr>
          <p:cNvSpPr txBox="1"/>
          <p:nvPr/>
        </p:nvSpPr>
        <p:spPr>
          <a:xfrm>
            <a:off x="2274060" y="622635"/>
            <a:ext cx="1226235" cy="318196"/>
          </a:xfrm>
          <a:prstGeom prst="rect">
            <a:avLst/>
          </a:prstGeom>
          <a:noFill/>
        </p:spPr>
        <p:txBody>
          <a:bodyPr wrap="none" lIns="0" tIns="0" rIns="0" bIns="0" rtlCol="0" anchor="t" anchorCtr="0">
            <a:noAutofit/>
          </a:bodyPr>
          <a:lstStyle/>
          <a:p>
            <a:pPr algn="ctr">
              <a:lnSpc>
                <a:spcPts val="1040"/>
              </a:lnSpc>
            </a:pPr>
            <a:r>
              <a:rPr lang="en-US" sz="1200">
                <a:latin typeface="Franklin Gothic Book" panose="020B0503020102020204" pitchFamily="34" charset="0"/>
                <a:cs typeface="Arial"/>
              </a:rPr>
              <a:t>CONTRA-</a:t>
            </a:r>
            <a:br>
              <a:rPr lang="en-US" sz="1200">
                <a:latin typeface="Franklin Gothic Book" panose="020B0503020102020204" pitchFamily="34" charset="0"/>
                <a:cs typeface="Arial"/>
              </a:rPr>
            </a:br>
            <a:r>
              <a:rPr lang="en-US" sz="1200">
                <a:latin typeface="Franklin Gothic Book" panose="020B0503020102020204" pitchFamily="34" charset="0"/>
                <a:cs typeface="Arial"/>
              </a:rPr>
              <a:t>INDICATIONS</a:t>
            </a:r>
          </a:p>
        </p:txBody>
      </p:sp>
      <p:sp>
        <p:nvSpPr>
          <p:cNvPr id="56" name="TextBox 55">
            <a:extLst>
              <a:ext uri="{FF2B5EF4-FFF2-40B4-BE49-F238E27FC236}">
                <a16:creationId xmlns:a16="http://schemas.microsoft.com/office/drawing/2014/main" id="{0061FDA2-D417-4B46-9E09-31C1A7A16037}"/>
              </a:ext>
            </a:extLst>
          </p:cNvPr>
          <p:cNvSpPr txBox="1"/>
          <p:nvPr/>
        </p:nvSpPr>
        <p:spPr>
          <a:xfrm>
            <a:off x="3862240" y="630427"/>
            <a:ext cx="1591557" cy="318196"/>
          </a:xfrm>
          <a:prstGeom prst="rect">
            <a:avLst/>
          </a:prstGeom>
          <a:noFill/>
        </p:spPr>
        <p:txBody>
          <a:bodyPr wrap="none" lIns="0" tIns="0" rIns="0" bIns="0" rtlCol="0" anchor="t" anchorCtr="0">
            <a:noAutofit/>
          </a:bodyPr>
          <a:lstStyle/>
          <a:p>
            <a:pPr algn="ctr">
              <a:lnSpc>
                <a:spcPts val="1040"/>
              </a:lnSpc>
            </a:pPr>
            <a:r>
              <a:rPr lang="en-US" sz="1200">
                <a:latin typeface="Franklin Gothic Book" panose="020B0503020102020204" pitchFamily="34" charset="0"/>
                <a:cs typeface="Arial"/>
              </a:rPr>
              <a:t>LIVING FULLY </a:t>
            </a:r>
            <a:br>
              <a:rPr lang="en-US" sz="1200">
                <a:latin typeface="Franklin Gothic Book" panose="020B0503020102020204" pitchFamily="34" charset="0"/>
                <a:cs typeface="Arial"/>
              </a:rPr>
            </a:br>
            <a:r>
              <a:rPr lang="en-US" sz="1200">
                <a:latin typeface="Franklin Gothic Book" panose="020B0503020102020204" pitchFamily="34" charset="0"/>
                <a:cs typeface="Arial"/>
              </a:rPr>
              <a:t>&amp; COMFORTABLY </a:t>
            </a:r>
          </a:p>
        </p:txBody>
      </p:sp>
      <p:sp>
        <p:nvSpPr>
          <p:cNvPr id="57" name="TextBox 56">
            <a:extLst>
              <a:ext uri="{FF2B5EF4-FFF2-40B4-BE49-F238E27FC236}">
                <a16:creationId xmlns:a16="http://schemas.microsoft.com/office/drawing/2014/main" id="{F3302E67-B68D-6746-87DB-B63DFD291AC4}"/>
              </a:ext>
            </a:extLst>
          </p:cNvPr>
          <p:cNvSpPr txBox="1"/>
          <p:nvPr/>
        </p:nvSpPr>
        <p:spPr>
          <a:xfrm>
            <a:off x="5745043" y="630427"/>
            <a:ext cx="1013503" cy="318196"/>
          </a:xfrm>
          <a:prstGeom prst="rect">
            <a:avLst/>
          </a:prstGeom>
          <a:noFill/>
        </p:spPr>
        <p:txBody>
          <a:bodyPr wrap="none" lIns="0" tIns="0" rIns="0" bIns="0" rtlCol="0" anchor="t" anchorCtr="0">
            <a:noAutofit/>
          </a:bodyPr>
          <a:lstStyle/>
          <a:p>
            <a:pPr algn="ctr">
              <a:lnSpc>
                <a:spcPts val="1040"/>
              </a:lnSpc>
            </a:pPr>
            <a:r>
              <a:rPr lang="en-US" sz="1200">
                <a:latin typeface="Franklin Gothic Book" panose="020B0503020102020204" pitchFamily="34" charset="0"/>
                <a:cs typeface="Arial"/>
              </a:rPr>
              <a:t>PATIENT </a:t>
            </a:r>
            <a:br>
              <a:rPr lang="en-US" sz="1200">
                <a:latin typeface="Franklin Gothic Book" panose="020B0503020102020204" pitchFamily="34" charset="0"/>
                <a:cs typeface="Arial"/>
              </a:rPr>
            </a:br>
            <a:r>
              <a:rPr lang="en-US" sz="1200">
                <a:latin typeface="Franklin Gothic Book" panose="020B0503020102020204" pitchFamily="34" charset="0"/>
                <a:cs typeface="Arial"/>
              </a:rPr>
              <a:t>SELECTION</a:t>
            </a:r>
          </a:p>
        </p:txBody>
      </p:sp>
      <p:sp>
        <p:nvSpPr>
          <p:cNvPr id="58" name="TextBox 57">
            <a:extLst>
              <a:ext uri="{FF2B5EF4-FFF2-40B4-BE49-F238E27FC236}">
                <a16:creationId xmlns:a16="http://schemas.microsoft.com/office/drawing/2014/main" id="{E4DFEF1E-356D-8F4C-A2C7-45D5477BF767}"/>
              </a:ext>
            </a:extLst>
          </p:cNvPr>
          <p:cNvSpPr txBox="1"/>
          <p:nvPr/>
        </p:nvSpPr>
        <p:spPr>
          <a:xfrm>
            <a:off x="7022327" y="617292"/>
            <a:ext cx="1681189" cy="330610"/>
          </a:xfrm>
          <a:prstGeom prst="rect">
            <a:avLst/>
          </a:prstGeom>
          <a:noFill/>
        </p:spPr>
        <p:txBody>
          <a:bodyPr wrap="none" lIns="0" tIns="0" rIns="0" bIns="0" rtlCol="0" anchor="t" anchorCtr="0">
            <a:noAutofit/>
          </a:bodyPr>
          <a:lstStyle/>
          <a:p>
            <a:pPr algn="ctr">
              <a:lnSpc>
                <a:spcPts val="1040"/>
              </a:lnSpc>
            </a:pPr>
            <a:r>
              <a:rPr lang="en-US" sz="1200">
                <a:latin typeface="Franklin Gothic Book" panose="020B0503020102020204" pitchFamily="34" charset="0"/>
                <a:cs typeface="Arial"/>
              </a:rPr>
              <a:t>SHARED </a:t>
            </a:r>
            <a:br>
              <a:rPr lang="en-US" sz="1200">
                <a:latin typeface="Franklin Gothic Book" panose="020B0503020102020204" pitchFamily="34" charset="0"/>
                <a:cs typeface="Arial"/>
              </a:rPr>
            </a:br>
            <a:r>
              <a:rPr lang="en-US" sz="1200">
                <a:latin typeface="Franklin Gothic Book" panose="020B0503020102020204" pitchFamily="34" charset="0"/>
                <a:cs typeface="Arial"/>
              </a:rPr>
              <a:t>DECISION-MAKING </a:t>
            </a:r>
          </a:p>
        </p:txBody>
      </p:sp>
      <p:grpSp>
        <p:nvGrpSpPr>
          <p:cNvPr id="8" name="Group 37">
            <a:extLst>
              <a:ext uri="{FF2B5EF4-FFF2-40B4-BE49-F238E27FC236}">
                <a16:creationId xmlns:a16="http://schemas.microsoft.com/office/drawing/2014/main" id="{4AE68AC5-E947-B942-96DD-541DDF09575F}"/>
              </a:ext>
            </a:extLst>
          </p:cNvPr>
          <p:cNvGrpSpPr/>
          <p:nvPr/>
        </p:nvGrpSpPr>
        <p:grpSpPr>
          <a:xfrm>
            <a:off x="3141476" y="3777870"/>
            <a:ext cx="2395579" cy="2252642"/>
            <a:chOff x="3429000" y="3855659"/>
            <a:chExt cx="819000" cy="1026843"/>
          </a:xfrm>
          <a:solidFill>
            <a:schemeClr val="tx2"/>
          </a:solidFill>
        </p:grpSpPr>
        <p:pic>
          <p:nvPicPr>
            <p:cNvPr id="54" name="Graphic 53">
              <a:extLst>
                <a:ext uri="{FF2B5EF4-FFF2-40B4-BE49-F238E27FC236}">
                  <a16:creationId xmlns:a16="http://schemas.microsoft.com/office/drawing/2014/main" id="{DB10343A-5003-444C-A6F9-50DFF4C31C21}"/>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l="2" r="49954"/>
            <a:stretch/>
          </p:blipFill>
          <p:spPr>
            <a:xfrm>
              <a:off x="3429000" y="4019296"/>
              <a:ext cx="432000" cy="863206"/>
            </a:xfrm>
            <a:prstGeom prst="rect">
              <a:avLst/>
            </a:prstGeom>
          </p:spPr>
        </p:pic>
        <p:pic>
          <p:nvPicPr>
            <p:cNvPr id="59" name="Graphic 58">
              <a:extLst>
                <a:ext uri="{FF2B5EF4-FFF2-40B4-BE49-F238E27FC236}">
                  <a16:creationId xmlns:a16="http://schemas.microsoft.com/office/drawing/2014/main" id="{D3D79BB7-7ABF-074B-ACFF-F43679C6F8A9}"/>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733230" y="3855659"/>
              <a:ext cx="298448" cy="298448"/>
            </a:xfrm>
            <a:prstGeom prst="rect">
              <a:avLst/>
            </a:prstGeom>
          </p:spPr>
        </p:pic>
        <p:pic>
          <p:nvPicPr>
            <p:cNvPr id="60" name="Graphic 59">
              <a:extLst>
                <a:ext uri="{FF2B5EF4-FFF2-40B4-BE49-F238E27FC236}">
                  <a16:creationId xmlns:a16="http://schemas.microsoft.com/office/drawing/2014/main" id="{76280778-CE55-5849-A32E-1B1726B8C7E4}"/>
                </a:ext>
              </a:extLst>
            </p:cNvPr>
            <p:cNvPicPr>
              <a:picLocks noChangeAspect="1"/>
            </p:cNvPicPr>
            <p:nvPr/>
          </p:nvPicPr>
          <p:blipFill rotWithShape="1">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l="49003" r="5120"/>
            <a:stretch/>
          </p:blipFill>
          <p:spPr>
            <a:xfrm>
              <a:off x="3852000" y="4019296"/>
              <a:ext cx="396000" cy="863206"/>
            </a:xfrm>
            <a:prstGeom prst="rect">
              <a:avLst/>
            </a:prstGeom>
          </p:spPr>
        </p:pic>
      </p:grpSp>
      <p:sp>
        <p:nvSpPr>
          <p:cNvPr id="39" name="Rectangle 38">
            <a:hlinkClick r:id="" action="ppaction://hlinkshowjump?jump=firstslide"/>
            <a:extLst>
              <a:ext uri="{FF2B5EF4-FFF2-40B4-BE49-F238E27FC236}">
                <a16:creationId xmlns:a16="http://schemas.microsoft.com/office/drawing/2014/main" id="{A4E4A636-DE83-DE44-A929-DBF4F17BA156}"/>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1" name="Rectangle 60">
            <a:hlinkClick r:id="" action="ppaction://hlinkshowjump?jump=previousslide"/>
            <a:extLst>
              <a:ext uri="{FF2B5EF4-FFF2-40B4-BE49-F238E27FC236}">
                <a16:creationId xmlns:a16="http://schemas.microsoft.com/office/drawing/2014/main" id="{A286163A-941A-544F-A84B-3B6F5FCF7650}"/>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2" name="Rectangle 61">
            <a:hlinkClick r:id="" action="ppaction://hlinkshowjump?jump=nextslide"/>
            <a:extLst>
              <a:ext uri="{FF2B5EF4-FFF2-40B4-BE49-F238E27FC236}">
                <a16:creationId xmlns:a16="http://schemas.microsoft.com/office/drawing/2014/main" id="{1006E25F-F6C9-724A-943C-70D0DE31363A}"/>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 name="Rectangle 1">
            <a:hlinkClick r:id="rId17" action="ppaction://hlinksldjump"/>
            <a:extLst>
              <a:ext uri="{FF2B5EF4-FFF2-40B4-BE49-F238E27FC236}">
                <a16:creationId xmlns:a16="http://schemas.microsoft.com/office/drawing/2014/main" id="{83855774-D215-024B-A886-56270A9042B1}"/>
              </a:ext>
            </a:extLst>
          </p:cNvPr>
          <p:cNvSpPr/>
          <p:nvPr/>
        </p:nvSpPr>
        <p:spPr>
          <a:xfrm>
            <a:off x="445506" y="587558"/>
            <a:ext cx="1747537"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3" name="Rectangle 62">
            <a:hlinkClick r:id="rId18" action="ppaction://hlinksldjump"/>
            <a:extLst>
              <a:ext uri="{FF2B5EF4-FFF2-40B4-BE49-F238E27FC236}">
                <a16:creationId xmlns:a16="http://schemas.microsoft.com/office/drawing/2014/main" id="{2D7DF111-AFFC-ED49-A586-FCC19DD82ABE}"/>
              </a:ext>
            </a:extLst>
          </p:cNvPr>
          <p:cNvSpPr/>
          <p:nvPr/>
        </p:nvSpPr>
        <p:spPr>
          <a:xfrm>
            <a:off x="2193042" y="591670"/>
            <a:ext cx="1489239"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4" name="Rectangle 63">
            <a:hlinkClick r:id="" action="ppaction://noaction"/>
            <a:extLst>
              <a:ext uri="{FF2B5EF4-FFF2-40B4-BE49-F238E27FC236}">
                <a16:creationId xmlns:a16="http://schemas.microsoft.com/office/drawing/2014/main" id="{F7D80931-DC92-7340-A65D-BF4BA2E518E7}"/>
              </a:ext>
            </a:extLst>
          </p:cNvPr>
          <p:cNvSpPr/>
          <p:nvPr/>
        </p:nvSpPr>
        <p:spPr>
          <a:xfrm>
            <a:off x="3713614" y="583543"/>
            <a:ext cx="1819473"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5" name="Rectangle 64">
            <a:hlinkClick r:id="" action="ppaction://noaction"/>
            <a:extLst>
              <a:ext uri="{FF2B5EF4-FFF2-40B4-BE49-F238E27FC236}">
                <a16:creationId xmlns:a16="http://schemas.microsoft.com/office/drawing/2014/main" id="{9AEAEBBD-229B-C142-B8DC-088CC2053858}"/>
              </a:ext>
            </a:extLst>
          </p:cNvPr>
          <p:cNvSpPr/>
          <p:nvPr/>
        </p:nvSpPr>
        <p:spPr>
          <a:xfrm>
            <a:off x="5565969" y="577506"/>
            <a:ext cx="1378615"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6" name="Rectangle 65">
            <a:hlinkClick r:id="" action="ppaction://noaction"/>
            <a:extLst>
              <a:ext uri="{FF2B5EF4-FFF2-40B4-BE49-F238E27FC236}">
                <a16:creationId xmlns:a16="http://schemas.microsoft.com/office/drawing/2014/main" id="{99F067A8-5676-5D47-923F-62FBB373C4A4}"/>
              </a:ext>
            </a:extLst>
          </p:cNvPr>
          <p:cNvSpPr/>
          <p:nvPr/>
        </p:nvSpPr>
        <p:spPr>
          <a:xfrm>
            <a:off x="8815883" y="577506"/>
            <a:ext cx="1378615"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7" name="Rectangle 66">
            <a:hlinkClick r:id="" action="ppaction://noaction"/>
            <a:extLst>
              <a:ext uri="{FF2B5EF4-FFF2-40B4-BE49-F238E27FC236}">
                <a16:creationId xmlns:a16="http://schemas.microsoft.com/office/drawing/2014/main" id="{400AAC56-FFC4-CD46-89EB-BC50DAB0556B}"/>
              </a:ext>
            </a:extLst>
          </p:cNvPr>
          <p:cNvSpPr/>
          <p:nvPr/>
        </p:nvSpPr>
        <p:spPr>
          <a:xfrm>
            <a:off x="6970497" y="583543"/>
            <a:ext cx="1819472"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8" name="Rectangle 67">
            <a:hlinkClick r:id="" action="ppaction://noaction"/>
            <a:extLst>
              <a:ext uri="{FF2B5EF4-FFF2-40B4-BE49-F238E27FC236}">
                <a16:creationId xmlns:a16="http://schemas.microsoft.com/office/drawing/2014/main" id="{6B60B68F-239E-C243-A45F-A92B4B6DB3E8}"/>
              </a:ext>
            </a:extLst>
          </p:cNvPr>
          <p:cNvSpPr/>
          <p:nvPr/>
        </p:nvSpPr>
        <p:spPr>
          <a:xfrm>
            <a:off x="10168535" y="560544"/>
            <a:ext cx="1378615"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9" name="Rectangle 68">
            <a:hlinkClick r:id="rId19" action="ppaction://hlinksldjump"/>
            <a:extLst>
              <a:ext uri="{FF2B5EF4-FFF2-40B4-BE49-F238E27FC236}">
                <a16:creationId xmlns:a16="http://schemas.microsoft.com/office/drawing/2014/main" id="{808DAB7F-A97D-F441-A147-F2AC7A092A50}"/>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0" name="Rectangle 69">
            <a:hlinkClick r:id="rId17" action="ppaction://hlinksldjump"/>
            <a:extLst>
              <a:ext uri="{FF2B5EF4-FFF2-40B4-BE49-F238E27FC236}">
                <a16:creationId xmlns:a16="http://schemas.microsoft.com/office/drawing/2014/main" id="{9C94DEF2-CBFA-9842-B960-41BB9E096AE4}"/>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4" name="Rectangle 73">
            <a:hlinkClick r:id="" action="ppaction://noaction"/>
            <a:extLst>
              <a:ext uri="{FF2B5EF4-FFF2-40B4-BE49-F238E27FC236}">
                <a16:creationId xmlns:a16="http://schemas.microsoft.com/office/drawing/2014/main" id="{C55D3F24-284C-4B40-95D2-FA97FCA6F12C}"/>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5" name="Rectangle 74">
            <a:hlinkClick r:id="" action="ppaction://noaction"/>
            <a:extLst>
              <a:ext uri="{FF2B5EF4-FFF2-40B4-BE49-F238E27FC236}">
                <a16:creationId xmlns:a16="http://schemas.microsoft.com/office/drawing/2014/main" id="{422CF8D8-4521-DC4C-83CF-1A92F0E5BC12}"/>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19134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EA10DDD1-3F38-544C-958B-35B55F7E4844}"/>
              </a:ext>
            </a:extLst>
          </p:cNvPr>
          <p:cNvGrpSpPr/>
          <p:nvPr/>
        </p:nvGrpSpPr>
        <p:grpSpPr>
          <a:xfrm>
            <a:off x="472" y="1593448"/>
            <a:ext cx="11877273" cy="2102915"/>
            <a:chOff x="407445" y="897378"/>
            <a:chExt cx="5059381" cy="1194376"/>
          </a:xfrm>
        </p:grpSpPr>
        <p:sp>
          <p:nvSpPr>
            <p:cNvPr id="10" name="Right Triangle 9">
              <a:extLst>
                <a:ext uri="{FF2B5EF4-FFF2-40B4-BE49-F238E27FC236}">
                  <a16:creationId xmlns:a16="http://schemas.microsoft.com/office/drawing/2014/main" id="{0D0A245D-3640-B944-BEB9-51AC7C55FFBC}"/>
                </a:ext>
              </a:extLst>
            </p:cNvPr>
            <p:cNvSpPr/>
            <p:nvPr/>
          </p:nvSpPr>
          <p:spPr>
            <a:xfrm rot="5400000">
              <a:off x="4319228" y="944156"/>
              <a:ext cx="1194376" cy="1100820"/>
            </a:xfrm>
            <a:prstGeom prst="rtTriangle">
              <a:avLst/>
            </a:prstGeom>
            <a:solidFill>
              <a:srgbClr val="54585B">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11" name="Rectangle 10">
              <a:extLst>
                <a:ext uri="{FF2B5EF4-FFF2-40B4-BE49-F238E27FC236}">
                  <a16:creationId xmlns:a16="http://schemas.microsoft.com/office/drawing/2014/main" id="{BEEB6347-A2BD-FF43-9594-B953B3CC37E4}"/>
                </a:ext>
              </a:extLst>
            </p:cNvPr>
            <p:cNvSpPr/>
            <p:nvPr/>
          </p:nvSpPr>
          <p:spPr>
            <a:xfrm>
              <a:off x="407445" y="897379"/>
              <a:ext cx="3958561" cy="1194375"/>
            </a:xfrm>
            <a:prstGeom prst="rect">
              <a:avLst/>
            </a:prstGeom>
            <a:solidFill>
              <a:srgbClr val="54585B">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grpSp>
      <p:grpSp>
        <p:nvGrpSpPr>
          <p:cNvPr id="3" name="Group 11">
            <a:extLst>
              <a:ext uri="{FF2B5EF4-FFF2-40B4-BE49-F238E27FC236}">
                <a16:creationId xmlns:a16="http://schemas.microsoft.com/office/drawing/2014/main" id="{24A579EF-A4CF-D64E-925D-2C02EECACFC5}"/>
              </a:ext>
            </a:extLst>
          </p:cNvPr>
          <p:cNvGrpSpPr/>
          <p:nvPr/>
        </p:nvGrpSpPr>
        <p:grpSpPr>
          <a:xfrm>
            <a:off x="215742" y="3948336"/>
            <a:ext cx="11975789" cy="2102926"/>
            <a:chOff x="1278049" y="2226332"/>
            <a:chExt cx="5101349" cy="1194383"/>
          </a:xfrm>
        </p:grpSpPr>
        <p:sp>
          <p:nvSpPr>
            <p:cNvPr id="13" name="Right Triangle 12">
              <a:extLst>
                <a:ext uri="{FF2B5EF4-FFF2-40B4-BE49-F238E27FC236}">
                  <a16:creationId xmlns:a16="http://schemas.microsoft.com/office/drawing/2014/main" id="{125F635A-FD5A-FD4B-A92C-31CACB8271BD}"/>
                </a:ext>
              </a:extLst>
            </p:cNvPr>
            <p:cNvSpPr/>
            <p:nvPr/>
          </p:nvSpPr>
          <p:spPr>
            <a:xfrm rot="5400000" flipV="1">
              <a:off x="1285487" y="2218901"/>
              <a:ext cx="1194376" cy="1209252"/>
            </a:xfrm>
            <a:prstGeom prst="rtTriangle">
              <a:avLst/>
            </a:prstGeom>
            <a:solidFill>
              <a:schemeClr val="tx2">
                <a:lumMod val="20000"/>
                <a:lumOff val="8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dirty="0"/>
            </a:p>
          </p:txBody>
        </p:sp>
        <p:sp>
          <p:nvSpPr>
            <p:cNvPr id="14" name="Rectangle 13">
              <a:extLst>
                <a:ext uri="{FF2B5EF4-FFF2-40B4-BE49-F238E27FC236}">
                  <a16:creationId xmlns:a16="http://schemas.microsoft.com/office/drawing/2014/main" id="{3483A725-A52C-A24D-9FC3-B7478483A9F2}"/>
                </a:ext>
              </a:extLst>
            </p:cNvPr>
            <p:cNvSpPr/>
            <p:nvPr/>
          </p:nvSpPr>
          <p:spPr>
            <a:xfrm>
              <a:off x="2487300" y="2226332"/>
              <a:ext cx="3892098" cy="1194375"/>
            </a:xfrm>
            <a:prstGeom prst="rect">
              <a:avLst/>
            </a:prstGeom>
            <a:solidFill>
              <a:schemeClr val="tx2">
                <a:lumMod val="20000"/>
                <a:lumOff val="8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dirty="0"/>
            </a:p>
          </p:txBody>
        </p:sp>
      </p:grpSp>
      <p:sp>
        <p:nvSpPr>
          <p:cNvPr id="15" name="Content Placeholder 2">
            <a:extLst>
              <a:ext uri="{FF2B5EF4-FFF2-40B4-BE49-F238E27FC236}">
                <a16:creationId xmlns:a16="http://schemas.microsoft.com/office/drawing/2014/main" id="{0E9A6992-655F-A146-9747-6E52DEB3FE06}"/>
              </a:ext>
            </a:extLst>
          </p:cNvPr>
          <p:cNvSpPr txBox="1">
            <a:spLocks/>
          </p:cNvSpPr>
          <p:nvPr/>
        </p:nvSpPr>
        <p:spPr>
          <a:xfrm>
            <a:off x="5707682" y="4141942"/>
            <a:ext cx="6187553" cy="1889955"/>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7038" lvl="1">
              <a:spcBef>
                <a:spcPts val="933"/>
              </a:spcBef>
              <a:buClr>
                <a:schemeClr val="tx2"/>
              </a:buClr>
              <a:buFont typeface="Arial" panose="020B0604020202020204" pitchFamily="34" charset="0"/>
              <a:buChar char="•"/>
            </a:pPr>
            <a:r>
              <a:rPr lang="en-US" sz="1599" dirty="0"/>
              <a:t>Patients who have </a:t>
            </a:r>
            <a:r>
              <a:rPr lang="en-US" sz="1599" b="1" dirty="0">
                <a:solidFill>
                  <a:schemeClr val="tx2"/>
                </a:solidFill>
                <a:latin typeface="+mj-lt"/>
              </a:rPr>
              <a:t>lost peritoneal </a:t>
            </a:r>
            <a:br>
              <a:rPr lang="en-US" sz="1599" b="1" dirty="0">
                <a:solidFill>
                  <a:schemeClr val="tx2"/>
                </a:solidFill>
                <a:latin typeface="+mj-lt"/>
              </a:rPr>
            </a:br>
            <a:r>
              <a:rPr lang="en-US" sz="1599" b="1" dirty="0">
                <a:solidFill>
                  <a:schemeClr val="tx2"/>
                </a:solidFill>
                <a:latin typeface="+mj-lt"/>
              </a:rPr>
              <a:t>membrane function</a:t>
            </a:r>
          </a:p>
          <a:p>
            <a:pPr marL="237038" lvl="1">
              <a:spcBef>
                <a:spcPts val="933"/>
              </a:spcBef>
              <a:buClr>
                <a:schemeClr val="tx2"/>
              </a:buClr>
              <a:buFont typeface="Arial" panose="020B0604020202020204" pitchFamily="34" charset="0"/>
              <a:buChar char="•"/>
            </a:pPr>
            <a:r>
              <a:rPr lang="en-US" sz="1599" dirty="0"/>
              <a:t>Patients with </a:t>
            </a:r>
            <a:r>
              <a:rPr lang="en-US" sz="1599" b="1" dirty="0">
                <a:solidFill>
                  <a:schemeClr val="tx2"/>
                </a:solidFill>
                <a:latin typeface="+mj-lt"/>
              </a:rPr>
              <a:t>abdominal defects or </a:t>
            </a:r>
            <a:br>
              <a:rPr lang="en-US" sz="1599" b="1" dirty="0">
                <a:solidFill>
                  <a:schemeClr val="tx2"/>
                </a:solidFill>
                <a:latin typeface="+mj-lt"/>
              </a:rPr>
            </a:br>
            <a:r>
              <a:rPr lang="en-US" sz="1599" b="1" dirty="0">
                <a:solidFill>
                  <a:schemeClr val="tx2"/>
                </a:solidFill>
                <a:latin typeface="+mj-lt"/>
              </a:rPr>
              <a:t>abnormalities</a:t>
            </a:r>
            <a:r>
              <a:rPr lang="en-US" sz="1599" dirty="0">
                <a:solidFill>
                  <a:schemeClr val="tx2"/>
                </a:solidFill>
              </a:rPr>
              <a:t> </a:t>
            </a:r>
            <a:r>
              <a:rPr lang="en-US" sz="1599" dirty="0"/>
              <a:t>that prevent effective fluid and solute removal or increase the risk of infection</a:t>
            </a:r>
          </a:p>
          <a:p>
            <a:pPr marL="237038" lvl="1">
              <a:spcBef>
                <a:spcPts val="933"/>
              </a:spcBef>
              <a:buClr>
                <a:schemeClr val="tx2"/>
              </a:buClr>
              <a:buFont typeface="Arial" panose="020B0604020202020204" pitchFamily="34" charset="0"/>
              <a:buChar char="•"/>
            </a:pPr>
            <a:r>
              <a:rPr lang="en-US" sz="1599" dirty="0"/>
              <a:t>Settings where the patient and caregiver are either unable or </a:t>
            </a:r>
            <a:r>
              <a:rPr lang="en-US" sz="1599" b="1" dirty="0">
                <a:solidFill>
                  <a:schemeClr val="tx2"/>
                </a:solidFill>
                <a:latin typeface="+mj-lt"/>
              </a:rPr>
              <a:t>unwilling to perform the therapy</a:t>
            </a:r>
          </a:p>
        </p:txBody>
      </p:sp>
      <p:sp>
        <p:nvSpPr>
          <p:cNvPr id="16" name="Rectangle 15">
            <a:extLst>
              <a:ext uri="{FF2B5EF4-FFF2-40B4-BE49-F238E27FC236}">
                <a16:creationId xmlns:a16="http://schemas.microsoft.com/office/drawing/2014/main" id="{415F75A2-B55F-3649-9B6D-B29AFEA9811F}"/>
              </a:ext>
            </a:extLst>
          </p:cNvPr>
          <p:cNvSpPr/>
          <p:nvPr/>
        </p:nvSpPr>
        <p:spPr>
          <a:xfrm>
            <a:off x="443266" y="1415078"/>
            <a:ext cx="3007132" cy="1538755"/>
          </a:xfrm>
          <a:prstGeom prst="rect">
            <a:avLst/>
          </a:prstGeom>
        </p:spPr>
        <p:txBody>
          <a:bodyPr wrap="square" lIns="0" tIns="0" rIns="0" bIns="0">
            <a:spAutoFit/>
          </a:bodyPr>
          <a:lstStyle/>
          <a:p>
            <a:r>
              <a:rPr lang="en-US" sz="9999" b="1" dirty="0">
                <a:solidFill>
                  <a:srgbClr val="002060"/>
                </a:solidFill>
                <a:latin typeface="Franklin Gothic Medium Cond" panose="020B0606030402020204" pitchFamily="34" charset="0"/>
              </a:rPr>
              <a:t>78%</a:t>
            </a:r>
          </a:p>
        </p:txBody>
      </p:sp>
      <p:sp>
        <p:nvSpPr>
          <p:cNvPr id="18" name="Content Placeholder 2">
            <a:extLst>
              <a:ext uri="{FF2B5EF4-FFF2-40B4-BE49-F238E27FC236}">
                <a16:creationId xmlns:a16="http://schemas.microsoft.com/office/drawing/2014/main" id="{AB951C96-4DA1-3B4D-BB9F-9C0214B9E63D}"/>
              </a:ext>
            </a:extLst>
          </p:cNvPr>
          <p:cNvSpPr txBox="1">
            <a:spLocks/>
          </p:cNvSpPr>
          <p:nvPr/>
        </p:nvSpPr>
        <p:spPr>
          <a:xfrm>
            <a:off x="569199" y="2732875"/>
            <a:ext cx="3194987" cy="566872"/>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932" dirty="0">
                <a:solidFill>
                  <a:srgbClr val="00B0F0"/>
                </a:solidFill>
              </a:rPr>
              <a:t>OF PATIENTS</a:t>
            </a:r>
            <a:endParaRPr lang="en-GB" sz="2932" baseline="30000" dirty="0">
              <a:solidFill>
                <a:srgbClr val="00B0F0"/>
              </a:solidFill>
            </a:endParaRPr>
          </a:p>
        </p:txBody>
      </p:sp>
      <p:sp>
        <p:nvSpPr>
          <p:cNvPr id="19" name="Content Placeholder 2">
            <a:extLst>
              <a:ext uri="{FF2B5EF4-FFF2-40B4-BE49-F238E27FC236}">
                <a16:creationId xmlns:a16="http://schemas.microsoft.com/office/drawing/2014/main" id="{FCE8542F-20EE-9449-8CC7-930B6B4C7F23}"/>
              </a:ext>
            </a:extLst>
          </p:cNvPr>
          <p:cNvSpPr txBox="1">
            <a:spLocks/>
          </p:cNvSpPr>
          <p:nvPr/>
        </p:nvSpPr>
        <p:spPr>
          <a:xfrm>
            <a:off x="569199" y="3076283"/>
            <a:ext cx="3320916" cy="531281"/>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467" dirty="0">
                <a:solidFill>
                  <a:srgbClr val="00B0F0"/>
                </a:solidFill>
              </a:rPr>
              <a:t>with </a:t>
            </a:r>
            <a:r>
              <a:rPr lang="en-US" sz="3733" b="1" dirty="0">
                <a:solidFill>
                  <a:srgbClr val="00B0F0"/>
                </a:solidFill>
                <a:latin typeface="+mj-lt"/>
              </a:rPr>
              <a:t>ESRD</a:t>
            </a:r>
            <a:endParaRPr lang="en-GB" sz="3733" b="1" baseline="30000" dirty="0">
              <a:solidFill>
                <a:srgbClr val="00B0F0"/>
              </a:solidFill>
              <a:latin typeface="+mj-lt"/>
            </a:endParaRPr>
          </a:p>
        </p:txBody>
      </p:sp>
      <p:graphicFrame>
        <p:nvGraphicFramePr>
          <p:cNvPr id="20" name="Chart 19">
            <a:extLst>
              <a:ext uri="{FF2B5EF4-FFF2-40B4-BE49-F238E27FC236}">
                <a16:creationId xmlns:a16="http://schemas.microsoft.com/office/drawing/2014/main" id="{A717F1A1-8D59-6549-BD7E-15BC098FBF6E}"/>
              </a:ext>
            </a:extLst>
          </p:cNvPr>
          <p:cNvGraphicFramePr/>
          <p:nvPr>
            <p:extLst>
              <p:ext uri="{D42A27DB-BD31-4B8C-83A1-F6EECF244321}">
                <p14:modId xmlns:p14="http://schemas.microsoft.com/office/powerpoint/2010/main" val="2673953696"/>
              </p:ext>
            </p:extLst>
          </p:nvPr>
        </p:nvGraphicFramePr>
        <p:xfrm>
          <a:off x="3304354" y="2595681"/>
          <a:ext cx="1650353" cy="1129110"/>
        </p:xfrm>
        <a:graphic>
          <a:graphicData uri="http://schemas.openxmlformats.org/drawingml/2006/chart">
            <c:chart xmlns:c="http://schemas.openxmlformats.org/drawingml/2006/chart" xmlns:r="http://schemas.openxmlformats.org/officeDocument/2006/relationships" r:id="rId3"/>
          </a:graphicData>
        </a:graphic>
      </p:graphicFrame>
      <p:sp>
        <p:nvSpPr>
          <p:cNvPr id="21" name="Content Placeholder 2">
            <a:extLst>
              <a:ext uri="{FF2B5EF4-FFF2-40B4-BE49-F238E27FC236}">
                <a16:creationId xmlns:a16="http://schemas.microsoft.com/office/drawing/2014/main" id="{1A4B6FA3-1F2E-3443-8907-8DC97221BC2A}"/>
              </a:ext>
            </a:extLst>
          </p:cNvPr>
          <p:cNvSpPr txBox="1">
            <a:spLocks/>
          </p:cNvSpPr>
          <p:nvPr/>
        </p:nvSpPr>
        <p:spPr>
          <a:xfrm>
            <a:off x="2958066" y="1580778"/>
            <a:ext cx="4075489" cy="1648159"/>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399" dirty="0"/>
              <a:t>have no absolute medical or social contraindication for</a:t>
            </a:r>
            <a:endParaRPr lang="en-GB" sz="2399" baseline="30000" dirty="0"/>
          </a:p>
        </p:txBody>
      </p:sp>
      <p:sp>
        <p:nvSpPr>
          <p:cNvPr id="22" name="Rectangle 21">
            <a:extLst>
              <a:ext uri="{FF2B5EF4-FFF2-40B4-BE49-F238E27FC236}">
                <a16:creationId xmlns:a16="http://schemas.microsoft.com/office/drawing/2014/main" id="{FC4975BC-0DFF-A640-A021-08A1285B9E07}"/>
              </a:ext>
            </a:extLst>
          </p:cNvPr>
          <p:cNvSpPr/>
          <p:nvPr/>
        </p:nvSpPr>
        <p:spPr>
          <a:xfrm>
            <a:off x="4983994" y="2513131"/>
            <a:ext cx="1866388" cy="1230978"/>
          </a:xfrm>
          <a:prstGeom prst="rect">
            <a:avLst/>
          </a:prstGeom>
        </p:spPr>
        <p:txBody>
          <a:bodyPr wrap="square" lIns="0" tIns="0" rIns="0" bIns="0">
            <a:spAutoFit/>
          </a:bodyPr>
          <a:lstStyle/>
          <a:p>
            <a:r>
              <a:rPr lang="en-US" sz="7999" b="1" dirty="0">
                <a:solidFill>
                  <a:srgbClr val="002060"/>
                </a:solidFill>
                <a:latin typeface="Franklin Gothic Medium Cond" panose="020B0606030402020204" pitchFamily="34" charset="0"/>
              </a:rPr>
              <a:t>PD</a:t>
            </a:r>
          </a:p>
        </p:txBody>
      </p:sp>
      <p:sp>
        <p:nvSpPr>
          <p:cNvPr id="23" name="Content Placeholder 2">
            <a:extLst>
              <a:ext uri="{FF2B5EF4-FFF2-40B4-BE49-F238E27FC236}">
                <a16:creationId xmlns:a16="http://schemas.microsoft.com/office/drawing/2014/main" id="{FB194EAA-A50A-E64D-AF2D-FCB7AFEBE7C9}"/>
              </a:ext>
            </a:extLst>
          </p:cNvPr>
          <p:cNvSpPr txBox="1">
            <a:spLocks/>
          </p:cNvSpPr>
          <p:nvPr/>
        </p:nvSpPr>
        <p:spPr>
          <a:xfrm>
            <a:off x="6414003" y="2836352"/>
            <a:ext cx="707653" cy="708820"/>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133" baseline="30000" dirty="0">
                <a:solidFill>
                  <a:schemeClr val="tx2"/>
                </a:solidFill>
              </a:rPr>
              <a:t>1,2</a:t>
            </a:r>
            <a:endParaRPr lang="en-GB" sz="2399" baseline="30000" dirty="0">
              <a:solidFill>
                <a:schemeClr val="tx2"/>
              </a:solidFill>
            </a:endParaRPr>
          </a:p>
        </p:txBody>
      </p:sp>
      <p:sp>
        <p:nvSpPr>
          <p:cNvPr id="24" name="Content Placeholder 2">
            <a:extLst>
              <a:ext uri="{FF2B5EF4-FFF2-40B4-BE49-F238E27FC236}">
                <a16:creationId xmlns:a16="http://schemas.microsoft.com/office/drawing/2014/main" id="{7A842B2C-06D8-C24E-A13B-36C3B2084AFB}"/>
              </a:ext>
            </a:extLst>
          </p:cNvPr>
          <p:cNvSpPr txBox="1">
            <a:spLocks/>
          </p:cNvSpPr>
          <p:nvPr/>
        </p:nvSpPr>
        <p:spPr>
          <a:xfrm>
            <a:off x="8639203" y="1742140"/>
            <a:ext cx="2584259" cy="1803032"/>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733" dirty="0"/>
              <a:t>This indicates that the therapy should be considered for </a:t>
            </a:r>
            <a:br>
              <a:rPr lang="en-US" sz="1733" dirty="0"/>
            </a:br>
            <a:r>
              <a:rPr lang="en-US" sz="1733" dirty="0"/>
              <a:t>a wide range </a:t>
            </a:r>
            <a:br>
              <a:rPr lang="en-US" sz="1733" dirty="0"/>
            </a:br>
            <a:r>
              <a:rPr lang="en-US" sz="1733" dirty="0"/>
              <a:t>of patients</a:t>
            </a:r>
            <a:endParaRPr lang="en-GB" sz="1733" baseline="30000" dirty="0"/>
          </a:p>
        </p:txBody>
      </p:sp>
      <p:pic>
        <p:nvPicPr>
          <p:cNvPr id="25" name="Graphic 24">
            <a:extLst>
              <a:ext uri="{FF2B5EF4-FFF2-40B4-BE49-F238E27FC236}">
                <a16:creationId xmlns:a16="http://schemas.microsoft.com/office/drawing/2014/main" id="{BB216942-912A-9846-B3B1-4A15F5DF341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92399" y="1767022"/>
            <a:ext cx="1635543" cy="1901076"/>
          </a:xfrm>
          <a:prstGeom prst="rect">
            <a:avLst/>
          </a:prstGeom>
        </p:spPr>
      </p:pic>
      <p:sp>
        <p:nvSpPr>
          <p:cNvPr id="27" name="Content Placeholder 2">
            <a:extLst>
              <a:ext uri="{FF2B5EF4-FFF2-40B4-BE49-F238E27FC236}">
                <a16:creationId xmlns:a16="http://schemas.microsoft.com/office/drawing/2014/main" id="{3B77ABF4-5E43-6B40-8941-613686C1F987}"/>
              </a:ext>
            </a:extLst>
          </p:cNvPr>
          <p:cNvSpPr txBox="1">
            <a:spLocks/>
          </p:cNvSpPr>
          <p:nvPr/>
        </p:nvSpPr>
        <p:spPr>
          <a:xfrm>
            <a:off x="1409251" y="4103745"/>
            <a:ext cx="2688309" cy="707448"/>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3467"/>
              <a:t>ABSOLUTE</a:t>
            </a:r>
          </a:p>
        </p:txBody>
      </p:sp>
      <p:sp>
        <p:nvSpPr>
          <p:cNvPr id="28" name="Content Placeholder 2">
            <a:extLst>
              <a:ext uri="{FF2B5EF4-FFF2-40B4-BE49-F238E27FC236}">
                <a16:creationId xmlns:a16="http://schemas.microsoft.com/office/drawing/2014/main" id="{D7C3F58E-36A5-5147-B571-B4AF48E31D15}"/>
              </a:ext>
            </a:extLst>
          </p:cNvPr>
          <p:cNvSpPr txBox="1">
            <a:spLocks/>
          </p:cNvSpPr>
          <p:nvPr/>
        </p:nvSpPr>
        <p:spPr>
          <a:xfrm>
            <a:off x="1409251" y="4571951"/>
            <a:ext cx="2688309" cy="301491"/>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866"/>
              <a:t>contraindications</a:t>
            </a:r>
          </a:p>
        </p:txBody>
      </p:sp>
      <p:sp>
        <p:nvSpPr>
          <p:cNvPr id="29" name="Rectangle 28">
            <a:extLst>
              <a:ext uri="{FF2B5EF4-FFF2-40B4-BE49-F238E27FC236}">
                <a16:creationId xmlns:a16="http://schemas.microsoft.com/office/drawing/2014/main" id="{3AA0D5BE-9253-F746-96DC-CE547810526E}"/>
              </a:ext>
            </a:extLst>
          </p:cNvPr>
          <p:cNvSpPr/>
          <p:nvPr/>
        </p:nvSpPr>
        <p:spPr>
          <a:xfrm>
            <a:off x="2654667" y="4742046"/>
            <a:ext cx="1866388" cy="738664"/>
          </a:xfrm>
          <a:prstGeom prst="rect">
            <a:avLst/>
          </a:prstGeom>
        </p:spPr>
        <p:txBody>
          <a:bodyPr wrap="square" lIns="0" tIns="0" rIns="0" bIns="0">
            <a:spAutoFit/>
          </a:bodyPr>
          <a:lstStyle/>
          <a:p>
            <a:r>
              <a:rPr lang="en-US" sz="4800" b="1" dirty="0">
                <a:solidFill>
                  <a:schemeClr val="tx2"/>
                </a:solidFill>
                <a:latin typeface="Franklin Gothic Medium Cond" panose="020B0606030402020204" pitchFamily="34" charset="0"/>
              </a:rPr>
              <a:t>PD</a:t>
            </a:r>
          </a:p>
        </p:txBody>
      </p:sp>
      <p:sp>
        <p:nvSpPr>
          <p:cNvPr id="30" name="Content Placeholder 2">
            <a:extLst>
              <a:ext uri="{FF2B5EF4-FFF2-40B4-BE49-F238E27FC236}">
                <a16:creationId xmlns:a16="http://schemas.microsoft.com/office/drawing/2014/main" id="{0AA3800B-9816-134F-A4B5-B516D167636D}"/>
              </a:ext>
            </a:extLst>
          </p:cNvPr>
          <p:cNvSpPr txBox="1">
            <a:spLocks/>
          </p:cNvSpPr>
          <p:nvPr/>
        </p:nvSpPr>
        <p:spPr>
          <a:xfrm>
            <a:off x="1724388" y="4880600"/>
            <a:ext cx="827755" cy="422798"/>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733"/>
              <a:t>for</a:t>
            </a:r>
          </a:p>
        </p:txBody>
      </p:sp>
      <p:sp>
        <p:nvSpPr>
          <p:cNvPr id="31" name="Content Placeholder 2">
            <a:extLst>
              <a:ext uri="{FF2B5EF4-FFF2-40B4-BE49-F238E27FC236}">
                <a16:creationId xmlns:a16="http://schemas.microsoft.com/office/drawing/2014/main" id="{B0B83F94-6035-5C46-AE9E-A5C9BC1743D6}"/>
              </a:ext>
            </a:extLst>
          </p:cNvPr>
          <p:cNvSpPr txBox="1">
            <a:spLocks/>
          </p:cNvSpPr>
          <p:nvPr/>
        </p:nvSpPr>
        <p:spPr>
          <a:xfrm>
            <a:off x="3626573" y="4900662"/>
            <a:ext cx="2116281" cy="580703"/>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866"/>
              </a:lnSpc>
              <a:buNone/>
            </a:pPr>
            <a:r>
              <a:rPr lang="en-US" sz="1733" dirty="0"/>
              <a:t>are present in only a </a:t>
            </a:r>
            <a:r>
              <a:rPr lang="en-US" sz="1999" dirty="0">
                <a:solidFill>
                  <a:schemeClr val="tx2"/>
                </a:solidFill>
              </a:rPr>
              <a:t>SMALL</a:t>
            </a:r>
          </a:p>
        </p:txBody>
      </p:sp>
      <p:sp>
        <p:nvSpPr>
          <p:cNvPr id="32" name="Content Placeholder 2">
            <a:extLst>
              <a:ext uri="{FF2B5EF4-FFF2-40B4-BE49-F238E27FC236}">
                <a16:creationId xmlns:a16="http://schemas.microsoft.com/office/drawing/2014/main" id="{BA1769BE-9DE8-0D4D-AA19-5E3E99A1ABD4}"/>
              </a:ext>
            </a:extLst>
          </p:cNvPr>
          <p:cNvSpPr txBox="1">
            <a:spLocks/>
          </p:cNvSpPr>
          <p:nvPr/>
        </p:nvSpPr>
        <p:spPr>
          <a:xfrm>
            <a:off x="2624177" y="5393399"/>
            <a:ext cx="2838809" cy="580703"/>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999" dirty="0">
                <a:solidFill>
                  <a:schemeClr val="tx2"/>
                </a:solidFill>
              </a:rPr>
              <a:t>PROPORTION OF</a:t>
            </a:r>
            <a:r>
              <a:rPr lang="en-US" sz="1866" dirty="0">
                <a:solidFill>
                  <a:schemeClr val="tx2"/>
                </a:solidFill>
              </a:rPr>
              <a:t> </a:t>
            </a:r>
            <a:br>
              <a:rPr lang="en-US" sz="1866" dirty="0"/>
            </a:br>
            <a:r>
              <a:rPr lang="en-US" sz="1866" dirty="0"/>
              <a:t>ESRD patients</a:t>
            </a:r>
            <a:r>
              <a:rPr lang="en-US" sz="1866" baseline="30000" dirty="0"/>
              <a:t>1,2</a:t>
            </a:r>
            <a:endParaRPr lang="en-US" sz="1866" dirty="0"/>
          </a:p>
        </p:txBody>
      </p:sp>
      <p:sp>
        <p:nvSpPr>
          <p:cNvPr id="33" name="Triangle 32">
            <a:extLst>
              <a:ext uri="{FF2B5EF4-FFF2-40B4-BE49-F238E27FC236}">
                <a16:creationId xmlns:a16="http://schemas.microsoft.com/office/drawing/2014/main" id="{63E2161E-1C83-AE4D-9225-0AD126D9088E}"/>
              </a:ext>
            </a:extLst>
          </p:cNvPr>
          <p:cNvSpPr/>
          <p:nvPr/>
        </p:nvSpPr>
        <p:spPr>
          <a:xfrm rot="10800000">
            <a:off x="2753405"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34" name="TextBox 33">
            <a:extLst>
              <a:ext uri="{FF2B5EF4-FFF2-40B4-BE49-F238E27FC236}">
                <a16:creationId xmlns:a16="http://schemas.microsoft.com/office/drawing/2014/main" id="{58C984B7-C6BE-E747-92FC-2021A0FD642D}"/>
              </a:ext>
            </a:extLst>
          </p:cNvPr>
          <p:cNvSpPr txBox="1"/>
          <p:nvPr/>
        </p:nvSpPr>
        <p:spPr>
          <a:xfrm>
            <a:off x="729206" y="642049"/>
            <a:ext cx="1466095" cy="201189"/>
          </a:xfrm>
          <a:prstGeom prst="rect">
            <a:avLst/>
          </a:prstGeom>
        </p:spPr>
        <p:txBody>
          <a:bodyPr wrap="none" lIns="0" tIns="0" rIns="0" bIns="0" rtlCol="0" anchor="t" anchorCtr="0">
            <a:noAutofit/>
          </a:bodyPr>
          <a:lstStyle/>
          <a:p>
            <a:pPr algn="l"/>
            <a:r>
              <a:rPr lang="en-US" sz="1200">
                <a:latin typeface="Franklin Gothic Book" panose="020B0503020102020204" pitchFamily="34" charset="0"/>
                <a:cs typeface="Arial"/>
              </a:rPr>
              <a:t>INTRODUCTION</a:t>
            </a:r>
          </a:p>
        </p:txBody>
      </p:sp>
      <p:sp>
        <p:nvSpPr>
          <p:cNvPr id="35" name="TextBox 34">
            <a:extLst>
              <a:ext uri="{FF2B5EF4-FFF2-40B4-BE49-F238E27FC236}">
                <a16:creationId xmlns:a16="http://schemas.microsoft.com/office/drawing/2014/main" id="{0C2DD245-8E43-C640-98C3-1AC22914E5E8}"/>
              </a:ext>
            </a:extLst>
          </p:cNvPr>
          <p:cNvSpPr txBox="1"/>
          <p:nvPr/>
        </p:nvSpPr>
        <p:spPr>
          <a:xfrm>
            <a:off x="2274060" y="622635"/>
            <a:ext cx="1226235" cy="318196"/>
          </a:xfrm>
          <a:prstGeom prst="rect">
            <a:avLst/>
          </a:prstGeom>
        </p:spPr>
        <p:txBody>
          <a:bodyPr wrap="none" lIns="0" tIns="0" rIns="0" bIns="0" rtlCol="0" anchor="t" anchorCtr="0">
            <a:noAutofit/>
          </a:bodyPr>
          <a:lstStyle/>
          <a:p>
            <a:pPr algn="ctr">
              <a:lnSpc>
                <a:spcPts val="1040"/>
              </a:lnSpc>
            </a:pPr>
            <a:r>
              <a:rPr lang="en-US" sz="1200" b="1">
                <a:latin typeface="Franklin Gothic Book" panose="020B0503020102020204" pitchFamily="34" charset="0"/>
                <a:cs typeface="Arial"/>
              </a:rPr>
              <a:t>CONTRA-</a:t>
            </a:r>
            <a:br>
              <a:rPr lang="en-US" sz="1200" b="1">
                <a:latin typeface="Franklin Gothic Book" panose="020B0503020102020204" pitchFamily="34" charset="0"/>
                <a:cs typeface="Arial"/>
              </a:rPr>
            </a:br>
            <a:r>
              <a:rPr lang="en-US" sz="1200" b="1">
                <a:latin typeface="Franklin Gothic Book" panose="020B0503020102020204" pitchFamily="34" charset="0"/>
                <a:cs typeface="Arial"/>
              </a:rPr>
              <a:t>INDICATIONS</a:t>
            </a:r>
          </a:p>
        </p:txBody>
      </p:sp>
      <p:sp>
        <p:nvSpPr>
          <p:cNvPr id="36" name="TextBox 35">
            <a:extLst>
              <a:ext uri="{FF2B5EF4-FFF2-40B4-BE49-F238E27FC236}">
                <a16:creationId xmlns:a16="http://schemas.microsoft.com/office/drawing/2014/main" id="{227BB04C-FE6F-5A4A-9E50-A9242CBE5A6B}"/>
              </a:ext>
            </a:extLst>
          </p:cNvPr>
          <p:cNvSpPr txBox="1"/>
          <p:nvPr/>
        </p:nvSpPr>
        <p:spPr>
          <a:xfrm>
            <a:off x="3862240" y="630427"/>
            <a:ext cx="1591557" cy="318196"/>
          </a:xfrm>
          <a:prstGeom prst="rect">
            <a:avLst/>
          </a:prstGeom>
        </p:spPr>
        <p:txBody>
          <a:bodyPr wrap="none" lIns="0" tIns="0" rIns="0" bIns="0" rtlCol="0" anchor="t" anchorCtr="0">
            <a:noAutofit/>
          </a:bodyPr>
          <a:lstStyle/>
          <a:p>
            <a:pPr algn="ctr">
              <a:lnSpc>
                <a:spcPts val="1040"/>
              </a:lnSpc>
            </a:pPr>
            <a:r>
              <a:rPr lang="en-US" sz="1200">
                <a:latin typeface="Franklin Gothic Book" panose="020B0503020102020204" pitchFamily="34" charset="0"/>
                <a:cs typeface="Arial"/>
              </a:rPr>
              <a:t>LIVING FULLY </a:t>
            </a:r>
            <a:br>
              <a:rPr lang="en-US" sz="1200">
                <a:latin typeface="Franklin Gothic Book" panose="020B0503020102020204" pitchFamily="34" charset="0"/>
                <a:cs typeface="Arial"/>
              </a:rPr>
            </a:br>
            <a:r>
              <a:rPr lang="en-US" sz="1200">
                <a:latin typeface="Franklin Gothic Book" panose="020B0503020102020204" pitchFamily="34" charset="0"/>
                <a:cs typeface="Arial"/>
              </a:rPr>
              <a:t>&amp; COMFORTABLY </a:t>
            </a:r>
          </a:p>
        </p:txBody>
      </p:sp>
      <p:sp>
        <p:nvSpPr>
          <p:cNvPr id="37" name="TextBox 36">
            <a:extLst>
              <a:ext uri="{FF2B5EF4-FFF2-40B4-BE49-F238E27FC236}">
                <a16:creationId xmlns:a16="http://schemas.microsoft.com/office/drawing/2014/main" id="{1714E3EC-0679-B840-8D02-20A606731381}"/>
              </a:ext>
            </a:extLst>
          </p:cNvPr>
          <p:cNvSpPr txBox="1"/>
          <p:nvPr/>
        </p:nvSpPr>
        <p:spPr>
          <a:xfrm>
            <a:off x="5745043" y="630427"/>
            <a:ext cx="1013503" cy="318196"/>
          </a:xfrm>
          <a:prstGeom prst="rect">
            <a:avLst/>
          </a:prstGeom>
        </p:spPr>
        <p:txBody>
          <a:bodyPr wrap="none" lIns="0" tIns="0" rIns="0" bIns="0" rtlCol="0" anchor="t" anchorCtr="0">
            <a:noAutofit/>
          </a:bodyPr>
          <a:lstStyle/>
          <a:p>
            <a:pPr algn="ctr">
              <a:lnSpc>
                <a:spcPts val="1040"/>
              </a:lnSpc>
            </a:pPr>
            <a:r>
              <a:rPr lang="en-US" sz="1200">
                <a:latin typeface="Franklin Gothic Book" panose="020B0503020102020204" pitchFamily="34" charset="0"/>
                <a:cs typeface="Arial"/>
              </a:rPr>
              <a:t>PATIENT </a:t>
            </a:r>
            <a:br>
              <a:rPr lang="en-US" sz="1200">
                <a:latin typeface="Franklin Gothic Book" panose="020B0503020102020204" pitchFamily="34" charset="0"/>
                <a:cs typeface="Arial"/>
              </a:rPr>
            </a:br>
            <a:r>
              <a:rPr lang="en-US" sz="1200">
                <a:latin typeface="Franklin Gothic Book" panose="020B0503020102020204" pitchFamily="34" charset="0"/>
                <a:cs typeface="Arial"/>
              </a:rPr>
              <a:t>SELECTION</a:t>
            </a:r>
          </a:p>
        </p:txBody>
      </p:sp>
      <p:sp>
        <p:nvSpPr>
          <p:cNvPr id="38" name="TextBox 37">
            <a:extLst>
              <a:ext uri="{FF2B5EF4-FFF2-40B4-BE49-F238E27FC236}">
                <a16:creationId xmlns:a16="http://schemas.microsoft.com/office/drawing/2014/main" id="{B272754C-26DB-1840-B454-C246EACB5A7A}"/>
              </a:ext>
            </a:extLst>
          </p:cNvPr>
          <p:cNvSpPr txBox="1"/>
          <p:nvPr/>
        </p:nvSpPr>
        <p:spPr>
          <a:xfrm>
            <a:off x="8985458" y="642049"/>
            <a:ext cx="1013503" cy="201189"/>
          </a:xfrm>
          <a:prstGeom prst="rect">
            <a:avLst/>
          </a:prstGeom>
        </p:spPr>
        <p:txBody>
          <a:bodyPr wrap="none" lIns="0" tIns="0" rIns="0" bIns="0" rtlCol="0" anchor="t" anchorCtr="0">
            <a:noAutofit/>
          </a:bodyPr>
          <a:lstStyle/>
          <a:p>
            <a:pPr algn="ctr"/>
            <a:r>
              <a:rPr lang="en-US" sz="1200">
                <a:latin typeface="Franklin Gothic Book" panose="020B0503020102020204" pitchFamily="34" charset="0"/>
                <a:cs typeface="Arial"/>
              </a:rPr>
              <a:t>SUMMARY</a:t>
            </a:r>
          </a:p>
        </p:txBody>
      </p:sp>
      <p:sp>
        <p:nvSpPr>
          <p:cNvPr id="39" name="TextBox 38">
            <a:extLst>
              <a:ext uri="{FF2B5EF4-FFF2-40B4-BE49-F238E27FC236}">
                <a16:creationId xmlns:a16="http://schemas.microsoft.com/office/drawing/2014/main" id="{9481CCA5-0CB1-2E4D-A830-EA195D6A981C}"/>
              </a:ext>
            </a:extLst>
          </p:cNvPr>
          <p:cNvSpPr txBox="1"/>
          <p:nvPr/>
        </p:nvSpPr>
        <p:spPr>
          <a:xfrm>
            <a:off x="10262738" y="642049"/>
            <a:ext cx="1209948" cy="201189"/>
          </a:xfrm>
          <a:prstGeom prst="rect">
            <a:avLst/>
          </a:prstGeom>
        </p:spPr>
        <p:txBody>
          <a:bodyPr wrap="none" lIns="0" tIns="0" rIns="0" bIns="0" rtlCol="0" anchor="t" anchorCtr="0">
            <a:noAutofit/>
          </a:bodyPr>
          <a:lstStyle/>
          <a:p>
            <a:pPr algn="ctr"/>
            <a:r>
              <a:rPr lang="en-US" sz="1200" dirty="0">
                <a:solidFill>
                  <a:schemeClr val="tx2"/>
                </a:solidFill>
                <a:latin typeface="Franklin Gothic Book" panose="020B0503020102020204" pitchFamily="34" charset="0"/>
                <a:cs typeface="Arial"/>
              </a:rPr>
              <a:t>REFERENCES</a:t>
            </a:r>
          </a:p>
        </p:txBody>
      </p:sp>
      <p:sp>
        <p:nvSpPr>
          <p:cNvPr id="40" name="TextBox 39">
            <a:extLst>
              <a:ext uri="{FF2B5EF4-FFF2-40B4-BE49-F238E27FC236}">
                <a16:creationId xmlns:a16="http://schemas.microsoft.com/office/drawing/2014/main" id="{63698AA8-9651-5B40-80E5-7CBF76FB0FFD}"/>
              </a:ext>
            </a:extLst>
          </p:cNvPr>
          <p:cNvSpPr txBox="1"/>
          <p:nvPr/>
        </p:nvSpPr>
        <p:spPr>
          <a:xfrm>
            <a:off x="7022327" y="617292"/>
            <a:ext cx="1681189" cy="330610"/>
          </a:xfrm>
          <a:prstGeom prst="rect">
            <a:avLst/>
          </a:prstGeom>
        </p:spPr>
        <p:txBody>
          <a:bodyPr wrap="none" lIns="0" tIns="0" rIns="0" bIns="0" rtlCol="0" anchor="t" anchorCtr="0">
            <a:noAutofit/>
          </a:bodyPr>
          <a:lstStyle/>
          <a:p>
            <a:pPr algn="ctr">
              <a:lnSpc>
                <a:spcPts val="1040"/>
              </a:lnSpc>
            </a:pPr>
            <a:r>
              <a:rPr lang="en-US" sz="1200">
                <a:latin typeface="Franklin Gothic Book" panose="020B0503020102020204" pitchFamily="34" charset="0"/>
                <a:cs typeface="Arial"/>
              </a:rPr>
              <a:t>SHARED </a:t>
            </a:r>
            <a:br>
              <a:rPr lang="en-US" sz="1200">
                <a:latin typeface="Franklin Gothic Book" panose="020B0503020102020204" pitchFamily="34" charset="0"/>
                <a:cs typeface="Arial"/>
              </a:rPr>
            </a:br>
            <a:r>
              <a:rPr lang="en-US" sz="1200">
                <a:latin typeface="Franklin Gothic Book" panose="020B0503020102020204" pitchFamily="34" charset="0"/>
                <a:cs typeface="Arial"/>
              </a:rPr>
              <a:t>DECISION-MAKING </a:t>
            </a:r>
          </a:p>
        </p:txBody>
      </p:sp>
      <p:pic>
        <p:nvPicPr>
          <p:cNvPr id="41" name="Graphic 40">
            <a:extLst>
              <a:ext uri="{FF2B5EF4-FFF2-40B4-BE49-F238E27FC236}">
                <a16:creationId xmlns:a16="http://schemas.microsoft.com/office/drawing/2014/main" id="{32CCAD25-D7EA-3D45-B29A-EFBEE31E4C1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80472" y="4088933"/>
            <a:ext cx="1009123" cy="756842"/>
          </a:xfrm>
          <a:prstGeom prst="rect">
            <a:avLst/>
          </a:prstGeom>
        </p:spPr>
      </p:pic>
      <p:sp>
        <p:nvSpPr>
          <p:cNvPr id="42" name="Rectangle 41">
            <a:hlinkClick r:id="" action="ppaction://hlinkshowjump?jump=firstslide"/>
            <a:extLst>
              <a:ext uri="{FF2B5EF4-FFF2-40B4-BE49-F238E27FC236}">
                <a16:creationId xmlns:a16="http://schemas.microsoft.com/office/drawing/2014/main" id="{D66D8E1A-77E2-6C48-99E6-9377756F5A02}"/>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3" name="Rectangle 42">
            <a:hlinkClick r:id="" action="ppaction://hlinkshowjump?jump=previousslide"/>
            <a:extLst>
              <a:ext uri="{FF2B5EF4-FFF2-40B4-BE49-F238E27FC236}">
                <a16:creationId xmlns:a16="http://schemas.microsoft.com/office/drawing/2014/main" id="{6A9CF9D7-7873-3B4B-8351-B2152E144F8B}"/>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4" name="Rectangle 43">
            <a:hlinkClick r:id="" action="ppaction://hlinkshowjump?jump=nextslide"/>
            <a:extLst>
              <a:ext uri="{FF2B5EF4-FFF2-40B4-BE49-F238E27FC236}">
                <a16:creationId xmlns:a16="http://schemas.microsoft.com/office/drawing/2014/main" id="{9FC46965-BD4D-5441-9B28-8488CCD83659}"/>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5" name="Rectangle 44">
            <a:hlinkClick r:id="rId8" action="ppaction://hlinksldjump"/>
            <a:extLst>
              <a:ext uri="{FF2B5EF4-FFF2-40B4-BE49-F238E27FC236}">
                <a16:creationId xmlns:a16="http://schemas.microsoft.com/office/drawing/2014/main" id="{6A750A6D-455B-FB47-8D62-FDC91B79A1F0}"/>
              </a:ext>
            </a:extLst>
          </p:cNvPr>
          <p:cNvSpPr/>
          <p:nvPr/>
        </p:nvSpPr>
        <p:spPr>
          <a:xfrm>
            <a:off x="510082" y="574601"/>
            <a:ext cx="1747537"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6" name="Rectangle 45">
            <a:hlinkClick r:id="rId9" action="ppaction://hlinksldjump"/>
            <a:extLst>
              <a:ext uri="{FF2B5EF4-FFF2-40B4-BE49-F238E27FC236}">
                <a16:creationId xmlns:a16="http://schemas.microsoft.com/office/drawing/2014/main" id="{33E360CE-3DEE-9B4A-B6A0-90F12303AE45}"/>
              </a:ext>
            </a:extLst>
          </p:cNvPr>
          <p:cNvSpPr/>
          <p:nvPr/>
        </p:nvSpPr>
        <p:spPr>
          <a:xfrm>
            <a:off x="2193042" y="591670"/>
            <a:ext cx="1489239"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7" name="Rectangle 46">
            <a:hlinkClick r:id="" action="ppaction://noaction"/>
            <a:extLst>
              <a:ext uri="{FF2B5EF4-FFF2-40B4-BE49-F238E27FC236}">
                <a16:creationId xmlns:a16="http://schemas.microsoft.com/office/drawing/2014/main" id="{B65C8576-AFE0-4948-8906-2A9C8375B4E9}"/>
              </a:ext>
            </a:extLst>
          </p:cNvPr>
          <p:cNvSpPr/>
          <p:nvPr/>
        </p:nvSpPr>
        <p:spPr>
          <a:xfrm>
            <a:off x="3713614" y="583543"/>
            <a:ext cx="1819473"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8" name="Rectangle 47">
            <a:hlinkClick r:id="" action="ppaction://noaction"/>
            <a:extLst>
              <a:ext uri="{FF2B5EF4-FFF2-40B4-BE49-F238E27FC236}">
                <a16:creationId xmlns:a16="http://schemas.microsoft.com/office/drawing/2014/main" id="{78598C52-F56F-AB40-9F20-2FD39F90FCDC}"/>
              </a:ext>
            </a:extLst>
          </p:cNvPr>
          <p:cNvSpPr/>
          <p:nvPr/>
        </p:nvSpPr>
        <p:spPr>
          <a:xfrm>
            <a:off x="5565969" y="577506"/>
            <a:ext cx="1378615"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9" name="Rectangle 48">
            <a:hlinkClick r:id="" action="ppaction://noaction"/>
            <a:extLst>
              <a:ext uri="{FF2B5EF4-FFF2-40B4-BE49-F238E27FC236}">
                <a16:creationId xmlns:a16="http://schemas.microsoft.com/office/drawing/2014/main" id="{99FD8740-D2D6-5B46-9788-371D8B2E1B07}"/>
              </a:ext>
            </a:extLst>
          </p:cNvPr>
          <p:cNvSpPr/>
          <p:nvPr/>
        </p:nvSpPr>
        <p:spPr>
          <a:xfrm>
            <a:off x="8815883" y="577506"/>
            <a:ext cx="1378615"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0" name="Rectangle 49">
            <a:hlinkClick r:id="" action="ppaction://noaction"/>
            <a:extLst>
              <a:ext uri="{FF2B5EF4-FFF2-40B4-BE49-F238E27FC236}">
                <a16:creationId xmlns:a16="http://schemas.microsoft.com/office/drawing/2014/main" id="{CE5D462C-0C10-B145-A460-8461452CC02D}"/>
              </a:ext>
            </a:extLst>
          </p:cNvPr>
          <p:cNvSpPr/>
          <p:nvPr/>
        </p:nvSpPr>
        <p:spPr>
          <a:xfrm>
            <a:off x="6970497" y="583543"/>
            <a:ext cx="1819472"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1" name="Rectangle 50">
            <a:hlinkClick r:id="" action="ppaction://noaction"/>
            <a:extLst>
              <a:ext uri="{FF2B5EF4-FFF2-40B4-BE49-F238E27FC236}">
                <a16:creationId xmlns:a16="http://schemas.microsoft.com/office/drawing/2014/main" id="{18CC230E-1F1D-1545-876A-F5F64BF02E5C}"/>
              </a:ext>
            </a:extLst>
          </p:cNvPr>
          <p:cNvSpPr/>
          <p:nvPr/>
        </p:nvSpPr>
        <p:spPr>
          <a:xfrm>
            <a:off x="10178403" y="566955"/>
            <a:ext cx="1378615" cy="31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2" name="Rectangle 51">
            <a:hlinkClick r:id="rId10" action="ppaction://hlinksldjump"/>
            <a:extLst>
              <a:ext uri="{FF2B5EF4-FFF2-40B4-BE49-F238E27FC236}">
                <a16:creationId xmlns:a16="http://schemas.microsoft.com/office/drawing/2014/main" id="{18A3B263-3CA3-AC4F-84A3-C87178AE0B6B}"/>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3" name="Rectangle 52">
            <a:hlinkClick r:id="rId8" action="ppaction://hlinksldjump"/>
            <a:extLst>
              <a:ext uri="{FF2B5EF4-FFF2-40B4-BE49-F238E27FC236}">
                <a16:creationId xmlns:a16="http://schemas.microsoft.com/office/drawing/2014/main" id="{4B52EE87-B810-9D4B-9962-1ACD1B1377E4}"/>
              </a:ext>
            </a:extLst>
          </p:cNvPr>
          <p:cNvSpPr/>
          <p:nvPr/>
        </p:nvSpPr>
        <p:spPr>
          <a:xfrm>
            <a:off x="2713972" y="37128"/>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4" name="Rectangle 53">
            <a:hlinkClick r:id="" action="ppaction://noaction"/>
            <a:extLst>
              <a:ext uri="{FF2B5EF4-FFF2-40B4-BE49-F238E27FC236}">
                <a16:creationId xmlns:a16="http://schemas.microsoft.com/office/drawing/2014/main" id="{6DA3333F-E45F-234E-88BC-4C3E8470C927}"/>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8" name="Rectangle 57">
            <a:hlinkClick r:id="" action="ppaction://noaction"/>
            <a:extLst>
              <a:ext uri="{FF2B5EF4-FFF2-40B4-BE49-F238E27FC236}">
                <a16:creationId xmlns:a16="http://schemas.microsoft.com/office/drawing/2014/main" id="{9A2C6A4B-412E-1843-B5AB-09F15C27CD88}"/>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172937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10B5F270-BF54-F942-A1A1-1F820DDA5BE6}"/>
              </a:ext>
            </a:extLst>
          </p:cNvPr>
          <p:cNvGrpSpPr/>
          <p:nvPr/>
        </p:nvGrpSpPr>
        <p:grpSpPr>
          <a:xfrm>
            <a:off x="470" y="1195617"/>
            <a:ext cx="11761476" cy="2617472"/>
            <a:chOff x="2603732" y="897378"/>
            <a:chExt cx="4025149" cy="1194376"/>
          </a:xfrm>
        </p:grpSpPr>
        <p:sp>
          <p:nvSpPr>
            <p:cNvPr id="5" name="Right Triangle 4">
              <a:extLst>
                <a:ext uri="{FF2B5EF4-FFF2-40B4-BE49-F238E27FC236}">
                  <a16:creationId xmlns:a16="http://schemas.microsoft.com/office/drawing/2014/main" id="{40C02351-AC8E-BB40-B4C4-A3FF7C18C6D2}"/>
                </a:ext>
              </a:extLst>
            </p:cNvPr>
            <p:cNvSpPr/>
            <p:nvPr/>
          </p:nvSpPr>
          <p:spPr>
            <a:xfrm rot="5400000">
              <a:off x="5511212" y="974085"/>
              <a:ext cx="1194376" cy="1040962"/>
            </a:xfrm>
            <a:prstGeom prst="rtTriangle">
              <a:avLst/>
            </a:prstGeom>
            <a:solidFill>
              <a:srgbClr val="54585B">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a:solidFill>
                  <a:srgbClr val="FFFFFF"/>
                </a:solidFill>
                <a:latin typeface="Franklin Gothic Book" panose="020B0503020102020204"/>
              </a:endParaRPr>
            </a:p>
          </p:txBody>
        </p:sp>
        <p:sp>
          <p:nvSpPr>
            <p:cNvPr id="6" name="Rectangle 5">
              <a:extLst>
                <a:ext uri="{FF2B5EF4-FFF2-40B4-BE49-F238E27FC236}">
                  <a16:creationId xmlns:a16="http://schemas.microsoft.com/office/drawing/2014/main" id="{7CEFE7F1-0330-3B43-9D81-39DD64BFF661}"/>
                </a:ext>
              </a:extLst>
            </p:cNvPr>
            <p:cNvSpPr/>
            <p:nvPr/>
          </p:nvSpPr>
          <p:spPr>
            <a:xfrm>
              <a:off x="2603732" y="897379"/>
              <a:ext cx="2984188" cy="1194375"/>
            </a:xfrm>
            <a:prstGeom prst="rect">
              <a:avLst/>
            </a:prstGeom>
            <a:solidFill>
              <a:srgbClr val="54585B">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a:solidFill>
                  <a:srgbClr val="FFFFFF"/>
                </a:solidFill>
                <a:latin typeface="Franklin Gothic Book" panose="020B0503020102020204"/>
              </a:endParaRPr>
            </a:p>
          </p:txBody>
        </p:sp>
      </p:grpSp>
      <p:sp>
        <p:nvSpPr>
          <p:cNvPr id="7" name="Right Triangle 6">
            <a:extLst>
              <a:ext uri="{FF2B5EF4-FFF2-40B4-BE49-F238E27FC236}">
                <a16:creationId xmlns:a16="http://schemas.microsoft.com/office/drawing/2014/main" id="{61E78BB5-F808-544A-8F6E-38BDF5119874}"/>
              </a:ext>
            </a:extLst>
          </p:cNvPr>
          <p:cNvSpPr/>
          <p:nvPr/>
        </p:nvSpPr>
        <p:spPr>
          <a:xfrm rot="5400000" flipV="1">
            <a:off x="907418" y="3771065"/>
            <a:ext cx="1068561" cy="1442493"/>
          </a:xfrm>
          <a:prstGeom prst="rtTriangle">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a:solidFill>
                <a:srgbClr val="FFFFFF"/>
              </a:solidFill>
              <a:latin typeface="Franklin Gothic Book" panose="020B0503020102020204"/>
            </a:endParaRPr>
          </a:p>
        </p:txBody>
      </p:sp>
      <p:sp>
        <p:nvSpPr>
          <p:cNvPr id="8" name="Rectangle 7">
            <a:extLst>
              <a:ext uri="{FF2B5EF4-FFF2-40B4-BE49-F238E27FC236}">
                <a16:creationId xmlns:a16="http://schemas.microsoft.com/office/drawing/2014/main" id="{993E5916-D96C-434B-9EE5-D1E4F3BC1C03}"/>
              </a:ext>
            </a:extLst>
          </p:cNvPr>
          <p:cNvSpPr/>
          <p:nvPr/>
        </p:nvSpPr>
        <p:spPr>
          <a:xfrm>
            <a:off x="2162943" y="3958025"/>
            <a:ext cx="10028588" cy="1068560"/>
          </a:xfrm>
          <a:prstGeom prst="rect">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a:solidFill>
                <a:srgbClr val="FFFFFF"/>
              </a:solidFill>
              <a:latin typeface="Franklin Gothic Book" panose="020B0503020102020204"/>
            </a:endParaRPr>
          </a:p>
        </p:txBody>
      </p:sp>
      <p:sp>
        <p:nvSpPr>
          <p:cNvPr id="13" name="Right Triangle 12">
            <a:extLst>
              <a:ext uri="{FF2B5EF4-FFF2-40B4-BE49-F238E27FC236}">
                <a16:creationId xmlns:a16="http://schemas.microsoft.com/office/drawing/2014/main" id="{9BCF1D04-EE20-FE49-9A43-82E5ABDB03B5}"/>
              </a:ext>
            </a:extLst>
          </p:cNvPr>
          <p:cNvSpPr/>
          <p:nvPr/>
        </p:nvSpPr>
        <p:spPr>
          <a:xfrm rot="5400000">
            <a:off x="10587022" y="5049224"/>
            <a:ext cx="1068561" cy="1313147"/>
          </a:xfrm>
          <a:prstGeom prst="rtTriangle">
            <a:avLst/>
          </a:prstGeom>
          <a:solidFill>
            <a:srgbClr val="54585B">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a:solidFill>
                <a:srgbClr val="FFFFFF"/>
              </a:solidFill>
              <a:latin typeface="Franklin Gothic Book" panose="020B0503020102020204"/>
            </a:endParaRPr>
          </a:p>
        </p:txBody>
      </p:sp>
      <p:sp>
        <p:nvSpPr>
          <p:cNvPr id="14" name="Rectangle 13">
            <a:extLst>
              <a:ext uri="{FF2B5EF4-FFF2-40B4-BE49-F238E27FC236}">
                <a16:creationId xmlns:a16="http://schemas.microsoft.com/office/drawing/2014/main" id="{11B5C461-1232-FA41-BAAD-E8DA51BD1D60}"/>
              </a:ext>
            </a:extLst>
          </p:cNvPr>
          <p:cNvSpPr/>
          <p:nvPr/>
        </p:nvSpPr>
        <p:spPr>
          <a:xfrm>
            <a:off x="472" y="5171519"/>
            <a:ext cx="10464261" cy="1068560"/>
          </a:xfrm>
          <a:prstGeom prst="rect">
            <a:avLst/>
          </a:prstGeom>
          <a:solidFill>
            <a:srgbClr val="54585B">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a:solidFill>
                <a:srgbClr val="FFFFFF"/>
              </a:solidFill>
              <a:latin typeface="Franklin Gothic Book" panose="020B0503020102020204"/>
            </a:endParaRPr>
          </a:p>
        </p:txBody>
      </p:sp>
      <p:sp>
        <p:nvSpPr>
          <p:cNvPr id="17" name="Content Placeholder 2">
            <a:extLst>
              <a:ext uri="{FF2B5EF4-FFF2-40B4-BE49-F238E27FC236}">
                <a16:creationId xmlns:a16="http://schemas.microsoft.com/office/drawing/2014/main" id="{B7DB6456-EC5C-1343-8115-C5234C84F3BC}"/>
              </a:ext>
            </a:extLst>
          </p:cNvPr>
          <p:cNvSpPr txBox="1">
            <a:spLocks/>
          </p:cNvSpPr>
          <p:nvPr/>
        </p:nvSpPr>
        <p:spPr>
          <a:xfrm>
            <a:off x="3173321" y="1364164"/>
            <a:ext cx="5531281" cy="337853"/>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285">
              <a:buClr>
                <a:srgbClr val="FA8300"/>
              </a:buClr>
              <a:buNone/>
              <a:defRPr/>
            </a:pPr>
            <a:r>
              <a:rPr lang="en-US" sz="2932" b="1">
                <a:solidFill>
                  <a:srgbClr val="54585A"/>
                </a:solidFill>
                <a:latin typeface="Franklin Gothic Book" panose="020B0503020102020204"/>
              </a:rPr>
              <a:t>URGENT-START </a:t>
            </a:r>
            <a:endParaRPr lang="en-US" sz="2932" b="1" baseline="30000">
              <a:solidFill>
                <a:srgbClr val="54585A"/>
              </a:solidFill>
              <a:latin typeface="Franklin Gothic Book" panose="020B0503020102020204"/>
            </a:endParaRPr>
          </a:p>
        </p:txBody>
      </p:sp>
      <p:sp>
        <p:nvSpPr>
          <p:cNvPr id="18" name="Content Placeholder 2">
            <a:extLst>
              <a:ext uri="{FF2B5EF4-FFF2-40B4-BE49-F238E27FC236}">
                <a16:creationId xmlns:a16="http://schemas.microsoft.com/office/drawing/2014/main" id="{98FC2A71-DF46-D74E-BFB1-92FD34792BC5}"/>
              </a:ext>
            </a:extLst>
          </p:cNvPr>
          <p:cNvSpPr txBox="1">
            <a:spLocks/>
          </p:cNvSpPr>
          <p:nvPr/>
        </p:nvSpPr>
        <p:spPr>
          <a:xfrm>
            <a:off x="3173317" y="1693127"/>
            <a:ext cx="4923864" cy="385950"/>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285">
              <a:buClr>
                <a:srgbClr val="FA8300"/>
              </a:buClr>
              <a:buNone/>
              <a:defRPr/>
            </a:pPr>
            <a:r>
              <a:rPr lang="en-US" sz="2133">
                <a:solidFill>
                  <a:srgbClr val="54585A"/>
                </a:solidFill>
                <a:latin typeface="Franklin Gothic Book" panose="020B0503020102020204"/>
              </a:rPr>
              <a:t>is a very common problem:</a:t>
            </a:r>
            <a:endParaRPr lang="en-US" sz="2133" b="1" baseline="30000">
              <a:solidFill>
                <a:srgbClr val="54585A"/>
              </a:solidFill>
              <a:latin typeface="Franklin Gothic Book" panose="020B0503020102020204"/>
            </a:endParaRPr>
          </a:p>
        </p:txBody>
      </p:sp>
      <p:sp>
        <p:nvSpPr>
          <p:cNvPr id="26" name="Content Placeholder 2">
            <a:extLst>
              <a:ext uri="{FF2B5EF4-FFF2-40B4-BE49-F238E27FC236}">
                <a16:creationId xmlns:a16="http://schemas.microsoft.com/office/drawing/2014/main" id="{E3D5EC39-81D3-AF43-9F63-2F78277C6885}"/>
              </a:ext>
            </a:extLst>
          </p:cNvPr>
          <p:cNvSpPr txBox="1">
            <a:spLocks/>
          </p:cNvSpPr>
          <p:nvPr/>
        </p:nvSpPr>
        <p:spPr>
          <a:xfrm>
            <a:off x="4479598" y="5337371"/>
            <a:ext cx="2799457" cy="87714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285">
              <a:buClr>
                <a:srgbClr val="FA8300"/>
              </a:buClr>
              <a:buNone/>
              <a:defRPr/>
            </a:pPr>
            <a:r>
              <a:rPr lang="en-US" sz="1866">
                <a:solidFill>
                  <a:srgbClr val="54585A"/>
                </a:solidFill>
                <a:latin typeface="Franklin Gothic Book" panose="020B0503020102020204"/>
              </a:rPr>
              <a:t>is associated with better outcomes when starting with </a:t>
            </a:r>
          </a:p>
        </p:txBody>
      </p:sp>
      <p:sp>
        <p:nvSpPr>
          <p:cNvPr id="27" name="Content Placeholder 2">
            <a:extLst>
              <a:ext uri="{FF2B5EF4-FFF2-40B4-BE49-F238E27FC236}">
                <a16:creationId xmlns:a16="http://schemas.microsoft.com/office/drawing/2014/main" id="{94973673-B4AA-7447-88B2-03567A6934D1}"/>
              </a:ext>
            </a:extLst>
          </p:cNvPr>
          <p:cNvSpPr txBox="1">
            <a:spLocks/>
          </p:cNvSpPr>
          <p:nvPr/>
        </p:nvSpPr>
        <p:spPr>
          <a:xfrm>
            <a:off x="2151554" y="4177112"/>
            <a:ext cx="9889865" cy="829763"/>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285">
              <a:buClr>
                <a:srgbClr val="FA8300"/>
              </a:buClr>
              <a:buNone/>
              <a:defRPr/>
            </a:pPr>
            <a:r>
              <a:rPr lang="en-US" sz="2999" b="1" dirty="0">
                <a:solidFill>
                  <a:schemeClr val="tx2"/>
                </a:solidFill>
                <a:latin typeface="Franklin Gothic Medium" panose="020B0603020102020204"/>
              </a:rPr>
              <a:t>STARTING DIALYSIS</a:t>
            </a:r>
            <a:r>
              <a:rPr lang="en-US" sz="2999" dirty="0">
                <a:solidFill>
                  <a:schemeClr val="tx2"/>
                </a:solidFill>
                <a:latin typeface="Franklin Gothic Book" panose="020B0503020102020204"/>
              </a:rPr>
              <a:t> </a:t>
            </a:r>
            <a:r>
              <a:rPr lang="en-US" sz="2999" dirty="0">
                <a:solidFill>
                  <a:srgbClr val="54585A"/>
                </a:solidFill>
                <a:latin typeface="Franklin Gothic Book" panose="020B0503020102020204"/>
              </a:rPr>
              <a:t>in an</a:t>
            </a:r>
            <a:r>
              <a:rPr lang="en-US" sz="2999" b="1" dirty="0">
                <a:solidFill>
                  <a:srgbClr val="54585A"/>
                </a:solidFill>
                <a:latin typeface="Franklin Gothic Medium" panose="020B0603020102020204"/>
              </a:rPr>
              <a:t> UNPLANNED WAY</a:t>
            </a:r>
            <a:r>
              <a:rPr lang="en-US" sz="2999" dirty="0">
                <a:solidFill>
                  <a:srgbClr val="54585A"/>
                </a:solidFill>
                <a:latin typeface="Franklin Gothic Book" panose="020B0503020102020204"/>
              </a:rPr>
              <a:t>,</a:t>
            </a:r>
            <a:r>
              <a:rPr lang="en-US" sz="2932" dirty="0">
                <a:solidFill>
                  <a:srgbClr val="54585A"/>
                </a:solidFill>
                <a:latin typeface="Franklin Gothic Book" panose="020B0503020102020204"/>
              </a:rPr>
              <a:t> </a:t>
            </a:r>
            <a:r>
              <a:rPr lang="en-US" sz="1866" dirty="0">
                <a:solidFill>
                  <a:srgbClr val="54585A"/>
                </a:solidFill>
                <a:latin typeface="Franklin Gothic Book" panose="020B0503020102020204"/>
              </a:rPr>
              <a:t> </a:t>
            </a:r>
            <a:br>
              <a:rPr lang="en-US" sz="1866" dirty="0">
                <a:solidFill>
                  <a:srgbClr val="54585A"/>
                </a:solidFill>
                <a:latin typeface="Franklin Gothic Book" panose="020B0503020102020204"/>
              </a:rPr>
            </a:br>
            <a:r>
              <a:rPr lang="en-US" sz="1866" dirty="0">
                <a:solidFill>
                  <a:srgbClr val="54585A"/>
                </a:solidFill>
                <a:latin typeface="Franklin Gothic Book" panose="020B0503020102020204"/>
              </a:rPr>
              <a:t>means </a:t>
            </a:r>
            <a:r>
              <a:rPr lang="en-US" sz="1866" b="1" dirty="0">
                <a:solidFill>
                  <a:srgbClr val="54585A"/>
                </a:solidFill>
                <a:latin typeface="Franklin Gothic Medium" panose="020B0603020102020204"/>
              </a:rPr>
              <a:t>PATIENTS</a:t>
            </a:r>
            <a:r>
              <a:rPr lang="en-US" sz="1866" dirty="0">
                <a:solidFill>
                  <a:srgbClr val="54585A"/>
                </a:solidFill>
                <a:latin typeface="Franklin Gothic Book" panose="020B0503020102020204"/>
              </a:rPr>
              <a:t> may not have an </a:t>
            </a:r>
            <a:r>
              <a:rPr lang="en-US" sz="1866" b="1" dirty="0">
                <a:solidFill>
                  <a:srgbClr val="54585A"/>
                </a:solidFill>
                <a:latin typeface="Franklin Gothic Medium" panose="020B0603020102020204"/>
              </a:rPr>
              <a:t>OPPORTUNITY for MODALITY CHOICE</a:t>
            </a:r>
          </a:p>
        </p:txBody>
      </p:sp>
      <p:sp>
        <p:nvSpPr>
          <p:cNvPr id="29" name="Content Placeholder 2">
            <a:extLst>
              <a:ext uri="{FF2B5EF4-FFF2-40B4-BE49-F238E27FC236}">
                <a16:creationId xmlns:a16="http://schemas.microsoft.com/office/drawing/2014/main" id="{5F9E0A49-1935-E148-8903-5068430E620C}"/>
              </a:ext>
            </a:extLst>
          </p:cNvPr>
          <p:cNvSpPr txBox="1">
            <a:spLocks/>
          </p:cNvSpPr>
          <p:nvPr/>
        </p:nvSpPr>
        <p:spPr>
          <a:xfrm>
            <a:off x="1177042" y="5281873"/>
            <a:ext cx="3345417" cy="380508"/>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285">
              <a:buClr>
                <a:srgbClr val="FA8300"/>
              </a:buClr>
              <a:buNone/>
              <a:defRPr/>
            </a:pPr>
            <a:r>
              <a:rPr lang="en-US" sz="2866" b="1">
                <a:solidFill>
                  <a:srgbClr val="54585A"/>
                </a:solidFill>
                <a:latin typeface="Franklin Gothic Book" panose="020B0503020102020204"/>
              </a:rPr>
              <a:t>URGENT-START</a:t>
            </a:r>
            <a:endParaRPr lang="en-US" sz="4800">
              <a:solidFill>
                <a:srgbClr val="54585A"/>
              </a:solidFill>
              <a:latin typeface="Franklin Gothic Book" panose="020B0503020102020204"/>
            </a:endParaRPr>
          </a:p>
        </p:txBody>
      </p:sp>
      <p:sp>
        <p:nvSpPr>
          <p:cNvPr id="30" name="Content Placeholder 2">
            <a:extLst>
              <a:ext uri="{FF2B5EF4-FFF2-40B4-BE49-F238E27FC236}">
                <a16:creationId xmlns:a16="http://schemas.microsoft.com/office/drawing/2014/main" id="{BDD3B7DC-C6C9-BC47-AA9E-5CD92B47943E}"/>
              </a:ext>
            </a:extLst>
          </p:cNvPr>
          <p:cNvSpPr txBox="1">
            <a:spLocks/>
          </p:cNvSpPr>
          <p:nvPr/>
        </p:nvSpPr>
        <p:spPr>
          <a:xfrm>
            <a:off x="1137316" y="5575271"/>
            <a:ext cx="3227709" cy="664807"/>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285">
              <a:buClr>
                <a:srgbClr val="FA8300"/>
              </a:buClr>
              <a:buNone/>
              <a:defRPr/>
            </a:pPr>
            <a:r>
              <a:rPr lang="en-US" sz="4800" b="1" dirty="0">
                <a:solidFill>
                  <a:srgbClr val="0070C0"/>
                </a:solidFill>
                <a:latin typeface="Franklin Gothic Book" panose="020B0503020102020204"/>
              </a:rPr>
              <a:t>DIALYSIS</a:t>
            </a:r>
            <a:endParaRPr lang="en-US" sz="4800" dirty="0">
              <a:solidFill>
                <a:srgbClr val="0070C0"/>
              </a:solidFill>
              <a:latin typeface="Franklin Gothic Book" panose="020B0503020102020204"/>
            </a:endParaRPr>
          </a:p>
        </p:txBody>
      </p:sp>
      <p:sp>
        <p:nvSpPr>
          <p:cNvPr id="32" name="Rectangle 31">
            <a:extLst>
              <a:ext uri="{FF2B5EF4-FFF2-40B4-BE49-F238E27FC236}">
                <a16:creationId xmlns:a16="http://schemas.microsoft.com/office/drawing/2014/main" id="{E982ACB1-33E4-5943-BF34-577A90F05593}"/>
              </a:ext>
            </a:extLst>
          </p:cNvPr>
          <p:cNvSpPr/>
          <p:nvPr/>
        </p:nvSpPr>
        <p:spPr>
          <a:xfrm>
            <a:off x="7107182" y="5084540"/>
            <a:ext cx="1866388" cy="1230978"/>
          </a:xfrm>
          <a:prstGeom prst="rect">
            <a:avLst/>
          </a:prstGeom>
        </p:spPr>
        <p:txBody>
          <a:bodyPr wrap="square" lIns="0" tIns="0" rIns="0" bIns="0">
            <a:spAutoFit/>
          </a:bodyPr>
          <a:lstStyle/>
          <a:p>
            <a:pPr defTabSz="609523">
              <a:defRPr/>
            </a:pPr>
            <a:r>
              <a:rPr lang="en-US" sz="7999" b="1" dirty="0">
                <a:solidFill>
                  <a:srgbClr val="0070C0"/>
                </a:solidFill>
                <a:latin typeface="Franklin Gothic Medium Cond" panose="020B0606030402020204" pitchFamily="34" charset="0"/>
              </a:rPr>
              <a:t>PD</a:t>
            </a:r>
          </a:p>
        </p:txBody>
      </p:sp>
      <p:sp>
        <p:nvSpPr>
          <p:cNvPr id="33" name="Rectangle 32">
            <a:extLst>
              <a:ext uri="{FF2B5EF4-FFF2-40B4-BE49-F238E27FC236}">
                <a16:creationId xmlns:a16="http://schemas.microsoft.com/office/drawing/2014/main" id="{BBCBBEBA-88A0-EC4C-B787-FECB7123FEEA}"/>
              </a:ext>
            </a:extLst>
          </p:cNvPr>
          <p:cNvSpPr/>
          <p:nvPr/>
        </p:nvSpPr>
        <p:spPr>
          <a:xfrm>
            <a:off x="8865078" y="5084540"/>
            <a:ext cx="2294241" cy="1230978"/>
          </a:xfrm>
          <a:prstGeom prst="rect">
            <a:avLst/>
          </a:prstGeom>
        </p:spPr>
        <p:txBody>
          <a:bodyPr wrap="square" lIns="0" tIns="0" rIns="0" bIns="0">
            <a:spAutoFit/>
          </a:bodyPr>
          <a:lstStyle/>
          <a:p>
            <a:pPr defTabSz="609523">
              <a:defRPr/>
            </a:pPr>
            <a:r>
              <a:rPr lang="en-US" sz="7999">
                <a:solidFill>
                  <a:srgbClr val="53585A"/>
                </a:solidFill>
                <a:latin typeface="Franklin Gothic Book" panose="020B0503020102020204"/>
              </a:rPr>
              <a:t>HD</a:t>
            </a:r>
            <a:endParaRPr lang="en-US" sz="1599" baseline="30000">
              <a:solidFill>
                <a:srgbClr val="54585A"/>
              </a:solidFill>
              <a:latin typeface="Franklin Gothic Book" panose="020B0503020102020204"/>
            </a:endParaRPr>
          </a:p>
        </p:txBody>
      </p:sp>
      <p:sp>
        <p:nvSpPr>
          <p:cNvPr id="34" name="Content Placeholder 2">
            <a:extLst>
              <a:ext uri="{FF2B5EF4-FFF2-40B4-BE49-F238E27FC236}">
                <a16:creationId xmlns:a16="http://schemas.microsoft.com/office/drawing/2014/main" id="{C85E3313-ADC1-E443-809E-A4FE6D5ADD69}"/>
              </a:ext>
            </a:extLst>
          </p:cNvPr>
          <p:cNvSpPr txBox="1">
            <a:spLocks/>
          </p:cNvSpPr>
          <p:nvPr/>
        </p:nvSpPr>
        <p:spPr>
          <a:xfrm rot="16200000">
            <a:off x="8378435" y="5379674"/>
            <a:ext cx="834648" cy="584764"/>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285">
              <a:buClr>
                <a:srgbClr val="FA8300"/>
              </a:buClr>
              <a:buNone/>
              <a:defRPr/>
            </a:pPr>
            <a:r>
              <a:rPr lang="en-US" sz="2399" dirty="0">
                <a:latin typeface="Franklin Gothic Book" panose="020B0503020102020204"/>
              </a:rPr>
              <a:t>THEN</a:t>
            </a:r>
            <a:r>
              <a:rPr lang="en-US" sz="1866" dirty="0">
                <a:solidFill>
                  <a:srgbClr val="54585A"/>
                </a:solidFill>
                <a:latin typeface="Franklin Gothic Book" panose="020B0503020102020204"/>
              </a:rPr>
              <a:t> </a:t>
            </a:r>
          </a:p>
        </p:txBody>
      </p:sp>
      <p:sp>
        <p:nvSpPr>
          <p:cNvPr id="36" name="Triangle 35">
            <a:extLst>
              <a:ext uri="{FF2B5EF4-FFF2-40B4-BE49-F238E27FC236}">
                <a16:creationId xmlns:a16="http://schemas.microsoft.com/office/drawing/2014/main" id="{01DD7B92-41B9-8A41-9D06-29798760FF8D}"/>
              </a:ext>
            </a:extLst>
          </p:cNvPr>
          <p:cNvSpPr/>
          <p:nvPr/>
        </p:nvSpPr>
        <p:spPr>
          <a:xfrm rot="10800000">
            <a:off x="3027593"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a:solidFill>
                <a:srgbClr val="FFFFFF"/>
              </a:solidFill>
              <a:latin typeface="Franklin Gothic Book" panose="020B0503020102020204"/>
            </a:endParaRPr>
          </a:p>
        </p:txBody>
      </p:sp>
      <p:sp>
        <p:nvSpPr>
          <p:cNvPr id="37" name="TextBox 36">
            <a:extLst>
              <a:ext uri="{FF2B5EF4-FFF2-40B4-BE49-F238E27FC236}">
                <a16:creationId xmlns:a16="http://schemas.microsoft.com/office/drawing/2014/main" id="{A9FE387A-2426-0F42-AB97-CA800C80BAE6}"/>
              </a:ext>
            </a:extLst>
          </p:cNvPr>
          <p:cNvSpPr txBox="1"/>
          <p:nvPr/>
        </p:nvSpPr>
        <p:spPr>
          <a:xfrm>
            <a:off x="8818877" y="642049"/>
            <a:ext cx="1013503" cy="201189"/>
          </a:xfrm>
          <a:prstGeom prst="rect">
            <a:avLst/>
          </a:prstGeom>
        </p:spPr>
        <p:txBody>
          <a:bodyPr wrap="none" lIns="0" tIns="0" rIns="0" bIns="0" rtlCol="0" anchor="t" anchorCtr="0">
            <a:noAutofit/>
          </a:bodyPr>
          <a:lstStyle/>
          <a:p>
            <a:pPr algn="ctr" defTabSz="609523">
              <a:defRPr/>
            </a:pPr>
            <a:r>
              <a:rPr lang="en-US" sz="1200">
                <a:solidFill>
                  <a:srgbClr val="54585A"/>
                </a:solidFill>
                <a:latin typeface="Franklin Gothic Book" panose="020B0503020102020204" pitchFamily="34" charset="0"/>
                <a:cs typeface="Arial"/>
              </a:rPr>
              <a:t>SUMMARY</a:t>
            </a:r>
          </a:p>
        </p:txBody>
      </p:sp>
      <p:sp>
        <p:nvSpPr>
          <p:cNvPr id="38" name="TextBox 37">
            <a:extLst>
              <a:ext uri="{FF2B5EF4-FFF2-40B4-BE49-F238E27FC236}">
                <a16:creationId xmlns:a16="http://schemas.microsoft.com/office/drawing/2014/main" id="{F34195B9-B9CA-554E-B392-1917FB553A53}"/>
              </a:ext>
            </a:extLst>
          </p:cNvPr>
          <p:cNvSpPr txBox="1"/>
          <p:nvPr/>
        </p:nvSpPr>
        <p:spPr>
          <a:xfrm>
            <a:off x="10262738" y="642049"/>
            <a:ext cx="1209948" cy="201189"/>
          </a:xfrm>
          <a:prstGeom prst="rect">
            <a:avLst/>
          </a:prstGeom>
        </p:spPr>
        <p:txBody>
          <a:bodyPr wrap="none" lIns="0" tIns="0" rIns="0" bIns="0" rtlCol="0" anchor="t" anchorCtr="0">
            <a:noAutofit/>
          </a:bodyPr>
          <a:lstStyle/>
          <a:p>
            <a:pPr algn="ctr" defTabSz="609523">
              <a:defRPr/>
            </a:pPr>
            <a:r>
              <a:rPr lang="en-US" sz="1200" dirty="0">
                <a:solidFill>
                  <a:schemeClr val="tx2"/>
                </a:solidFill>
                <a:latin typeface="Franklin Gothic Book" panose="020B0503020102020204" pitchFamily="34" charset="0"/>
                <a:cs typeface="Arial"/>
              </a:rPr>
              <a:t>REFERENCES</a:t>
            </a:r>
          </a:p>
        </p:txBody>
      </p:sp>
      <p:sp>
        <p:nvSpPr>
          <p:cNvPr id="40" name="TextBox 39">
            <a:extLst>
              <a:ext uri="{FF2B5EF4-FFF2-40B4-BE49-F238E27FC236}">
                <a16:creationId xmlns:a16="http://schemas.microsoft.com/office/drawing/2014/main" id="{5649314A-E3BA-F449-B554-1F7FACA0F833}"/>
              </a:ext>
            </a:extLst>
          </p:cNvPr>
          <p:cNvSpPr txBox="1"/>
          <p:nvPr/>
        </p:nvSpPr>
        <p:spPr>
          <a:xfrm>
            <a:off x="4189186"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A COMMON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PROBLEM</a:t>
            </a:r>
          </a:p>
        </p:txBody>
      </p:sp>
      <p:sp>
        <p:nvSpPr>
          <p:cNvPr id="41" name="TextBox 40">
            <a:extLst>
              <a:ext uri="{FF2B5EF4-FFF2-40B4-BE49-F238E27FC236}">
                <a16:creationId xmlns:a16="http://schemas.microsoft.com/office/drawing/2014/main" id="{6448AED7-C925-4145-BB45-340ADE39C1A3}"/>
              </a:ext>
            </a:extLst>
          </p:cNvPr>
          <p:cNvSpPr txBox="1"/>
          <p:nvPr/>
        </p:nvSpPr>
        <p:spPr>
          <a:xfrm>
            <a:off x="5897934" y="630427"/>
            <a:ext cx="1013503" cy="318196"/>
          </a:xfrm>
          <a:prstGeom prst="rect">
            <a:avLst/>
          </a:prstGeom>
        </p:spPr>
        <p:txBody>
          <a:bodyPr wrap="none" lIns="0" tIns="0" rIns="0" bIns="0" rtlCol="0" anchor="t" anchorCtr="0">
            <a:noAutofit/>
          </a:bodyPr>
          <a:lstStyle/>
          <a:p>
            <a:pPr algn="ctr" defTabSz="609523">
              <a:lnSpc>
                <a:spcPts val="1040"/>
              </a:lnSpc>
              <a:defRPr/>
            </a:pPr>
            <a:r>
              <a:rPr lang="en-US" sz="1200">
                <a:solidFill>
                  <a:srgbClr val="54585A"/>
                </a:solidFill>
                <a:latin typeface="Franklin Gothic Book" panose="020B0503020102020204" pitchFamily="34" charset="0"/>
                <a:cs typeface="Arial"/>
              </a:rPr>
              <a:t>URGENT-</a:t>
            </a:r>
            <a:br>
              <a:rPr lang="en-US" sz="1200">
                <a:solidFill>
                  <a:srgbClr val="54585A"/>
                </a:solidFill>
                <a:latin typeface="Franklin Gothic Book" panose="020B0503020102020204" pitchFamily="34" charset="0"/>
                <a:cs typeface="Arial"/>
              </a:rPr>
            </a:br>
            <a:r>
              <a:rPr lang="en-US" sz="1200">
                <a:solidFill>
                  <a:srgbClr val="54585A"/>
                </a:solidFill>
                <a:latin typeface="Franklin Gothic Book" panose="020B0503020102020204" pitchFamily="34" charset="0"/>
                <a:cs typeface="Arial"/>
              </a:rPr>
              <a:t>START PD</a:t>
            </a:r>
          </a:p>
        </p:txBody>
      </p:sp>
      <p:sp>
        <p:nvSpPr>
          <p:cNvPr id="42" name="TextBox 41">
            <a:extLst>
              <a:ext uri="{FF2B5EF4-FFF2-40B4-BE49-F238E27FC236}">
                <a16:creationId xmlns:a16="http://schemas.microsoft.com/office/drawing/2014/main" id="{57D797D1-2984-9441-84F3-CBC9F7907EAC}"/>
              </a:ext>
            </a:extLst>
          </p:cNvPr>
          <p:cNvSpPr txBox="1"/>
          <p:nvPr/>
        </p:nvSpPr>
        <p:spPr>
          <a:xfrm>
            <a:off x="7151589" y="617292"/>
            <a:ext cx="1382415" cy="330610"/>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CATHETER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INSERTION</a:t>
            </a:r>
          </a:p>
        </p:txBody>
      </p:sp>
      <p:sp>
        <p:nvSpPr>
          <p:cNvPr id="44" name="TextBox 43">
            <a:extLst>
              <a:ext uri="{FF2B5EF4-FFF2-40B4-BE49-F238E27FC236}">
                <a16:creationId xmlns:a16="http://schemas.microsoft.com/office/drawing/2014/main" id="{4FC687D0-72AD-FE4E-BE94-532423C475B3}"/>
              </a:ext>
            </a:extLst>
          </p:cNvPr>
          <p:cNvSpPr txBox="1"/>
          <p:nvPr/>
        </p:nvSpPr>
        <p:spPr>
          <a:xfrm>
            <a:off x="2577470" y="642049"/>
            <a:ext cx="1466095" cy="201189"/>
          </a:xfrm>
          <a:prstGeom prst="rect">
            <a:avLst/>
          </a:prstGeom>
        </p:spPr>
        <p:txBody>
          <a:bodyPr wrap="none" lIns="0" tIns="0" rIns="0" bIns="0" rtlCol="0" anchor="t" anchorCtr="0">
            <a:noAutofit/>
          </a:bodyPr>
          <a:lstStyle/>
          <a:p>
            <a:pPr algn="ctr" defTabSz="609523">
              <a:defRPr/>
            </a:pPr>
            <a:r>
              <a:rPr lang="en-US" sz="1200" b="1" dirty="0">
                <a:solidFill>
                  <a:srgbClr val="54585A"/>
                </a:solidFill>
                <a:latin typeface="Franklin Gothic Book" panose="020B0503020102020204" pitchFamily="34" charset="0"/>
                <a:cs typeface="Arial"/>
              </a:rPr>
              <a:t>INTRODUCTION</a:t>
            </a:r>
          </a:p>
        </p:txBody>
      </p:sp>
      <p:pic>
        <p:nvPicPr>
          <p:cNvPr id="9" name="Graphic 8">
            <a:extLst>
              <a:ext uri="{FF2B5EF4-FFF2-40B4-BE49-F238E27FC236}">
                <a16:creationId xmlns:a16="http://schemas.microsoft.com/office/drawing/2014/main" id="{A32BADFF-D057-1543-9CC7-8D507331EBF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0443" y="5322019"/>
            <a:ext cx="578184" cy="767360"/>
          </a:xfrm>
          <a:prstGeom prst="rect">
            <a:avLst/>
          </a:prstGeom>
        </p:spPr>
      </p:pic>
      <p:sp>
        <p:nvSpPr>
          <p:cNvPr id="19" name="Rectangle 18">
            <a:extLst>
              <a:ext uri="{FF2B5EF4-FFF2-40B4-BE49-F238E27FC236}">
                <a16:creationId xmlns:a16="http://schemas.microsoft.com/office/drawing/2014/main" id="{691E682E-F738-7343-8AD3-36FDA2D23F25}"/>
              </a:ext>
            </a:extLst>
          </p:cNvPr>
          <p:cNvSpPr/>
          <p:nvPr/>
        </p:nvSpPr>
        <p:spPr>
          <a:xfrm>
            <a:off x="7358158" y="1194727"/>
            <a:ext cx="2525837" cy="1230978"/>
          </a:xfrm>
          <a:prstGeom prst="rect">
            <a:avLst/>
          </a:prstGeom>
        </p:spPr>
        <p:txBody>
          <a:bodyPr wrap="square" lIns="0" tIns="0" rIns="0" bIns="0">
            <a:spAutoFit/>
          </a:bodyPr>
          <a:lstStyle/>
          <a:p>
            <a:pPr defTabSz="609523">
              <a:defRPr/>
            </a:pPr>
            <a:r>
              <a:rPr lang="en-US" sz="7999" b="1" dirty="0">
                <a:solidFill>
                  <a:schemeClr val="tx2"/>
                </a:solidFill>
                <a:latin typeface="Franklin Gothic Medium Cond" panose="020B0606030402020204" pitchFamily="34" charset="0"/>
              </a:rPr>
              <a:t>70%</a:t>
            </a:r>
          </a:p>
        </p:txBody>
      </p:sp>
      <p:sp>
        <p:nvSpPr>
          <p:cNvPr id="21" name="Content Placeholder 2">
            <a:extLst>
              <a:ext uri="{FF2B5EF4-FFF2-40B4-BE49-F238E27FC236}">
                <a16:creationId xmlns:a16="http://schemas.microsoft.com/office/drawing/2014/main" id="{264C0B14-365F-804C-B7A0-3D8FB436FD65}"/>
              </a:ext>
            </a:extLst>
          </p:cNvPr>
          <p:cNvSpPr txBox="1">
            <a:spLocks/>
          </p:cNvSpPr>
          <p:nvPr/>
        </p:nvSpPr>
        <p:spPr>
          <a:xfrm>
            <a:off x="6338373" y="1936637"/>
            <a:ext cx="922091" cy="616584"/>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914285">
              <a:buClr>
                <a:srgbClr val="FA8300"/>
              </a:buClr>
              <a:buNone/>
              <a:defRPr/>
            </a:pPr>
            <a:r>
              <a:rPr lang="en-US" sz="1866" dirty="0">
                <a:solidFill>
                  <a:schemeClr val="tx2"/>
                </a:solidFill>
                <a:latin typeface="Franklin Gothic Book" panose="020B0503020102020204"/>
              </a:rPr>
              <a:t>up to</a:t>
            </a:r>
            <a:endParaRPr lang="en-US" sz="1866" baseline="30000" dirty="0">
              <a:solidFill>
                <a:schemeClr val="tx2"/>
              </a:solidFill>
              <a:latin typeface="Franklin Gothic Book" panose="020B0503020102020204"/>
            </a:endParaRPr>
          </a:p>
        </p:txBody>
      </p:sp>
      <p:grpSp>
        <p:nvGrpSpPr>
          <p:cNvPr id="3" name="Group 100">
            <a:extLst>
              <a:ext uri="{FF2B5EF4-FFF2-40B4-BE49-F238E27FC236}">
                <a16:creationId xmlns:a16="http://schemas.microsoft.com/office/drawing/2014/main" id="{93E62E02-126E-2D42-BB7C-AEFA11B0D3F0}"/>
              </a:ext>
            </a:extLst>
          </p:cNvPr>
          <p:cNvGrpSpPr/>
          <p:nvPr/>
        </p:nvGrpSpPr>
        <p:grpSpPr>
          <a:xfrm>
            <a:off x="3244057" y="2275056"/>
            <a:ext cx="3107784" cy="728230"/>
            <a:chOff x="4056255" y="1143616"/>
            <a:chExt cx="2099388" cy="655915"/>
          </a:xfrm>
        </p:grpSpPr>
        <p:grpSp>
          <p:nvGrpSpPr>
            <p:cNvPr id="4" name="Group 65">
              <a:extLst>
                <a:ext uri="{FF2B5EF4-FFF2-40B4-BE49-F238E27FC236}">
                  <a16:creationId xmlns:a16="http://schemas.microsoft.com/office/drawing/2014/main" id="{5612C803-70BF-FC45-A48B-1E0D4887C84D}"/>
                </a:ext>
              </a:extLst>
            </p:cNvPr>
            <p:cNvGrpSpPr/>
            <p:nvPr/>
          </p:nvGrpSpPr>
          <p:grpSpPr>
            <a:xfrm>
              <a:off x="4056255" y="1143616"/>
              <a:ext cx="389733" cy="655915"/>
              <a:chOff x="7017361" y="1989167"/>
              <a:chExt cx="758283" cy="1276180"/>
            </a:xfrm>
          </p:grpSpPr>
          <p:pic>
            <p:nvPicPr>
              <p:cNvPr id="64" name="Graphic 63">
                <a:extLst>
                  <a:ext uri="{FF2B5EF4-FFF2-40B4-BE49-F238E27FC236}">
                    <a16:creationId xmlns:a16="http://schemas.microsoft.com/office/drawing/2014/main" id="{B2203BED-5FC4-9148-9AFA-D5461E5E7F0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17361" y="1989167"/>
                <a:ext cx="758283" cy="1276180"/>
              </a:xfrm>
              <a:prstGeom prst="rect">
                <a:avLst/>
              </a:prstGeom>
            </p:spPr>
          </p:pic>
          <p:pic>
            <p:nvPicPr>
              <p:cNvPr id="65" name="Graphic 64">
                <a:extLst>
                  <a:ext uri="{FF2B5EF4-FFF2-40B4-BE49-F238E27FC236}">
                    <a16:creationId xmlns:a16="http://schemas.microsoft.com/office/drawing/2014/main" id="{4B222160-D354-9F45-8B4A-B87E020674C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23158" y="2695855"/>
                <a:ext cx="149083" cy="467577"/>
              </a:xfrm>
              <a:prstGeom prst="rect">
                <a:avLst/>
              </a:prstGeom>
            </p:spPr>
          </p:pic>
        </p:grpSp>
        <p:grpSp>
          <p:nvGrpSpPr>
            <p:cNvPr id="11" name="Group 66">
              <a:extLst>
                <a:ext uri="{FF2B5EF4-FFF2-40B4-BE49-F238E27FC236}">
                  <a16:creationId xmlns:a16="http://schemas.microsoft.com/office/drawing/2014/main" id="{680BF83F-9636-6147-B8CB-B4E1E295188C}"/>
                </a:ext>
              </a:extLst>
            </p:cNvPr>
            <p:cNvGrpSpPr/>
            <p:nvPr/>
          </p:nvGrpSpPr>
          <p:grpSpPr>
            <a:xfrm>
              <a:off x="4487301" y="1143616"/>
              <a:ext cx="389733" cy="655915"/>
              <a:chOff x="7017361" y="1989167"/>
              <a:chExt cx="758283" cy="1276180"/>
            </a:xfrm>
          </p:grpSpPr>
          <p:pic>
            <p:nvPicPr>
              <p:cNvPr id="68" name="Graphic 67">
                <a:extLst>
                  <a:ext uri="{FF2B5EF4-FFF2-40B4-BE49-F238E27FC236}">
                    <a16:creationId xmlns:a16="http://schemas.microsoft.com/office/drawing/2014/main" id="{B68EE16F-CE89-674D-9CAE-8A6C48024E7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17361" y="1989167"/>
                <a:ext cx="758283" cy="1276180"/>
              </a:xfrm>
              <a:prstGeom prst="rect">
                <a:avLst/>
              </a:prstGeom>
            </p:spPr>
          </p:pic>
          <p:pic>
            <p:nvPicPr>
              <p:cNvPr id="69" name="Graphic 68">
                <a:extLst>
                  <a:ext uri="{FF2B5EF4-FFF2-40B4-BE49-F238E27FC236}">
                    <a16:creationId xmlns:a16="http://schemas.microsoft.com/office/drawing/2014/main" id="{09CB2347-F59D-3440-8877-EC479CE5781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23158" y="2695855"/>
                <a:ext cx="149083" cy="467577"/>
              </a:xfrm>
              <a:prstGeom prst="rect">
                <a:avLst/>
              </a:prstGeom>
            </p:spPr>
          </p:pic>
        </p:grpSp>
        <p:grpSp>
          <p:nvGrpSpPr>
            <p:cNvPr id="12" name="Group 69">
              <a:extLst>
                <a:ext uri="{FF2B5EF4-FFF2-40B4-BE49-F238E27FC236}">
                  <a16:creationId xmlns:a16="http://schemas.microsoft.com/office/drawing/2014/main" id="{58B31C47-1FC6-1C42-97A9-0BBF92E439D9}"/>
                </a:ext>
              </a:extLst>
            </p:cNvPr>
            <p:cNvGrpSpPr/>
            <p:nvPr/>
          </p:nvGrpSpPr>
          <p:grpSpPr>
            <a:xfrm>
              <a:off x="4913504" y="1143616"/>
              <a:ext cx="389733" cy="655915"/>
              <a:chOff x="7017361" y="1989167"/>
              <a:chExt cx="758283" cy="1276180"/>
            </a:xfrm>
          </p:grpSpPr>
          <p:pic>
            <p:nvPicPr>
              <p:cNvPr id="71" name="Graphic 70">
                <a:extLst>
                  <a:ext uri="{FF2B5EF4-FFF2-40B4-BE49-F238E27FC236}">
                    <a16:creationId xmlns:a16="http://schemas.microsoft.com/office/drawing/2014/main" id="{066D8470-438A-FB46-B7F5-758EC9B1DA5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17361" y="1989167"/>
                <a:ext cx="758283" cy="1276180"/>
              </a:xfrm>
              <a:prstGeom prst="rect">
                <a:avLst/>
              </a:prstGeom>
            </p:spPr>
          </p:pic>
          <p:pic>
            <p:nvPicPr>
              <p:cNvPr id="72" name="Graphic 71">
                <a:extLst>
                  <a:ext uri="{FF2B5EF4-FFF2-40B4-BE49-F238E27FC236}">
                    <a16:creationId xmlns:a16="http://schemas.microsoft.com/office/drawing/2014/main" id="{97CBEC14-1CB9-1E48-A173-F6A4E27E1C2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23158" y="2695855"/>
                <a:ext cx="149083" cy="467577"/>
              </a:xfrm>
              <a:prstGeom prst="rect">
                <a:avLst/>
              </a:prstGeom>
            </p:spPr>
          </p:pic>
        </p:grpSp>
        <p:grpSp>
          <p:nvGrpSpPr>
            <p:cNvPr id="15" name="Group 72">
              <a:extLst>
                <a:ext uri="{FF2B5EF4-FFF2-40B4-BE49-F238E27FC236}">
                  <a16:creationId xmlns:a16="http://schemas.microsoft.com/office/drawing/2014/main" id="{0680D6CD-7DEB-7E48-8AEA-7EFFFE3F8BC7}"/>
                </a:ext>
              </a:extLst>
            </p:cNvPr>
            <p:cNvGrpSpPr/>
            <p:nvPr/>
          </p:nvGrpSpPr>
          <p:grpSpPr>
            <a:xfrm>
              <a:off x="5339708" y="1143616"/>
              <a:ext cx="389733" cy="655915"/>
              <a:chOff x="7017361" y="1989167"/>
              <a:chExt cx="758283" cy="1276180"/>
            </a:xfrm>
          </p:grpSpPr>
          <p:pic>
            <p:nvPicPr>
              <p:cNvPr id="74" name="Graphic 73">
                <a:extLst>
                  <a:ext uri="{FF2B5EF4-FFF2-40B4-BE49-F238E27FC236}">
                    <a16:creationId xmlns:a16="http://schemas.microsoft.com/office/drawing/2014/main" id="{3A208B41-3A1D-2D40-9F57-45B21ABA089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17361" y="1989167"/>
                <a:ext cx="758283" cy="1276180"/>
              </a:xfrm>
              <a:prstGeom prst="rect">
                <a:avLst/>
              </a:prstGeom>
            </p:spPr>
          </p:pic>
          <p:pic>
            <p:nvPicPr>
              <p:cNvPr id="75" name="Graphic 74">
                <a:extLst>
                  <a:ext uri="{FF2B5EF4-FFF2-40B4-BE49-F238E27FC236}">
                    <a16:creationId xmlns:a16="http://schemas.microsoft.com/office/drawing/2014/main" id="{B1AE7672-F788-3F4E-B336-9F30F5B860F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23158" y="2695855"/>
                <a:ext cx="149083" cy="467577"/>
              </a:xfrm>
              <a:prstGeom prst="rect">
                <a:avLst/>
              </a:prstGeom>
            </p:spPr>
          </p:pic>
        </p:grpSp>
        <p:grpSp>
          <p:nvGrpSpPr>
            <p:cNvPr id="16" name="Group 75">
              <a:extLst>
                <a:ext uri="{FF2B5EF4-FFF2-40B4-BE49-F238E27FC236}">
                  <a16:creationId xmlns:a16="http://schemas.microsoft.com/office/drawing/2014/main" id="{AFB263A1-DFAC-EF48-A1E9-498A3CB7818B}"/>
                </a:ext>
              </a:extLst>
            </p:cNvPr>
            <p:cNvGrpSpPr/>
            <p:nvPr/>
          </p:nvGrpSpPr>
          <p:grpSpPr>
            <a:xfrm>
              <a:off x="5765910" y="1143616"/>
              <a:ext cx="389733" cy="655915"/>
              <a:chOff x="7017361" y="1989167"/>
              <a:chExt cx="758283" cy="1276180"/>
            </a:xfrm>
          </p:grpSpPr>
          <p:pic>
            <p:nvPicPr>
              <p:cNvPr id="77" name="Graphic 76">
                <a:extLst>
                  <a:ext uri="{FF2B5EF4-FFF2-40B4-BE49-F238E27FC236}">
                    <a16:creationId xmlns:a16="http://schemas.microsoft.com/office/drawing/2014/main" id="{45AF71A7-815E-E949-ABC8-8EF9CF7C31A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17361" y="1989167"/>
                <a:ext cx="758283" cy="1276180"/>
              </a:xfrm>
              <a:prstGeom prst="rect">
                <a:avLst/>
              </a:prstGeom>
            </p:spPr>
          </p:pic>
          <p:pic>
            <p:nvPicPr>
              <p:cNvPr id="78" name="Graphic 77">
                <a:extLst>
                  <a:ext uri="{FF2B5EF4-FFF2-40B4-BE49-F238E27FC236}">
                    <a16:creationId xmlns:a16="http://schemas.microsoft.com/office/drawing/2014/main" id="{F54FCCD4-ED06-834C-B674-265C3106004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23158" y="2695855"/>
                <a:ext cx="149083" cy="467577"/>
              </a:xfrm>
              <a:prstGeom prst="rect">
                <a:avLst/>
              </a:prstGeom>
            </p:spPr>
          </p:pic>
        </p:grpSp>
      </p:grpSp>
      <p:sp>
        <p:nvSpPr>
          <p:cNvPr id="129" name="Content Placeholder 2">
            <a:extLst>
              <a:ext uri="{FF2B5EF4-FFF2-40B4-BE49-F238E27FC236}">
                <a16:creationId xmlns:a16="http://schemas.microsoft.com/office/drawing/2014/main" id="{93857CFD-5D3E-BE4F-A91A-84AF2AB4FE73}"/>
              </a:ext>
            </a:extLst>
          </p:cNvPr>
          <p:cNvSpPr txBox="1">
            <a:spLocks/>
          </p:cNvSpPr>
          <p:nvPr/>
        </p:nvSpPr>
        <p:spPr>
          <a:xfrm>
            <a:off x="3051569" y="3120688"/>
            <a:ext cx="3069452" cy="18606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914285">
              <a:buClr>
                <a:srgbClr val="FA8300"/>
              </a:buClr>
              <a:buNone/>
              <a:defRPr/>
            </a:pPr>
            <a:r>
              <a:rPr lang="en-US" sz="1733">
                <a:solidFill>
                  <a:srgbClr val="54585A"/>
                </a:solidFill>
                <a:latin typeface="Franklin Gothic Book" panose="020B0503020102020204"/>
              </a:rPr>
              <a:t>of dialysis patients may</a:t>
            </a:r>
          </a:p>
        </p:txBody>
      </p:sp>
      <p:sp>
        <p:nvSpPr>
          <p:cNvPr id="130" name="Content Placeholder 2">
            <a:extLst>
              <a:ext uri="{FF2B5EF4-FFF2-40B4-BE49-F238E27FC236}">
                <a16:creationId xmlns:a16="http://schemas.microsoft.com/office/drawing/2014/main" id="{46503BCC-A6C5-3741-BFCF-BA1F37BF22DF}"/>
              </a:ext>
            </a:extLst>
          </p:cNvPr>
          <p:cNvSpPr txBox="1">
            <a:spLocks/>
          </p:cNvSpPr>
          <p:nvPr/>
        </p:nvSpPr>
        <p:spPr>
          <a:xfrm>
            <a:off x="6178760" y="3110677"/>
            <a:ext cx="2442457" cy="252499"/>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285">
              <a:buClr>
                <a:srgbClr val="FA8300"/>
              </a:buClr>
              <a:buNone/>
              <a:defRPr/>
            </a:pPr>
            <a:r>
              <a:rPr lang="en-US" sz="1866" b="1" dirty="0">
                <a:solidFill>
                  <a:schemeClr val="tx2"/>
                </a:solidFill>
                <a:latin typeface="Franklin Gothic Medium" panose="020B0603020102020204"/>
              </a:rPr>
              <a:t>START DIALYSIS</a:t>
            </a:r>
            <a:endParaRPr lang="en-US" sz="1866" b="1" baseline="30000" dirty="0">
              <a:solidFill>
                <a:schemeClr val="tx2"/>
              </a:solidFill>
              <a:latin typeface="Franklin Gothic Medium" panose="020B0603020102020204"/>
            </a:endParaRPr>
          </a:p>
        </p:txBody>
      </p:sp>
      <p:sp>
        <p:nvSpPr>
          <p:cNvPr id="131" name="Content Placeholder 2">
            <a:extLst>
              <a:ext uri="{FF2B5EF4-FFF2-40B4-BE49-F238E27FC236}">
                <a16:creationId xmlns:a16="http://schemas.microsoft.com/office/drawing/2014/main" id="{5F77E4FD-A23C-6743-8CCA-70FB7E24192B}"/>
              </a:ext>
            </a:extLst>
          </p:cNvPr>
          <p:cNvSpPr txBox="1">
            <a:spLocks/>
          </p:cNvSpPr>
          <p:nvPr/>
        </p:nvSpPr>
        <p:spPr>
          <a:xfrm>
            <a:off x="8473135" y="3449480"/>
            <a:ext cx="447176" cy="299433"/>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285">
              <a:buClr>
                <a:srgbClr val="FA8300"/>
              </a:buClr>
              <a:buNone/>
              <a:defRPr/>
            </a:pPr>
            <a:r>
              <a:rPr lang="en-US" sz="1599" baseline="30000">
                <a:solidFill>
                  <a:srgbClr val="54585A"/>
                </a:solidFill>
                <a:latin typeface="Franklin Gothic Book" panose="020B0503020102020204"/>
              </a:rPr>
              <a:t>1-10</a:t>
            </a:r>
            <a:endParaRPr lang="en-US" sz="1733" b="1" baseline="30000">
              <a:solidFill>
                <a:srgbClr val="54585A"/>
              </a:solidFill>
              <a:latin typeface="Franklin Gothic Book" panose="020B0503020102020204"/>
            </a:endParaRPr>
          </a:p>
        </p:txBody>
      </p:sp>
      <p:grpSp>
        <p:nvGrpSpPr>
          <p:cNvPr id="20" name="Group 80">
            <a:extLst>
              <a:ext uri="{FF2B5EF4-FFF2-40B4-BE49-F238E27FC236}">
                <a16:creationId xmlns:a16="http://schemas.microsoft.com/office/drawing/2014/main" id="{4E8F6E33-8608-A04F-A53A-D497CFD18E5A}"/>
              </a:ext>
            </a:extLst>
          </p:cNvPr>
          <p:cNvGrpSpPr/>
          <p:nvPr/>
        </p:nvGrpSpPr>
        <p:grpSpPr>
          <a:xfrm>
            <a:off x="276901" y="1395423"/>
            <a:ext cx="2628672" cy="2411904"/>
            <a:chOff x="243371" y="1348521"/>
            <a:chExt cx="1171261" cy="1432900"/>
          </a:xfrm>
        </p:grpSpPr>
        <p:pic>
          <p:nvPicPr>
            <p:cNvPr id="82" name="Graphic 81">
              <a:extLst>
                <a:ext uri="{FF2B5EF4-FFF2-40B4-BE49-F238E27FC236}">
                  <a16:creationId xmlns:a16="http://schemas.microsoft.com/office/drawing/2014/main" id="{0B6E5B07-FA81-0F48-87C6-F26EC812290D}"/>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27311"/>
            <a:stretch/>
          </p:blipFill>
          <p:spPr>
            <a:xfrm>
              <a:off x="243371" y="1348521"/>
              <a:ext cx="1171261" cy="1432900"/>
            </a:xfrm>
            <a:prstGeom prst="rect">
              <a:avLst/>
            </a:prstGeom>
          </p:spPr>
        </p:pic>
        <p:pic>
          <p:nvPicPr>
            <p:cNvPr id="83" name="Graphic 82">
              <a:extLst>
                <a:ext uri="{FF2B5EF4-FFF2-40B4-BE49-F238E27FC236}">
                  <a16:creationId xmlns:a16="http://schemas.microsoft.com/office/drawing/2014/main" id="{F6F54B84-1251-F148-9869-D5009A50E13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rot="1847038">
              <a:off x="544095" y="2218297"/>
              <a:ext cx="178964" cy="355364"/>
            </a:xfrm>
            <a:prstGeom prst="rect">
              <a:avLst/>
            </a:prstGeom>
          </p:spPr>
        </p:pic>
        <p:sp>
          <p:nvSpPr>
            <p:cNvPr id="84" name="Freeform 83">
              <a:extLst>
                <a:ext uri="{FF2B5EF4-FFF2-40B4-BE49-F238E27FC236}">
                  <a16:creationId xmlns:a16="http://schemas.microsoft.com/office/drawing/2014/main" id="{FEBF321E-23A9-B547-8285-DD094569A33E}"/>
                </a:ext>
              </a:extLst>
            </p:cNvPr>
            <p:cNvSpPr/>
            <p:nvPr/>
          </p:nvSpPr>
          <p:spPr>
            <a:xfrm>
              <a:off x="412750" y="2514600"/>
              <a:ext cx="111125" cy="66675"/>
            </a:xfrm>
            <a:custGeom>
              <a:avLst/>
              <a:gdLst>
                <a:gd name="connsiteX0" fmla="*/ 111125 w 111125"/>
                <a:gd name="connsiteY0" fmla="*/ 0 h 66675"/>
                <a:gd name="connsiteX1" fmla="*/ 63500 w 111125"/>
                <a:gd name="connsiteY1" fmla="*/ 47625 h 66675"/>
                <a:gd name="connsiteX2" fmla="*/ 0 w 111125"/>
                <a:gd name="connsiteY2" fmla="*/ 66675 h 66675"/>
              </a:gdLst>
              <a:ahLst/>
              <a:cxnLst>
                <a:cxn ang="0">
                  <a:pos x="connsiteX0" y="connsiteY0"/>
                </a:cxn>
                <a:cxn ang="0">
                  <a:pos x="connsiteX1" y="connsiteY1"/>
                </a:cxn>
                <a:cxn ang="0">
                  <a:pos x="connsiteX2" y="connsiteY2"/>
                </a:cxn>
              </a:cxnLst>
              <a:rect l="l" t="t" r="r" b="b"/>
              <a:pathLst>
                <a:path w="111125" h="66675">
                  <a:moveTo>
                    <a:pt x="111125" y="0"/>
                  </a:moveTo>
                  <a:cubicBezTo>
                    <a:pt x="96573" y="18256"/>
                    <a:pt x="82021" y="36513"/>
                    <a:pt x="63500" y="47625"/>
                  </a:cubicBezTo>
                  <a:cubicBezTo>
                    <a:pt x="44979" y="58738"/>
                    <a:pt x="22489" y="62706"/>
                    <a:pt x="0" y="66675"/>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defRPr/>
              </a:pPr>
              <a:endParaRPr lang="en-US" sz="3198">
                <a:solidFill>
                  <a:srgbClr val="FFFFFF"/>
                </a:solidFill>
                <a:latin typeface="Franklin Gothic Book" panose="020B0503020102020204"/>
              </a:endParaRPr>
            </a:p>
          </p:txBody>
        </p:sp>
        <p:sp>
          <p:nvSpPr>
            <p:cNvPr id="85" name="Freeform 84">
              <a:extLst>
                <a:ext uri="{FF2B5EF4-FFF2-40B4-BE49-F238E27FC236}">
                  <a16:creationId xmlns:a16="http://schemas.microsoft.com/office/drawing/2014/main" id="{2D6E7401-A097-5D48-9BA1-900A48A4EDEB}"/>
                </a:ext>
              </a:extLst>
            </p:cNvPr>
            <p:cNvSpPr/>
            <p:nvPr/>
          </p:nvSpPr>
          <p:spPr>
            <a:xfrm>
              <a:off x="450850" y="2549525"/>
              <a:ext cx="133350" cy="88900"/>
            </a:xfrm>
            <a:custGeom>
              <a:avLst/>
              <a:gdLst>
                <a:gd name="connsiteX0" fmla="*/ 133350 w 133350"/>
                <a:gd name="connsiteY0" fmla="*/ 0 h 88900"/>
                <a:gd name="connsiteX1" fmla="*/ 76200 w 133350"/>
                <a:gd name="connsiteY1" fmla="*/ 63500 h 88900"/>
                <a:gd name="connsiteX2" fmla="*/ 0 w 133350"/>
                <a:gd name="connsiteY2" fmla="*/ 88900 h 88900"/>
              </a:gdLst>
              <a:ahLst/>
              <a:cxnLst>
                <a:cxn ang="0">
                  <a:pos x="connsiteX0" y="connsiteY0"/>
                </a:cxn>
                <a:cxn ang="0">
                  <a:pos x="connsiteX1" y="connsiteY1"/>
                </a:cxn>
                <a:cxn ang="0">
                  <a:pos x="connsiteX2" y="connsiteY2"/>
                </a:cxn>
              </a:cxnLst>
              <a:rect l="l" t="t" r="r" b="b"/>
              <a:pathLst>
                <a:path w="133350" h="88900">
                  <a:moveTo>
                    <a:pt x="133350" y="0"/>
                  </a:moveTo>
                  <a:cubicBezTo>
                    <a:pt x="115887" y="24341"/>
                    <a:pt x="98425" y="48683"/>
                    <a:pt x="76200" y="63500"/>
                  </a:cubicBezTo>
                  <a:cubicBezTo>
                    <a:pt x="53975" y="78317"/>
                    <a:pt x="26987" y="83608"/>
                    <a:pt x="0" y="88900"/>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defRPr/>
              </a:pPr>
              <a:endParaRPr lang="en-US" sz="3198">
                <a:solidFill>
                  <a:srgbClr val="FFFFFF"/>
                </a:solidFill>
                <a:latin typeface="Franklin Gothic Book" panose="020B0503020102020204"/>
              </a:endParaRPr>
            </a:p>
          </p:txBody>
        </p:sp>
      </p:grpSp>
      <p:sp>
        <p:nvSpPr>
          <p:cNvPr id="89" name="Content Placeholder 2">
            <a:extLst>
              <a:ext uri="{FF2B5EF4-FFF2-40B4-BE49-F238E27FC236}">
                <a16:creationId xmlns:a16="http://schemas.microsoft.com/office/drawing/2014/main" id="{CD621E68-DB32-D242-94B6-10833541BCFD}"/>
              </a:ext>
            </a:extLst>
          </p:cNvPr>
          <p:cNvSpPr txBox="1">
            <a:spLocks/>
          </p:cNvSpPr>
          <p:nvPr/>
        </p:nvSpPr>
        <p:spPr>
          <a:xfrm>
            <a:off x="3051569" y="3399526"/>
            <a:ext cx="3069452" cy="18606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914285">
              <a:buClr>
                <a:srgbClr val="FA8300"/>
              </a:buClr>
              <a:buNone/>
              <a:defRPr/>
            </a:pPr>
            <a:r>
              <a:rPr lang="en-US" sz="1733">
                <a:solidFill>
                  <a:srgbClr val="54585A"/>
                </a:solidFill>
                <a:latin typeface="Franklin Gothic Book" panose="020B0503020102020204"/>
              </a:rPr>
              <a:t>in an</a:t>
            </a:r>
          </a:p>
        </p:txBody>
      </p:sp>
      <p:sp>
        <p:nvSpPr>
          <p:cNvPr id="91" name="Content Placeholder 2">
            <a:extLst>
              <a:ext uri="{FF2B5EF4-FFF2-40B4-BE49-F238E27FC236}">
                <a16:creationId xmlns:a16="http://schemas.microsoft.com/office/drawing/2014/main" id="{88164FC3-4DF6-7741-8D40-609F3CCC160E}"/>
              </a:ext>
            </a:extLst>
          </p:cNvPr>
          <p:cNvSpPr txBox="1">
            <a:spLocks/>
          </p:cNvSpPr>
          <p:nvPr/>
        </p:nvSpPr>
        <p:spPr>
          <a:xfrm>
            <a:off x="6178760" y="3389517"/>
            <a:ext cx="2442457" cy="252499"/>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285">
              <a:buClr>
                <a:srgbClr val="FA8300"/>
              </a:buClr>
              <a:buNone/>
              <a:defRPr/>
            </a:pPr>
            <a:r>
              <a:rPr lang="en-US" sz="1866" b="1" dirty="0">
                <a:solidFill>
                  <a:schemeClr val="tx2"/>
                </a:solidFill>
                <a:latin typeface="Franklin Gothic Medium" panose="020B0603020102020204"/>
              </a:rPr>
              <a:t>UNPLANNED</a:t>
            </a:r>
            <a:endParaRPr lang="en-US" sz="1866" b="1" baseline="30000" dirty="0">
              <a:solidFill>
                <a:schemeClr val="tx2"/>
              </a:solidFill>
              <a:latin typeface="Franklin Gothic Medium" panose="020B0603020102020204"/>
            </a:endParaRPr>
          </a:p>
        </p:txBody>
      </p:sp>
      <p:sp>
        <p:nvSpPr>
          <p:cNvPr id="93" name="Content Placeholder 2">
            <a:extLst>
              <a:ext uri="{FF2B5EF4-FFF2-40B4-BE49-F238E27FC236}">
                <a16:creationId xmlns:a16="http://schemas.microsoft.com/office/drawing/2014/main" id="{8D5F3066-F62A-FC4E-822F-15F9D1372F62}"/>
              </a:ext>
            </a:extLst>
          </p:cNvPr>
          <p:cNvSpPr txBox="1">
            <a:spLocks/>
          </p:cNvSpPr>
          <p:nvPr/>
        </p:nvSpPr>
        <p:spPr>
          <a:xfrm>
            <a:off x="7502564" y="3399526"/>
            <a:ext cx="926459" cy="18606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914285">
              <a:buClr>
                <a:srgbClr val="FA8300"/>
              </a:buClr>
              <a:buNone/>
              <a:defRPr/>
            </a:pPr>
            <a:r>
              <a:rPr lang="en-US" sz="1733">
                <a:solidFill>
                  <a:srgbClr val="54585A"/>
                </a:solidFill>
                <a:latin typeface="Franklin Gothic Book" panose="020B0503020102020204"/>
              </a:rPr>
              <a:t>way</a:t>
            </a:r>
          </a:p>
        </p:txBody>
      </p:sp>
      <p:sp>
        <p:nvSpPr>
          <p:cNvPr id="79" name="Rectangle 78">
            <a:hlinkClick r:id="" action="ppaction://hlinkshowjump?jump=firstslide"/>
            <a:extLst>
              <a:ext uri="{FF2B5EF4-FFF2-40B4-BE49-F238E27FC236}">
                <a16:creationId xmlns:a16="http://schemas.microsoft.com/office/drawing/2014/main" id="{D9D0F281-0FF4-674C-8E86-12D8B0B87241}"/>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0" name="Rectangle 79">
            <a:hlinkClick r:id="" action="ppaction://hlinkshowjump?jump=previousslide"/>
            <a:extLst>
              <a:ext uri="{FF2B5EF4-FFF2-40B4-BE49-F238E27FC236}">
                <a16:creationId xmlns:a16="http://schemas.microsoft.com/office/drawing/2014/main" id="{1B2D5C7A-0E43-514D-BD31-8AAB85C916F9}"/>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7" name="Rectangle 86">
            <a:hlinkClick r:id="" action="ppaction://hlinkshowjump?jump=nextslide"/>
            <a:extLst>
              <a:ext uri="{FF2B5EF4-FFF2-40B4-BE49-F238E27FC236}">
                <a16:creationId xmlns:a16="http://schemas.microsoft.com/office/drawing/2014/main" id="{81F32A24-16AE-524A-9C70-1DD5990AF8B6}"/>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 name="Rectangle 9">
            <a:hlinkClick r:id="" action="ppaction://noaction"/>
            <a:extLst>
              <a:ext uri="{FF2B5EF4-FFF2-40B4-BE49-F238E27FC236}">
                <a16:creationId xmlns:a16="http://schemas.microsoft.com/office/drawing/2014/main" id="{249BA97F-FA06-0B42-8E77-560C4158B18F}"/>
              </a:ext>
            </a:extLst>
          </p:cNvPr>
          <p:cNvSpPr/>
          <p:nvPr/>
        </p:nvSpPr>
        <p:spPr>
          <a:xfrm>
            <a:off x="216196" y="549407"/>
            <a:ext cx="1763381"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7" name="Rectangle 96">
            <a:hlinkClick r:id="" action="ppaction://noaction"/>
            <a:extLst>
              <a:ext uri="{FF2B5EF4-FFF2-40B4-BE49-F238E27FC236}">
                <a16:creationId xmlns:a16="http://schemas.microsoft.com/office/drawing/2014/main" id="{CEC4C838-21EB-D44C-896E-9661DF7C6249}"/>
              </a:ext>
            </a:extLst>
          </p:cNvPr>
          <p:cNvSpPr/>
          <p:nvPr/>
        </p:nvSpPr>
        <p:spPr>
          <a:xfrm>
            <a:off x="4169026" y="549407"/>
            <a:ext cx="1591557"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8" name="Rectangle 97">
            <a:hlinkClick r:id="" action="ppaction://noaction"/>
            <a:extLst>
              <a:ext uri="{FF2B5EF4-FFF2-40B4-BE49-F238E27FC236}">
                <a16:creationId xmlns:a16="http://schemas.microsoft.com/office/drawing/2014/main" id="{1BFCE58F-BC11-2041-BDAD-18469052A8E6}"/>
              </a:ext>
            </a:extLst>
          </p:cNvPr>
          <p:cNvSpPr/>
          <p:nvPr/>
        </p:nvSpPr>
        <p:spPr>
          <a:xfrm>
            <a:off x="5749330" y="542738"/>
            <a:ext cx="1357851"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9" name="Rectangle 98">
            <a:hlinkClick r:id="" action="ppaction://noaction"/>
            <a:extLst>
              <a:ext uri="{FF2B5EF4-FFF2-40B4-BE49-F238E27FC236}">
                <a16:creationId xmlns:a16="http://schemas.microsoft.com/office/drawing/2014/main" id="{4DC4E4E0-D814-2747-94D9-6EA4E0D2B946}"/>
              </a:ext>
            </a:extLst>
          </p:cNvPr>
          <p:cNvSpPr/>
          <p:nvPr/>
        </p:nvSpPr>
        <p:spPr>
          <a:xfrm>
            <a:off x="7096488" y="548842"/>
            <a:ext cx="1524729"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2" name="Rectangle 101">
            <a:hlinkClick r:id="" action="ppaction://noaction"/>
            <a:extLst>
              <a:ext uri="{FF2B5EF4-FFF2-40B4-BE49-F238E27FC236}">
                <a16:creationId xmlns:a16="http://schemas.microsoft.com/office/drawing/2014/main" id="{2D3BB0E9-FAA0-F646-A50D-581BD36F98F4}"/>
              </a:ext>
            </a:extLst>
          </p:cNvPr>
          <p:cNvSpPr/>
          <p:nvPr/>
        </p:nvSpPr>
        <p:spPr>
          <a:xfrm>
            <a:off x="8621076" y="553875"/>
            <a:ext cx="1424589"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3" name="Rectangle 102">
            <a:hlinkClick r:id="" action="ppaction://noaction"/>
            <a:extLst>
              <a:ext uri="{FF2B5EF4-FFF2-40B4-BE49-F238E27FC236}">
                <a16:creationId xmlns:a16="http://schemas.microsoft.com/office/drawing/2014/main" id="{DE117A6C-0693-D44E-AAAE-78495693146E}"/>
              </a:ext>
            </a:extLst>
          </p:cNvPr>
          <p:cNvSpPr/>
          <p:nvPr/>
        </p:nvSpPr>
        <p:spPr>
          <a:xfrm>
            <a:off x="10045665" y="567877"/>
            <a:ext cx="1716281"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4" name="Content Placeholder 2">
            <a:extLst>
              <a:ext uri="{FF2B5EF4-FFF2-40B4-BE49-F238E27FC236}">
                <a16:creationId xmlns:a16="http://schemas.microsoft.com/office/drawing/2014/main" id="{D1EC61CA-B2EF-274C-96AA-9EFF1809083B}"/>
              </a:ext>
            </a:extLst>
          </p:cNvPr>
          <p:cNvSpPr txBox="1">
            <a:spLocks/>
          </p:cNvSpPr>
          <p:nvPr/>
        </p:nvSpPr>
        <p:spPr>
          <a:xfrm>
            <a:off x="10489927" y="5383494"/>
            <a:ext cx="669392" cy="338689"/>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285">
              <a:buClr>
                <a:srgbClr val="FA8300"/>
              </a:buClr>
              <a:buNone/>
              <a:defRPr/>
            </a:pPr>
            <a:r>
              <a:rPr lang="en-US" sz="1599" baseline="30000">
                <a:solidFill>
                  <a:srgbClr val="54585A"/>
                </a:solidFill>
                <a:latin typeface="Franklin Gothic Book" panose="020B0503020102020204"/>
              </a:rPr>
              <a:t>13-18</a:t>
            </a:r>
            <a:endParaRPr lang="en-US" sz="1733" b="1" baseline="30000">
              <a:solidFill>
                <a:srgbClr val="54585A"/>
              </a:solidFill>
              <a:latin typeface="Franklin Gothic Book" panose="020B0503020102020204"/>
            </a:endParaRPr>
          </a:p>
        </p:txBody>
      </p:sp>
      <p:pic>
        <p:nvPicPr>
          <p:cNvPr id="105" name="Graphic 104">
            <a:extLst>
              <a:ext uri="{FF2B5EF4-FFF2-40B4-BE49-F238E27FC236}">
                <a16:creationId xmlns:a16="http://schemas.microsoft.com/office/drawing/2014/main" id="{697BDC40-94B0-E840-A281-E00461BCB89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27656" y="2271241"/>
            <a:ext cx="576933" cy="728229"/>
          </a:xfrm>
          <a:prstGeom prst="rect">
            <a:avLst/>
          </a:prstGeom>
        </p:spPr>
      </p:pic>
      <p:pic>
        <p:nvPicPr>
          <p:cNvPr id="106" name="Graphic 105">
            <a:extLst>
              <a:ext uri="{FF2B5EF4-FFF2-40B4-BE49-F238E27FC236}">
                <a16:creationId xmlns:a16="http://schemas.microsoft.com/office/drawing/2014/main" id="{FE0E6E28-0354-9449-8182-0143103E81B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62844" y="2271241"/>
            <a:ext cx="576933" cy="728229"/>
          </a:xfrm>
          <a:prstGeom prst="rect">
            <a:avLst/>
          </a:prstGeom>
        </p:spPr>
      </p:pic>
      <p:pic>
        <p:nvPicPr>
          <p:cNvPr id="107" name="Graphic 106">
            <a:extLst>
              <a:ext uri="{FF2B5EF4-FFF2-40B4-BE49-F238E27FC236}">
                <a16:creationId xmlns:a16="http://schemas.microsoft.com/office/drawing/2014/main" id="{C5932970-D91F-6F4A-9315-E8C92FFAA61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659977" y="2687579"/>
            <a:ext cx="113428" cy="266814"/>
          </a:xfrm>
          <a:prstGeom prst="rect">
            <a:avLst/>
          </a:prstGeom>
        </p:spPr>
      </p:pic>
      <p:pic>
        <p:nvPicPr>
          <p:cNvPr id="108" name="Graphic 107">
            <a:extLst>
              <a:ext uri="{FF2B5EF4-FFF2-40B4-BE49-F238E27FC236}">
                <a16:creationId xmlns:a16="http://schemas.microsoft.com/office/drawing/2014/main" id="{6F01F5EF-053F-2845-81D0-463D3784797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295790" y="2687579"/>
            <a:ext cx="113428" cy="266814"/>
          </a:xfrm>
          <a:prstGeom prst="rect">
            <a:avLst/>
          </a:prstGeom>
        </p:spPr>
      </p:pic>
      <p:sp>
        <p:nvSpPr>
          <p:cNvPr id="94" name="Rectangle 93">
            <a:hlinkClick r:id="rId13" action="ppaction://hlinksldjump"/>
            <a:extLst>
              <a:ext uri="{FF2B5EF4-FFF2-40B4-BE49-F238E27FC236}">
                <a16:creationId xmlns:a16="http://schemas.microsoft.com/office/drawing/2014/main" id="{5DE147A3-55AB-CE44-AFD1-4FAAE3BFD9E2}"/>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5" name="Rectangle 94">
            <a:hlinkClick r:id="rId14" action="ppaction://hlinksldjump"/>
            <a:extLst>
              <a:ext uri="{FF2B5EF4-FFF2-40B4-BE49-F238E27FC236}">
                <a16:creationId xmlns:a16="http://schemas.microsoft.com/office/drawing/2014/main" id="{3FEE2CFC-8976-1845-BA70-40A2A67FD590}"/>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6" name="Rectangle 95">
            <a:hlinkClick r:id="" action="ppaction://noaction"/>
            <a:extLst>
              <a:ext uri="{FF2B5EF4-FFF2-40B4-BE49-F238E27FC236}">
                <a16:creationId xmlns:a16="http://schemas.microsoft.com/office/drawing/2014/main" id="{30D12984-E3B0-4C40-8BB4-D2CF72E9D14B}"/>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13" name="Rectangle 112">
            <a:hlinkClick r:id="" action="ppaction://noaction"/>
            <a:extLst>
              <a:ext uri="{FF2B5EF4-FFF2-40B4-BE49-F238E27FC236}">
                <a16:creationId xmlns:a16="http://schemas.microsoft.com/office/drawing/2014/main" id="{53F0DD3F-E8E9-E94B-8F31-7621AC7EBD02}"/>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grpSp>
        <p:nvGrpSpPr>
          <p:cNvPr id="22" name="Group 2">
            <a:extLst>
              <a:ext uri="{FF2B5EF4-FFF2-40B4-BE49-F238E27FC236}">
                <a16:creationId xmlns:a16="http://schemas.microsoft.com/office/drawing/2014/main" id="{513DEC5A-EAA4-1F45-88B0-2ED6B728438B}"/>
              </a:ext>
            </a:extLst>
          </p:cNvPr>
          <p:cNvGrpSpPr/>
          <p:nvPr/>
        </p:nvGrpSpPr>
        <p:grpSpPr>
          <a:xfrm>
            <a:off x="7713942" y="2267474"/>
            <a:ext cx="1838773" cy="728229"/>
            <a:chOff x="5777018" y="2256254"/>
            <a:chExt cx="1379080" cy="728229"/>
          </a:xfrm>
          <a:solidFill>
            <a:schemeClr val="tx2">
              <a:lumMod val="20000"/>
              <a:lumOff val="80000"/>
            </a:schemeClr>
          </a:solidFill>
        </p:grpSpPr>
        <p:pic>
          <p:nvPicPr>
            <p:cNvPr id="90" name="Graphic 89">
              <a:extLst>
                <a:ext uri="{FF2B5EF4-FFF2-40B4-BE49-F238E27FC236}">
                  <a16:creationId xmlns:a16="http://schemas.microsoft.com/office/drawing/2014/main" id="{7E967999-01FD-684A-8771-26C69CE23BB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777018" y="2256254"/>
              <a:ext cx="432699" cy="728229"/>
            </a:xfrm>
            <a:prstGeom prst="rect">
              <a:avLst/>
            </a:prstGeom>
          </p:spPr>
        </p:pic>
        <p:pic>
          <p:nvPicPr>
            <p:cNvPr id="88" name="Graphic 87">
              <a:extLst>
                <a:ext uri="{FF2B5EF4-FFF2-40B4-BE49-F238E27FC236}">
                  <a16:creationId xmlns:a16="http://schemas.microsoft.com/office/drawing/2014/main" id="{439171EB-ECD2-524B-B3F2-AEF7CD4751C8}"/>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250209" y="2256254"/>
              <a:ext cx="432699" cy="728229"/>
            </a:xfrm>
            <a:prstGeom prst="rect">
              <a:avLst/>
            </a:prstGeom>
          </p:spPr>
        </p:pic>
        <p:pic>
          <p:nvPicPr>
            <p:cNvPr id="86" name="Graphic 85">
              <a:extLst>
                <a:ext uri="{FF2B5EF4-FFF2-40B4-BE49-F238E27FC236}">
                  <a16:creationId xmlns:a16="http://schemas.microsoft.com/office/drawing/2014/main" id="{20340CDE-1EA3-9F48-A397-A199A9E39236}"/>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723399" y="2256254"/>
              <a:ext cx="432699" cy="728229"/>
            </a:xfrm>
            <a:prstGeom prst="rect">
              <a:avLst/>
            </a:prstGeom>
          </p:spPr>
        </p:pic>
      </p:grpSp>
    </p:spTree>
    <p:extLst>
      <p:ext uri="{BB962C8B-B14F-4D97-AF65-F5344CB8AC3E}">
        <p14:creationId xmlns:p14="http://schemas.microsoft.com/office/powerpoint/2010/main" val="159568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2C7B0B-4E0A-44B0-BFCD-755925AB0C49}"/>
              </a:ext>
            </a:extLst>
          </p:cNvPr>
          <p:cNvSpPr>
            <a:spLocks noGrp="1"/>
          </p:cNvSpPr>
          <p:nvPr>
            <p:ph idx="1"/>
          </p:nvPr>
        </p:nvSpPr>
        <p:spPr>
          <a:xfrm>
            <a:off x="-1" y="1100832"/>
            <a:ext cx="12126897" cy="5690586"/>
          </a:xfrm>
        </p:spPr>
        <p:txBody>
          <a:bodyPr>
            <a:normAutofit/>
          </a:bodyPr>
          <a:lstStyle/>
          <a:p>
            <a:pPr>
              <a:buNone/>
            </a:pPr>
            <a:r>
              <a:rPr lang="hr-HR" sz="2000" b="1" dirty="0">
                <a:ea typeface="Calibri" charset="0"/>
                <a:cs typeface="Calibri" charset="0"/>
              </a:rPr>
              <a:t>Peritonealna dijaliza predstavlja jedan od načina liječenja bolesnika u terminalnoj fazi hronične bubrežne insuficijencije pored hemodijalize i transplantacije bubrega. </a:t>
            </a:r>
          </a:p>
          <a:p>
            <a:pPr>
              <a:buNone/>
            </a:pPr>
            <a:endParaRPr lang="hr-HR" sz="2000" b="1" dirty="0">
              <a:ea typeface="Calibri" charset="0"/>
              <a:cs typeface="Calibri" charset="0"/>
            </a:endParaRPr>
          </a:p>
          <a:p>
            <a:pPr>
              <a:buNone/>
            </a:pPr>
            <a:r>
              <a:rPr lang="hr-HR" sz="2000" b="1" dirty="0">
                <a:ea typeface="Calibri" charset="0"/>
                <a:cs typeface="Calibri" charset="0"/>
              </a:rPr>
              <a:t>Kod ovih bolesnika važno je održavati: </a:t>
            </a:r>
          </a:p>
          <a:p>
            <a:r>
              <a:rPr lang="hr-HR" sz="2000" b="1" dirty="0">
                <a:ea typeface="Calibri" charset="0"/>
                <a:cs typeface="Calibri" charset="0"/>
              </a:rPr>
              <a:t>adekvatan nutritivni status, </a:t>
            </a:r>
          </a:p>
          <a:p>
            <a:r>
              <a:rPr lang="hr-HR" sz="2000" b="1" dirty="0">
                <a:ea typeface="Calibri" charset="0"/>
                <a:cs typeface="Calibri" charset="0"/>
              </a:rPr>
              <a:t>količinu tekućine u organizmu, </a:t>
            </a:r>
          </a:p>
          <a:p>
            <a:r>
              <a:rPr lang="hr-HR" sz="2000" b="1" dirty="0">
                <a:ea typeface="Calibri" charset="0"/>
                <a:cs typeface="Calibri" charset="0"/>
              </a:rPr>
              <a:t>adekvatnu dijalizu u smislu procjene kvaliteta peritonealne membrane i </a:t>
            </a:r>
          </a:p>
          <a:p>
            <a:r>
              <a:rPr lang="hr-HR" sz="2000" b="1" dirty="0">
                <a:ea typeface="Calibri" charset="0"/>
                <a:cs typeface="Calibri" charset="0"/>
              </a:rPr>
              <a:t>održavanje rezidualne bubrežne funkcije. </a:t>
            </a:r>
          </a:p>
          <a:p>
            <a:r>
              <a:rPr lang="hr-HR" sz="2000" b="1" dirty="0">
                <a:ea typeface="Calibri" charset="0"/>
                <a:cs typeface="Calibri" charset="0"/>
              </a:rPr>
              <a:t>Pored ovoga, treba obratiti pažnju na odgovarajuće liječenje najznačajnije i najopasnije komplikacije ove dijalize – peritonitisa. </a:t>
            </a:r>
          </a:p>
          <a:p>
            <a:r>
              <a:rPr lang="hr-HR" sz="2000" b="1" dirty="0">
                <a:ea typeface="Calibri" charset="0"/>
                <a:cs typeface="Calibri" charset="0"/>
              </a:rPr>
              <a:t>Koristiti trenutne smjernice objašnjene u vodičima za peritonealnu dijalizu </a:t>
            </a:r>
          </a:p>
          <a:p>
            <a:r>
              <a:rPr lang="hr-HR" sz="2000" b="1" dirty="0">
                <a:ea typeface="Calibri" charset="0"/>
                <a:cs typeface="Calibri" charset="0"/>
              </a:rPr>
              <a:t>(ISPD 2020).</a:t>
            </a:r>
          </a:p>
          <a:p>
            <a:endParaRPr lang="en-GB" dirty="0"/>
          </a:p>
        </p:txBody>
      </p:sp>
      <p:pic>
        <p:nvPicPr>
          <p:cNvPr id="4" name="Picture 3">
            <a:extLst>
              <a:ext uri="{FF2B5EF4-FFF2-40B4-BE49-F238E27FC236}">
                <a16:creationId xmlns:a16="http://schemas.microsoft.com/office/drawing/2014/main" id="{855ABF77-7CDB-41BE-8D20-2940A1DCA456}"/>
              </a:ext>
            </a:extLst>
          </p:cNvPr>
          <p:cNvPicPr>
            <a:picLocks noChangeAspect="1"/>
          </p:cNvPicPr>
          <p:nvPr/>
        </p:nvPicPr>
        <p:blipFill>
          <a:blip r:embed="rId2"/>
          <a:stretch>
            <a:fillRect/>
          </a:stretch>
        </p:blipFill>
        <p:spPr>
          <a:xfrm>
            <a:off x="11553529" y="579891"/>
            <a:ext cx="292633" cy="262151"/>
          </a:xfrm>
          <a:prstGeom prst="rect">
            <a:avLst/>
          </a:prstGeom>
        </p:spPr>
      </p:pic>
      <p:sp>
        <p:nvSpPr>
          <p:cNvPr id="5" name="Title 2">
            <a:extLst>
              <a:ext uri="{FF2B5EF4-FFF2-40B4-BE49-F238E27FC236}">
                <a16:creationId xmlns:a16="http://schemas.microsoft.com/office/drawing/2014/main" id="{5B463EFF-09BE-4805-8EA6-610D32725DF0}"/>
              </a:ext>
            </a:extLst>
          </p:cNvPr>
          <p:cNvSpPr>
            <a:spLocks noGrp="1"/>
          </p:cNvSpPr>
          <p:nvPr>
            <p:ph type="title"/>
          </p:nvPr>
        </p:nvSpPr>
        <p:spPr>
          <a:xfrm>
            <a:off x="838200" y="-82891"/>
            <a:ext cx="10515600" cy="1325563"/>
          </a:xfrm>
        </p:spPr>
        <p:txBody>
          <a:bodyPr>
            <a:normAutofit/>
          </a:bodyPr>
          <a:lstStyle/>
          <a:p>
            <a:pPr algn="ctr"/>
            <a:r>
              <a:rPr lang="hr-HR" sz="4000" dirty="0"/>
              <a:t>Peritonealna dijaliza</a:t>
            </a:r>
            <a:endParaRPr lang="en-GB" sz="4000" dirty="0"/>
          </a:p>
        </p:txBody>
      </p:sp>
    </p:spTree>
    <p:extLst>
      <p:ext uri="{BB962C8B-B14F-4D97-AF65-F5344CB8AC3E}">
        <p14:creationId xmlns:p14="http://schemas.microsoft.com/office/powerpoint/2010/main" val="4234923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riangle 38">
            <a:extLst>
              <a:ext uri="{FF2B5EF4-FFF2-40B4-BE49-F238E27FC236}">
                <a16:creationId xmlns:a16="http://schemas.microsoft.com/office/drawing/2014/main" id="{CD328EBF-A60D-0746-90AE-ACA8118817AB}"/>
              </a:ext>
            </a:extLst>
          </p:cNvPr>
          <p:cNvSpPr/>
          <p:nvPr/>
        </p:nvSpPr>
        <p:spPr>
          <a:xfrm rot="10800000">
            <a:off x="6218154"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40" name="TextBox 39">
            <a:extLst>
              <a:ext uri="{FF2B5EF4-FFF2-40B4-BE49-F238E27FC236}">
                <a16:creationId xmlns:a16="http://schemas.microsoft.com/office/drawing/2014/main" id="{75053FDF-F10B-F74A-AFF1-CB0AC897F3AF}"/>
              </a:ext>
            </a:extLst>
          </p:cNvPr>
          <p:cNvSpPr txBox="1"/>
          <p:nvPr/>
        </p:nvSpPr>
        <p:spPr>
          <a:xfrm>
            <a:off x="5897934" y="630427"/>
            <a:ext cx="1013503" cy="318196"/>
          </a:xfrm>
          <a:prstGeom prst="rect">
            <a:avLst/>
          </a:prstGeom>
        </p:spPr>
        <p:txBody>
          <a:bodyPr wrap="none" lIns="0" tIns="0" rIns="0" bIns="0" rtlCol="0" anchor="t" anchorCtr="0">
            <a:noAutofit/>
          </a:bodyPr>
          <a:lstStyle/>
          <a:p>
            <a:pPr algn="ctr">
              <a:lnSpc>
                <a:spcPts val="1040"/>
              </a:lnSpc>
            </a:pPr>
            <a:r>
              <a:rPr lang="en-US" sz="1200" b="1">
                <a:latin typeface="Franklin Gothic Book" panose="020B0503020102020204" pitchFamily="34" charset="0"/>
                <a:cs typeface="Arial"/>
              </a:rPr>
              <a:t>URGENT- </a:t>
            </a:r>
            <a:br>
              <a:rPr lang="en-US" sz="1200" b="1">
                <a:latin typeface="Franklin Gothic Book" panose="020B0503020102020204" pitchFamily="34" charset="0"/>
                <a:cs typeface="Arial"/>
              </a:rPr>
            </a:br>
            <a:r>
              <a:rPr lang="en-US" sz="1200" b="1">
                <a:latin typeface="Franklin Gothic Book" panose="020B0503020102020204" pitchFamily="34" charset="0"/>
                <a:cs typeface="Arial"/>
              </a:rPr>
              <a:t>START PD</a:t>
            </a:r>
          </a:p>
        </p:txBody>
      </p:sp>
      <p:sp>
        <p:nvSpPr>
          <p:cNvPr id="13" name="TextBox 12">
            <a:extLst>
              <a:ext uri="{FF2B5EF4-FFF2-40B4-BE49-F238E27FC236}">
                <a16:creationId xmlns:a16="http://schemas.microsoft.com/office/drawing/2014/main" id="{03EFB2E1-5E3F-AB4C-9676-A9BF943C30D5}"/>
              </a:ext>
            </a:extLst>
          </p:cNvPr>
          <p:cNvSpPr txBox="1"/>
          <p:nvPr/>
        </p:nvSpPr>
        <p:spPr>
          <a:xfrm>
            <a:off x="8818877" y="642049"/>
            <a:ext cx="1013503" cy="201189"/>
          </a:xfrm>
          <a:prstGeom prst="rect">
            <a:avLst/>
          </a:prstGeom>
        </p:spPr>
        <p:txBody>
          <a:bodyPr wrap="none" lIns="0" tIns="0" rIns="0" bIns="0" rtlCol="0" anchor="t" anchorCtr="0">
            <a:noAutofit/>
          </a:bodyPr>
          <a:lstStyle/>
          <a:p>
            <a:pPr algn="ctr"/>
            <a:r>
              <a:rPr lang="en-US" sz="1200">
                <a:latin typeface="Franklin Gothic Book" panose="020B0503020102020204" pitchFamily="34" charset="0"/>
                <a:cs typeface="Arial"/>
              </a:rPr>
              <a:t>SUMMARY</a:t>
            </a:r>
          </a:p>
        </p:txBody>
      </p:sp>
      <p:sp>
        <p:nvSpPr>
          <p:cNvPr id="14" name="TextBox 13">
            <a:extLst>
              <a:ext uri="{FF2B5EF4-FFF2-40B4-BE49-F238E27FC236}">
                <a16:creationId xmlns:a16="http://schemas.microsoft.com/office/drawing/2014/main" id="{BBD5844E-42A8-4847-9C87-A3677A70CC6C}"/>
              </a:ext>
            </a:extLst>
          </p:cNvPr>
          <p:cNvSpPr txBox="1"/>
          <p:nvPr/>
        </p:nvSpPr>
        <p:spPr>
          <a:xfrm>
            <a:off x="10262738" y="642049"/>
            <a:ext cx="1209948" cy="201189"/>
          </a:xfrm>
          <a:prstGeom prst="rect">
            <a:avLst/>
          </a:prstGeom>
        </p:spPr>
        <p:txBody>
          <a:bodyPr wrap="none" lIns="0" tIns="0" rIns="0" bIns="0" rtlCol="0" anchor="t" anchorCtr="0">
            <a:noAutofit/>
          </a:bodyPr>
          <a:lstStyle/>
          <a:p>
            <a:pPr algn="ctr"/>
            <a:r>
              <a:rPr lang="en-US" sz="1200" dirty="0">
                <a:solidFill>
                  <a:schemeClr val="tx2"/>
                </a:solidFill>
                <a:latin typeface="Franklin Gothic Book" panose="020B0503020102020204" pitchFamily="34" charset="0"/>
                <a:cs typeface="Arial"/>
              </a:rPr>
              <a:t>REFERENCES</a:t>
            </a:r>
          </a:p>
        </p:txBody>
      </p:sp>
      <p:sp>
        <p:nvSpPr>
          <p:cNvPr id="15" name="TextBox 14">
            <a:extLst>
              <a:ext uri="{FF2B5EF4-FFF2-40B4-BE49-F238E27FC236}">
                <a16:creationId xmlns:a16="http://schemas.microsoft.com/office/drawing/2014/main" id="{D55EC442-D5A1-1E46-AF4D-B0590798980D}"/>
              </a:ext>
            </a:extLst>
          </p:cNvPr>
          <p:cNvSpPr txBox="1"/>
          <p:nvPr/>
        </p:nvSpPr>
        <p:spPr>
          <a:xfrm>
            <a:off x="4189186" y="630427"/>
            <a:ext cx="1591557" cy="318196"/>
          </a:xfrm>
          <a:prstGeom prst="rect">
            <a:avLst/>
          </a:prstGeom>
        </p:spPr>
        <p:txBody>
          <a:bodyPr wrap="none" lIns="0" tIns="0" rIns="0" bIns="0" rtlCol="0" anchor="t" anchorCtr="0">
            <a:noAutofit/>
          </a:bodyPr>
          <a:lstStyle/>
          <a:p>
            <a:pPr algn="ctr">
              <a:lnSpc>
                <a:spcPts val="1040"/>
              </a:lnSpc>
            </a:pPr>
            <a:r>
              <a:rPr lang="en-US" sz="1200">
                <a:latin typeface="Franklin Gothic Book" panose="020B0503020102020204" pitchFamily="34" charset="0"/>
                <a:cs typeface="Arial"/>
              </a:rPr>
              <a:t>A COMMON </a:t>
            </a:r>
            <a:br>
              <a:rPr lang="en-US" sz="1200">
                <a:latin typeface="Franklin Gothic Book" panose="020B0503020102020204" pitchFamily="34" charset="0"/>
                <a:cs typeface="Arial"/>
              </a:rPr>
            </a:br>
            <a:r>
              <a:rPr lang="en-US" sz="1200">
                <a:latin typeface="Franklin Gothic Book" panose="020B0503020102020204" pitchFamily="34" charset="0"/>
                <a:cs typeface="Arial"/>
              </a:rPr>
              <a:t>PROBLEM</a:t>
            </a:r>
          </a:p>
        </p:txBody>
      </p:sp>
      <p:sp>
        <p:nvSpPr>
          <p:cNvPr id="17" name="TextBox 16">
            <a:extLst>
              <a:ext uri="{FF2B5EF4-FFF2-40B4-BE49-F238E27FC236}">
                <a16:creationId xmlns:a16="http://schemas.microsoft.com/office/drawing/2014/main" id="{D257D802-D577-DA45-89A3-B154A13EA1F3}"/>
              </a:ext>
            </a:extLst>
          </p:cNvPr>
          <p:cNvSpPr txBox="1"/>
          <p:nvPr/>
        </p:nvSpPr>
        <p:spPr>
          <a:xfrm>
            <a:off x="7151589" y="617292"/>
            <a:ext cx="1382415" cy="330610"/>
          </a:xfrm>
          <a:prstGeom prst="rect">
            <a:avLst/>
          </a:prstGeom>
        </p:spPr>
        <p:txBody>
          <a:bodyPr wrap="none" lIns="0" tIns="0" rIns="0" bIns="0" rtlCol="0" anchor="t" anchorCtr="0">
            <a:noAutofit/>
          </a:bodyPr>
          <a:lstStyle/>
          <a:p>
            <a:pPr algn="ctr">
              <a:lnSpc>
                <a:spcPts val="1040"/>
              </a:lnSpc>
            </a:pPr>
            <a:r>
              <a:rPr lang="en-US" sz="1200" dirty="0">
                <a:latin typeface="Franklin Gothic Book" panose="020B0503020102020204" pitchFamily="34" charset="0"/>
                <a:cs typeface="Arial"/>
              </a:rPr>
              <a:t>CATHETER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INSERTION</a:t>
            </a:r>
          </a:p>
        </p:txBody>
      </p:sp>
      <p:sp>
        <p:nvSpPr>
          <p:cNvPr id="18" name="TextBox 17">
            <a:extLst>
              <a:ext uri="{FF2B5EF4-FFF2-40B4-BE49-F238E27FC236}">
                <a16:creationId xmlns:a16="http://schemas.microsoft.com/office/drawing/2014/main" id="{71019FFD-B137-9843-984F-556E06AEC7B3}"/>
              </a:ext>
            </a:extLst>
          </p:cNvPr>
          <p:cNvSpPr txBox="1"/>
          <p:nvPr/>
        </p:nvSpPr>
        <p:spPr>
          <a:xfrm>
            <a:off x="2577470" y="642049"/>
            <a:ext cx="1466095" cy="201189"/>
          </a:xfrm>
          <a:prstGeom prst="rect">
            <a:avLst/>
          </a:prstGeom>
        </p:spPr>
        <p:txBody>
          <a:bodyPr wrap="none" lIns="0" tIns="0" rIns="0" bIns="0" rtlCol="0" anchor="t" anchorCtr="0">
            <a:noAutofit/>
          </a:bodyPr>
          <a:lstStyle/>
          <a:p>
            <a:pPr algn="ctr"/>
            <a:r>
              <a:rPr lang="en-US" sz="1200">
                <a:latin typeface="Franklin Gothic Book" panose="020B0503020102020204" pitchFamily="34" charset="0"/>
                <a:cs typeface="Arial"/>
              </a:rPr>
              <a:t>INTRODUCTION</a:t>
            </a:r>
          </a:p>
        </p:txBody>
      </p:sp>
      <p:sp>
        <p:nvSpPr>
          <p:cNvPr id="21" name="Rectangle 20">
            <a:extLst>
              <a:ext uri="{FF2B5EF4-FFF2-40B4-BE49-F238E27FC236}">
                <a16:creationId xmlns:a16="http://schemas.microsoft.com/office/drawing/2014/main" id="{BD850FE8-12A5-FB44-99A6-9CCB8D7B266F}"/>
              </a:ext>
            </a:extLst>
          </p:cNvPr>
          <p:cNvSpPr/>
          <p:nvPr/>
        </p:nvSpPr>
        <p:spPr>
          <a:xfrm>
            <a:off x="1" y="530"/>
            <a:ext cx="12191060" cy="6857470"/>
          </a:xfrm>
          <a:prstGeom prst="rect">
            <a:avLst/>
          </a:prstGeom>
          <a:solidFill>
            <a:srgbClr val="5A6171">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22" name="Rounded Rectangle 21">
            <a:extLst>
              <a:ext uri="{FF2B5EF4-FFF2-40B4-BE49-F238E27FC236}">
                <a16:creationId xmlns:a16="http://schemas.microsoft.com/office/drawing/2014/main" id="{BD39C1B2-FDEF-454C-AF44-EDA87705C605}"/>
              </a:ext>
            </a:extLst>
          </p:cNvPr>
          <p:cNvSpPr/>
          <p:nvPr/>
        </p:nvSpPr>
        <p:spPr>
          <a:xfrm>
            <a:off x="1050257" y="1046125"/>
            <a:ext cx="10127131" cy="4895398"/>
          </a:xfrm>
          <a:prstGeom prst="roundRect">
            <a:avLst>
              <a:gd name="adj" fmla="val 120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23" name="Oval 22">
            <a:hlinkClick r:id="" action="ppaction://noaction"/>
            <a:extLst>
              <a:ext uri="{FF2B5EF4-FFF2-40B4-BE49-F238E27FC236}">
                <a16:creationId xmlns:a16="http://schemas.microsoft.com/office/drawing/2014/main" id="{A44709AD-B901-9040-ACEA-678C3EB50FBA}"/>
              </a:ext>
            </a:extLst>
          </p:cNvPr>
          <p:cNvSpPr/>
          <p:nvPr/>
        </p:nvSpPr>
        <p:spPr>
          <a:xfrm>
            <a:off x="11017399" y="927676"/>
            <a:ext cx="319976" cy="23998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333" b="1" dirty="0">
                <a:solidFill>
                  <a:schemeClr val="tx2"/>
                </a:solidFill>
                <a:latin typeface="+mj-lt"/>
                <a:cs typeface="Arial"/>
              </a:rPr>
              <a:t>X</a:t>
            </a:r>
            <a:endParaRPr lang="en-US" sz="1333" b="1" dirty="0">
              <a:solidFill>
                <a:schemeClr val="tx2"/>
              </a:solidFill>
              <a:latin typeface="+mj-lt"/>
            </a:endParaRPr>
          </a:p>
        </p:txBody>
      </p:sp>
      <p:sp>
        <p:nvSpPr>
          <p:cNvPr id="6" name="Content Placeholder 2">
            <a:extLst>
              <a:ext uri="{FF2B5EF4-FFF2-40B4-BE49-F238E27FC236}">
                <a16:creationId xmlns:a16="http://schemas.microsoft.com/office/drawing/2014/main" id="{DE472B68-91F1-4F4B-9EFF-86B8BAAA576E}"/>
              </a:ext>
            </a:extLst>
          </p:cNvPr>
          <p:cNvSpPr txBox="1">
            <a:spLocks/>
          </p:cNvSpPr>
          <p:nvPr/>
        </p:nvSpPr>
        <p:spPr>
          <a:xfrm>
            <a:off x="1524354" y="971743"/>
            <a:ext cx="3885901" cy="422639"/>
          </a:xfrm>
          <a:prstGeom prst="rect">
            <a:avLst/>
          </a:prstGeom>
        </p:spPr>
        <p:txBody>
          <a:bodyPr vert="horz" lIns="68575" tIns="34288" rIns="68575" bIns="34288"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714">
              <a:buNone/>
              <a:defRPr/>
            </a:pPr>
            <a:endParaRPr lang="en-GB" sz="1050">
              <a:solidFill>
                <a:prstClr val="black"/>
              </a:solidFill>
              <a:latin typeface="Calibri" panose="020F0502020204030204"/>
            </a:endParaRPr>
          </a:p>
        </p:txBody>
      </p:sp>
      <p:sp>
        <p:nvSpPr>
          <p:cNvPr id="8" name="Text Placeholder 7">
            <a:extLst>
              <a:ext uri="{FF2B5EF4-FFF2-40B4-BE49-F238E27FC236}">
                <a16:creationId xmlns:a16="http://schemas.microsoft.com/office/drawing/2014/main" id="{20CD5C50-6DF3-D34A-AB84-4567CE63976C}"/>
              </a:ext>
            </a:extLst>
          </p:cNvPr>
          <p:cNvSpPr>
            <a:spLocks noGrp="1"/>
          </p:cNvSpPr>
          <p:nvPr>
            <p:ph type="body" sz="quarter" idx="11"/>
          </p:nvPr>
        </p:nvSpPr>
        <p:spPr/>
        <p:txBody>
          <a:bodyPr/>
          <a:lstStyle/>
          <a:p>
            <a:pPr>
              <a:lnSpc>
                <a:spcPts val="900"/>
              </a:lnSpc>
            </a:pPr>
            <a:r>
              <a:rPr lang="en-GB" dirty="0">
                <a:solidFill>
                  <a:schemeClr val="bg1"/>
                </a:solidFill>
              </a:rPr>
              <a:t>*Dual = urgent HD for 2 sessions followed by PD</a:t>
            </a:r>
          </a:p>
          <a:p>
            <a:pPr>
              <a:lnSpc>
                <a:spcPts val="900"/>
              </a:lnSpc>
            </a:pPr>
            <a:r>
              <a:rPr lang="en-GB" dirty="0">
                <a:solidFill>
                  <a:schemeClr val="bg1"/>
                </a:solidFill>
              </a:rPr>
              <a:t>Schreiber Jr MJ. </a:t>
            </a:r>
            <a:r>
              <a:rPr lang="en-GB" dirty="0" err="1">
                <a:solidFill>
                  <a:schemeClr val="bg1"/>
                </a:solidFill>
              </a:rPr>
              <a:t>Semin</a:t>
            </a:r>
            <a:r>
              <a:rPr lang="en-GB" dirty="0">
                <a:solidFill>
                  <a:schemeClr val="bg1"/>
                </a:solidFill>
              </a:rPr>
              <a:t> Dial Vol 30, 2017 149–157</a:t>
            </a:r>
          </a:p>
        </p:txBody>
      </p:sp>
      <p:sp>
        <p:nvSpPr>
          <p:cNvPr id="25" name="Title 1">
            <a:extLst>
              <a:ext uri="{FF2B5EF4-FFF2-40B4-BE49-F238E27FC236}">
                <a16:creationId xmlns:a16="http://schemas.microsoft.com/office/drawing/2014/main" id="{937ACBEF-A2E7-624B-9A64-0733642CE283}"/>
              </a:ext>
            </a:extLst>
          </p:cNvPr>
          <p:cNvSpPr txBox="1">
            <a:spLocks/>
          </p:cNvSpPr>
          <p:nvPr/>
        </p:nvSpPr>
        <p:spPr>
          <a:xfrm>
            <a:off x="1248307" y="1221533"/>
            <a:ext cx="7860429" cy="468754"/>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ts val="1720"/>
              </a:lnSpc>
            </a:pPr>
            <a:r>
              <a:rPr lang="en-US" sz="1866" dirty="0">
                <a:solidFill>
                  <a:schemeClr val="tx2"/>
                </a:solidFill>
              </a:rPr>
              <a:t>PD CATHETER CAN BE ESTABLISHED AND USED IMMEDIATELY AND FOR LONG-TERM TREATMENT</a:t>
            </a:r>
            <a:r>
              <a:rPr lang="en-US" sz="1866" baseline="30000" dirty="0">
                <a:solidFill>
                  <a:schemeClr val="tx2"/>
                </a:solidFill>
              </a:rPr>
              <a:t>11</a:t>
            </a:r>
          </a:p>
        </p:txBody>
      </p:sp>
      <p:sp>
        <p:nvSpPr>
          <p:cNvPr id="3" name="Rectangle 2">
            <a:extLst>
              <a:ext uri="{FF2B5EF4-FFF2-40B4-BE49-F238E27FC236}">
                <a16:creationId xmlns:a16="http://schemas.microsoft.com/office/drawing/2014/main" id="{E7ED03F1-1897-C648-811E-E41A0E319E32}"/>
              </a:ext>
            </a:extLst>
          </p:cNvPr>
          <p:cNvSpPr/>
          <p:nvPr/>
        </p:nvSpPr>
        <p:spPr>
          <a:xfrm>
            <a:off x="4885885" y="1785445"/>
            <a:ext cx="2420236" cy="443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b="1"/>
              <a:t>Patient:</a:t>
            </a:r>
            <a:br>
              <a:rPr lang="en-GB" sz="1066"/>
            </a:br>
            <a:r>
              <a:rPr lang="en-GB" sz="1066"/>
              <a:t>Urgent Start Dialysis</a:t>
            </a:r>
          </a:p>
        </p:txBody>
      </p:sp>
      <p:sp>
        <p:nvSpPr>
          <p:cNvPr id="29" name="Rectangle 28">
            <a:extLst>
              <a:ext uri="{FF2B5EF4-FFF2-40B4-BE49-F238E27FC236}">
                <a16:creationId xmlns:a16="http://schemas.microsoft.com/office/drawing/2014/main" id="{5057D659-0782-7E4D-A0C7-913ABC0FB624}"/>
              </a:ext>
            </a:extLst>
          </p:cNvPr>
          <p:cNvSpPr/>
          <p:nvPr/>
        </p:nvSpPr>
        <p:spPr>
          <a:xfrm>
            <a:off x="4885885" y="3100019"/>
            <a:ext cx="2420236" cy="443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dirty="0" err="1"/>
              <a:t>Hemodialysis</a:t>
            </a:r>
            <a:endParaRPr lang="en-GB" sz="1066" dirty="0"/>
          </a:p>
        </p:txBody>
      </p:sp>
      <p:sp>
        <p:nvSpPr>
          <p:cNvPr id="30" name="Rectangle 29">
            <a:extLst>
              <a:ext uri="{FF2B5EF4-FFF2-40B4-BE49-F238E27FC236}">
                <a16:creationId xmlns:a16="http://schemas.microsoft.com/office/drawing/2014/main" id="{28F53311-17D9-FD46-8F37-48496033CB1D}"/>
              </a:ext>
            </a:extLst>
          </p:cNvPr>
          <p:cNvSpPr/>
          <p:nvPr/>
        </p:nvSpPr>
        <p:spPr>
          <a:xfrm>
            <a:off x="1887163" y="3100019"/>
            <a:ext cx="2420236" cy="443185"/>
          </a:xfrm>
          <a:prstGeom prst="rect">
            <a:avLst/>
          </a:prstGeom>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a:r>
              <a:rPr lang="en-GB" sz="1066"/>
              <a:t>Peritoneal Dialysis</a:t>
            </a:r>
          </a:p>
        </p:txBody>
      </p:sp>
      <p:sp>
        <p:nvSpPr>
          <p:cNvPr id="35" name="Rectangle 34">
            <a:extLst>
              <a:ext uri="{FF2B5EF4-FFF2-40B4-BE49-F238E27FC236}">
                <a16:creationId xmlns:a16="http://schemas.microsoft.com/office/drawing/2014/main" id="{EF2BF670-DDEC-C545-B817-E11D3E764720}"/>
              </a:ext>
            </a:extLst>
          </p:cNvPr>
          <p:cNvSpPr/>
          <p:nvPr/>
        </p:nvSpPr>
        <p:spPr>
          <a:xfrm>
            <a:off x="4885885" y="5106897"/>
            <a:ext cx="2420236" cy="443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a:t>Permanent Access Placed</a:t>
            </a:r>
          </a:p>
        </p:txBody>
      </p:sp>
      <p:sp>
        <p:nvSpPr>
          <p:cNvPr id="36" name="Rectangle 35">
            <a:extLst>
              <a:ext uri="{FF2B5EF4-FFF2-40B4-BE49-F238E27FC236}">
                <a16:creationId xmlns:a16="http://schemas.microsoft.com/office/drawing/2014/main" id="{C6D320ED-86CC-D84F-9FC5-4E13142454A6}"/>
              </a:ext>
            </a:extLst>
          </p:cNvPr>
          <p:cNvSpPr/>
          <p:nvPr/>
        </p:nvSpPr>
        <p:spPr>
          <a:xfrm>
            <a:off x="1887163" y="5106897"/>
            <a:ext cx="2420236" cy="44318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a:t>At-Home PD</a:t>
            </a:r>
          </a:p>
        </p:txBody>
      </p:sp>
      <p:sp>
        <p:nvSpPr>
          <p:cNvPr id="38" name="Rectangle 37">
            <a:extLst>
              <a:ext uri="{FF2B5EF4-FFF2-40B4-BE49-F238E27FC236}">
                <a16:creationId xmlns:a16="http://schemas.microsoft.com/office/drawing/2014/main" id="{8E9BB0B7-3EAB-254F-8D57-12DC69CA5D3E}"/>
              </a:ext>
            </a:extLst>
          </p:cNvPr>
          <p:cNvSpPr/>
          <p:nvPr/>
        </p:nvSpPr>
        <p:spPr>
          <a:xfrm>
            <a:off x="7877294" y="3100019"/>
            <a:ext cx="2420236" cy="443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a:t>Dual*</a:t>
            </a:r>
          </a:p>
        </p:txBody>
      </p:sp>
      <p:sp>
        <p:nvSpPr>
          <p:cNvPr id="41" name="Rectangle 40">
            <a:extLst>
              <a:ext uri="{FF2B5EF4-FFF2-40B4-BE49-F238E27FC236}">
                <a16:creationId xmlns:a16="http://schemas.microsoft.com/office/drawing/2014/main" id="{18DAC2AE-4F47-4344-945F-5A7EDE1C6C43}"/>
              </a:ext>
            </a:extLst>
          </p:cNvPr>
          <p:cNvSpPr/>
          <p:nvPr/>
        </p:nvSpPr>
        <p:spPr>
          <a:xfrm>
            <a:off x="7877294" y="5106897"/>
            <a:ext cx="2420236" cy="44318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dirty="0"/>
              <a:t>Place PD catheter and follow steps in PD pathway</a:t>
            </a:r>
          </a:p>
        </p:txBody>
      </p:sp>
      <p:cxnSp>
        <p:nvCxnSpPr>
          <p:cNvPr id="42" name="Straight Connector 41">
            <a:extLst>
              <a:ext uri="{FF2B5EF4-FFF2-40B4-BE49-F238E27FC236}">
                <a16:creationId xmlns:a16="http://schemas.microsoft.com/office/drawing/2014/main" id="{803BA264-5DFF-0D4D-BD0D-CB0CE5FE19C9}"/>
              </a:ext>
            </a:extLst>
          </p:cNvPr>
          <p:cNvCxnSpPr>
            <a:cxnSpLocks/>
            <a:endCxn id="29" idx="0"/>
          </p:cNvCxnSpPr>
          <p:nvPr/>
        </p:nvCxnSpPr>
        <p:spPr>
          <a:xfrm>
            <a:off x="6096000" y="2202361"/>
            <a:ext cx="0" cy="8976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7B91D1A1-5D69-6D4A-9C83-E004929A0172}"/>
              </a:ext>
            </a:extLst>
          </p:cNvPr>
          <p:cNvCxnSpPr>
            <a:stCxn id="28" idx="2"/>
            <a:endCxn id="30" idx="0"/>
          </p:cNvCxnSpPr>
          <p:nvPr/>
        </p:nvCxnSpPr>
        <p:spPr>
          <a:xfrm rot="5400000">
            <a:off x="4480834" y="1484849"/>
            <a:ext cx="231618" cy="2998719"/>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DB339407-53E5-6F4A-9C50-7D528D1AE581}"/>
              </a:ext>
            </a:extLst>
          </p:cNvPr>
          <p:cNvCxnSpPr>
            <a:cxnSpLocks/>
            <a:stCxn id="28" idx="2"/>
            <a:endCxn id="38" idx="0"/>
          </p:cNvCxnSpPr>
          <p:nvPr/>
        </p:nvCxnSpPr>
        <p:spPr>
          <a:xfrm rot="16200000" flipH="1">
            <a:off x="7475898" y="1488503"/>
            <a:ext cx="231618" cy="2991411"/>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B9C36A6-DDBD-9648-99B3-816E07185471}"/>
              </a:ext>
            </a:extLst>
          </p:cNvPr>
          <p:cNvCxnSpPr>
            <a:cxnSpLocks/>
            <a:stCxn id="29" idx="2"/>
            <a:endCxn id="35" idx="0"/>
          </p:cNvCxnSpPr>
          <p:nvPr/>
        </p:nvCxnSpPr>
        <p:spPr>
          <a:xfrm>
            <a:off x="6096000" y="3543204"/>
            <a:ext cx="0" cy="1563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E08BBFE-6AF2-3740-8107-A7EFB35F28A7}"/>
              </a:ext>
            </a:extLst>
          </p:cNvPr>
          <p:cNvCxnSpPr>
            <a:cxnSpLocks/>
            <a:stCxn id="38" idx="2"/>
            <a:endCxn id="41" idx="0"/>
          </p:cNvCxnSpPr>
          <p:nvPr/>
        </p:nvCxnSpPr>
        <p:spPr>
          <a:xfrm>
            <a:off x="9087411" y="3543204"/>
            <a:ext cx="0" cy="1563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4DE41F9-F4C7-1842-A789-4A26535E5A54}"/>
              </a:ext>
            </a:extLst>
          </p:cNvPr>
          <p:cNvCxnSpPr>
            <a:cxnSpLocks/>
            <a:stCxn id="30" idx="2"/>
            <a:endCxn id="36" idx="0"/>
          </p:cNvCxnSpPr>
          <p:nvPr/>
        </p:nvCxnSpPr>
        <p:spPr>
          <a:xfrm>
            <a:off x="3097281" y="3543204"/>
            <a:ext cx="0" cy="1563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AC852C5-560B-D54F-8229-CE2E48743109}"/>
              </a:ext>
            </a:extLst>
          </p:cNvPr>
          <p:cNvSpPr/>
          <p:nvPr/>
        </p:nvSpPr>
        <p:spPr>
          <a:xfrm>
            <a:off x="4885885" y="3766055"/>
            <a:ext cx="2420236" cy="443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dirty="0"/>
              <a:t>HD Vascular Access </a:t>
            </a:r>
            <a:br>
              <a:rPr lang="en-GB" sz="1066" dirty="0"/>
            </a:br>
            <a:r>
              <a:rPr lang="en-GB" sz="1066" dirty="0"/>
              <a:t>(tunnelled or non-tunnelled)</a:t>
            </a:r>
          </a:p>
        </p:txBody>
      </p:sp>
      <p:sp>
        <p:nvSpPr>
          <p:cNvPr id="67" name="Rectangle 66">
            <a:extLst>
              <a:ext uri="{FF2B5EF4-FFF2-40B4-BE49-F238E27FC236}">
                <a16:creationId xmlns:a16="http://schemas.microsoft.com/office/drawing/2014/main" id="{107A51AE-5A37-D443-B591-0C5C055CBA64}"/>
              </a:ext>
            </a:extLst>
          </p:cNvPr>
          <p:cNvSpPr/>
          <p:nvPr/>
        </p:nvSpPr>
        <p:spPr>
          <a:xfrm>
            <a:off x="1887163" y="3766055"/>
            <a:ext cx="2420236" cy="44318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dirty="0"/>
              <a:t>PD Catheter</a:t>
            </a:r>
            <a:br>
              <a:rPr lang="en-GB" sz="1066" dirty="0"/>
            </a:br>
            <a:r>
              <a:rPr lang="en-GB" sz="1066" dirty="0"/>
              <a:t>Placement (permanent)</a:t>
            </a:r>
          </a:p>
        </p:txBody>
      </p:sp>
      <p:sp>
        <p:nvSpPr>
          <p:cNvPr id="68" name="Rectangle 67">
            <a:extLst>
              <a:ext uri="{FF2B5EF4-FFF2-40B4-BE49-F238E27FC236}">
                <a16:creationId xmlns:a16="http://schemas.microsoft.com/office/drawing/2014/main" id="{5F407C2F-0DB0-9443-A397-8AB0F5C46FEF}"/>
              </a:ext>
            </a:extLst>
          </p:cNvPr>
          <p:cNvSpPr/>
          <p:nvPr/>
        </p:nvSpPr>
        <p:spPr>
          <a:xfrm>
            <a:off x="4885885" y="4440860"/>
            <a:ext cx="2420236" cy="443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a:t>Inpatient/Outpatient HD</a:t>
            </a:r>
          </a:p>
        </p:txBody>
      </p:sp>
      <p:sp>
        <p:nvSpPr>
          <p:cNvPr id="69" name="Rectangle 68">
            <a:extLst>
              <a:ext uri="{FF2B5EF4-FFF2-40B4-BE49-F238E27FC236}">
                <a16:creationId xmlns:a16="http://schemas.microsoft.com/office/drawing/2014/main" id="{656A757A-716B-5F4A-956A-44BBD3BFDDAD}"/>
              </a:ext>
            </a:extLst>
          </p:cNvPr>
          <p:cNvSpPr/>
          <p:nvPr/>
        </p:nvSpPr>
        <p:spPr>
          <a:xfrm>
            <a:off x="1887163" y="4440860"/>
            <a:ext cx="2420236" cy="44318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dirty="0"/>
              <a:t>In-Clinic PD</a:t>
            </a:r>
          </a:p>
        </p:txBody>
      </p:sp>
      <p:sp>
        <p:nvSpPr>
          <p:cNvPr id="70" name="Rectangle 69">
            <a:extLst>
              <a:ext uri="{FF2B5EF4-FFF2-40B4-BE49-F238E27FC236}">
                <a16:creationId xmlns:a16="http://schemas.microsoft.com/office/drawing/2014/main" id="{F75F2ACC-B20E-2142-9F1B-DFB662C7119E}"/>
              </a:ext>
            </a:extLst>
          </p:cNvPr>
          <p:cNvSpPr/>
          <p:nvPr/>
        </p:nvSpPr>
        <p:spPr>
          <a:xfrm>
            <a:off x="7877294" y="3766055"/>
            <a:ext cx="2420236" cy="443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a:t>Acute HD Vascular Access (temporary)</a:t>
            </a:r>
          </a:p>
        </p:txBody>
      </p:sp>
      <p:sp>
        <p:nvSpPr>
          <p:cNvPr id="71" name="Rectangle 70">
            <a:extLst>
              <a:ext uri="{FF2B5EF4-FFF2-40B4-BE49-F238E27FC236}">
                <a16:creationId xmlns:a16="http://schemas.microsoft.com/office/drawing/2014/main" id="{EA0CB149-A306-4647-98E7-B588D3B35541}"/>
              </a:ext>
            </a:extLst>
          </p:cNvPr>
          <p:cNvSpPr/>
          <p:nvPr/>
        </p:nvSpPr>
        <p:spPr>
          <a:xfrm>
            <a:off x="7877294" y="4440860"/>
            <a:ext cx="2420236" cy="443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a:t>In-Hospital HD</a:t>
            </a:r>
          </a:p>
        </p:txBody>
      </p:sp>
      <p:sp>
        <p:nvSpPr>
          <p:cNvPr id="28" name="Rectangle 27">
            <a:extLst>
              <a:ext uri="{FF2B5EF4-FFF2-40B4-BE49-F238E27FC236}">
                <a16:creationId xmlns:a16="http://schemas.microsoft.com/office/drawing/2014/main" id="{5512E84C-45C2-B64C-869C-77DF2D85A0B0}"/>
              </a:ext>
            </a:extLst>
          </p:cNvPr>
          <p:cNvSpPr/>
          <p:nvPr/>
        </p:nvSpPr>
        <p:spPr>
          <a:xfrm>
            <a:off x="4885885" y="2425217"/>
            <a:ext cx="2420236" cy="443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066"/>
              <a:t>Modality Selection</a:t>
            </a:r>
          </a:p>
        </p:txBody>
      </p:sp>
      <p:sp>
        <p:nvSpPr>
          <p:cNvPr id="37" name="Rectangle 36">
            <a:hlinkClick r:id="" action="ppaction://hlinkshowjump?jump=firstslide"/>
            <a:extLst>
              <a:ext uri="{FF2B5EF4-FFF2-40B4-BE49-F238E27FC236}">
                <a16:creationId xmlns:a16="http://schemas.microsoft.com/office/drawing/2014/main" id="{9978AACA-9646-DB43-BAF4-BFDEBB6DF862}"/>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3" name="Rectangle 42">
            <a:hlinkClick r:id="" action="ppaction://hlinkshowjump?jump=previousslide"/>
            <a:extLst>
              <a:ext uri="{FF2B5EF4-FFF2-40B4-BE49-F238E27FC236}">
                <a16:creationId xmlns:a16="http://schemas.microsoft.com/office/drawing/2014/main" id="{DDCBDFDA-90D2-E243-B3FD-BEFC93C3C457}"/>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4" name="Rectangle 43">
            <a:hlinkClick r:id="" action="ppaction://hlinkshowjump?jump=nextslide"/>
            <a:extLst>
              <a:ext uri="{FF2B5EF4-FFF2-40B4-BE49-F238E27FC236}">
                <a16:creationId xmlns:a16="http://schemas.microsoft.com/office/drawing/2014/main" id="{A9AF0C9F-D4AE-1142-8D5E-25B1083FFFCC}"/>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9" name="Rectangle 48">
            <a:hlinkClick r:id="" action="ppaction://noaction"/>
            <a:extLst>
              <a:ext uri="{FF2B5EF4-FFF2-40B4-BE49-F238E27FC236}">
                <a16:creationId xmlns:a16="http://schemas.microsoft.com/office/drawing/2014/main" id="{DF4EE003-1AB3-8547-8651-5059A8C47940}"/>
              </a:ext>
            </a:extLst>
          </p:cNvPr>
          <p:cNvSpPr/>
          <p:nvPr/>
        </p:nvSpPr>
        <p:spPr>
          <a:xfrm>
            <a:off x="2405644" y="545625"/>
            <a:ext cx="1763381"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0" name="Rectangle 49">
            <a:hlinkClick r:id="" action="ppaction://noaction"/>
            <a:extLst>
              <a:ext uri="{FF2B5EF4-FFF2-40B4-BE49-F238E27FC236}">
                <a16:creationId xmlns:a16="http://schemas.microsoft.com/office/drawing/2014/main" id="{FC06C400-27D9-444F-8DC9-18B3F7FF758D}"/>
              </a:ext>
            </a:extLst>
          </p:cNvPr>
          <p:cNvSpPr/>
          <p:nvPr/>
        </p:nvSpPr>
        <p:spPr>
          <a:xfrm>
            <a:off x="4169026" y="549407"/>
            <a:ext cx="1591557"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2" name="Rectangle 51">
            <a:hlinkClick r:id="" action="ppaction://noaction"/>
            <a:extLst>
              <a:ext uri="{FF2B5EF4-FFF2-40B4-BE49-F238E27FC236}">
                <a16:creationId xmlns:a16="http://schemas.microsoft.com/office/drawing/2014/main" id="{21667284-3738-6E4F-A588-A2EFAA3EDCD4}"/>
              </a:ext>
            </a:extLst>
          </p:cNvPr>
          <p:cNvSpPr/>
          <p:nvPr/>
        </p:nvSpPr>
        <p:spPr>
          <a:xfrm>
            <a:off x="5749330" y="542738"/>
            <a:ext cx="1357851"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3" name="Rectangle 52">
            <a:hlinkClick r:id="" action="ppaction://noaction"/>
            <a:extLst>
              <a:ext uri="{FF2B5EF4-FFF2-40B4-BE49-F238E27FC236}">
                <a16:creationId xmlns:a16="http://schemas.microsoft.com/office/drawing/2014/main" id="{1959177C-A09A-0045-8351-7B5E245AF423}"/>
              </a:ext>
            </a:extLst>
          </p:cNvPr>
          <p:cNvSpPr/>
          <p:nvPr/>
        </p:nvSpPr>
        <p:spPr>
          <a:xfrm>
            <a:off x="7096488" y="548842"/>
            <a:ext cx="1524729"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4" name="Rectangle 53">
            <a:hlinkClick r:id="" action="ppaction://noaction"/>
            <a:extLst>
              <a:ext uri="{FF2B5EF4-FFF2-40B4-BE49-F238E27FC236}">
                <a16:creationId xmlns:a16="http://schemas.microsoft.com/office/drawing/2014/main" id="{A3F46A52-5BAC-A64D-AB5D-D3D4F21E71E5}"/>
              </a:ext>
            </a:extLst>
          </p:cNvPr>
          <p:cNvSpPr/>
          <p:nvPr/>
        </p:nvSpPr>
        <p:spPr>
          <a:xfrm>
            <a:off x="8621076" y="553875"/>
            <a:ext cx="1424589"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5" name="Rectangle 54">
            <a:hlinkClick r:id="" action="ppaction://noaction"/>
            <a:extLst>
              <a:ext uri="{FF2B5EF4-FFF2-40B4-BE49-F238E27FC236}">
                <a16:creationId xmlns:a16="http://schemas.microsoft.com/office/drawing/2014/main" id="{D631F931-B9C5-3843-8DB4-B460FF221C36}"/>
              </a:ext>
            </a:extLst>
          </p:cNvPr>
          <p:cNvSpPr/>
          <p:nvPr/>
        </p:nvSpPr>
        <p:spPr>
          <a:xfrm>
            <a:off x="10016725" y="554535"/>
            <a:ext cx="1716281"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7" name="Rectangle 46">
            <a:hlinkClick r:id="rId2" action="ppaction://hlinksldjump"/>
            <a:extLst>
              <a:ext uri="{FF2B5EF4-FFF2-40B4-BE49-F238E27FC236}">
                <a16:creationId xmlns:a16="http://schemas.microsoft.com/office/drawing/2014/main" id="{10914976-43A5-3E45-8ED9-1B430A18B4E6}"/>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8" name="Rectangle 47">
            <a:hlinkClick r:id="rId3" action="ppaction://hlinksldjump"/>
            <a:extLst>
              <a:ext uri="{FF2B5EF4-FFF2-40B4-BE49-F238E27FC236}">
                <a16:creationId xmlns:a16="http://schemas.microsoft.com/office/drawing/2014/main" id="{0520F444-03F9-8C40-8BC4-68BC234D292E}"/>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1" name="Rectangle 60">
            <a:hlinkClick r:id="" action="ppaction://noaction"/>
            <a:extLst>
              <a:ext uri="{FF2B5EF4-FFF2-40B4-BE49-F238E27FC236}">
                <a16:creationId xmlns:a16="http://schemas.microsoft.com/office/drawing/2014/main" id="{10F4CE57-89BD-344B-A0B9-8989D37F2FD8}"/>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2" name="Rectangle 61">
            <a:hlinkClick r:id="" action="ppaction://noaction"/>
            <a:extLst>
              <a:ext uri="{FF2B5EF4-FFF2-40B4-BE49-F238E27FC236}">
                <a16:creationId xmlns:a16="http://schemas.microsoft.com/office/drawing/2014/main" id="{EAC4354E-79EC-374D-B9E2-6F2D20967A8B}"/>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271214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39D401-F974-CF4A-B295-E42CA9174665}"/>
              </a:ext>
            </a:extLst>
          </p:cNvPr>
          <p:cNvSpPr>
            <a:spLocks noGrp="1"/>
          </p:cNvSpPr>
          <p:nvPr>
            <p:ph type="title"/>
          </p:nvPr>
        </p:nvSpPr>
        <p:spPr/>
        <p:txBody>
          <a:bodyPr/>
          <a:lstStyle/>
          <a:p>
            <a:r>
              <a:rPr lang="en-US" dirty="0">
                <a:solidFill>
                  <a:srgbClr val="0070C0"/>
                </a:solidFill>
              </a:rPr>
              <a:t>URGENT-START SUMMARY</a:t>
            </a:r>
          </a:p>
        </p:txBody>
      </p:sp>
      <p:sp>
        <p:nvSpPr>
          <p:cNvPr id="16" name="Content Placeholder 2">
            <a:extLst>
              <a:ext uri="{FF2B5EF4-FFF2-40B4-BE49-F238E27FC236}">
                <a16:creationId xmlns:a16="http://schemas.microsoft.com/office/drawing/2014/main" id="{0AC43E1D-3214-BC43-ACD9-CDA9810268FB}"/>
              </a:ext>
            </a:extLst>
          </p:cNvPr>
          <p:cNvSpPr>
            <a:spLocks noGrp="1"/>
          </p:cNvSpPr>
          <p:nvPr>
            <p:ph idx="1"/>
          </p:nvPr>
        </p:nvSpPr>
        <p:spPr/>
        <p:txBody>
          <a:bodyPr>
            <a:normAutofit fontScale="92500" lnSpcReduction="20000"/>
          </a:bodyPr>
          <a:lstStyle/>
          <a:p>
            <a:pPr marL="285750" indent="-285750">
              <a:buClr>
                <a:schemeClr val="tx2"/>
              </a:buClr>
              <a:buFont typeface="Arial" panose="020B0604020202020204" pitchFamily="34" charset="0"/>
              <a:buChar char="•"/>
            </a:pPr>
            <a:r>
              <a:rPr lang="en-US" dirty="0">
                <a:solidFill>
                  <a:schemeClr val="tx1"/>
                </a:solidFill>
              </a:rPr>
              <a:t>Urgent-start is a common problem</a:t>
            </a:r>
          </a:p>
          <a:p>
            <a:pPr marL="285750" indent="-285750">
              <a:buClr>
                <a:schemeClr val="tx2"/>
              </a:buClr>
              <a:buFont typeface="Arial" panose="020B0604020202020204" pitchFamily="34" charset="0"/>
              <a:buChar char="•"/>
            </a:pPr>
            <a:r>
              <a:rPr lang="en-US" dirty="0">
                <a:solidFill>
                  <a:schemeClr val="tx1"/>
                </a:solidFill>
              </a:rPr>
              <a:t>A PD catheter can be established and used immediately and for long-term treatment</a:t>
            </a:r>
          </a:p>
          <a:p>
            <a:pPr marL="285750" indent="-285750">
              <a:buClr>
                <a:schemeClr val="tx2"/>
              </a:buClr>
              <a:buFont typeface="Arial" panose="020B0604020202020204" pitchFamily="34" charset="0"/>
              <a:buChar char="•"/>
            </a:pPr>
            <a:r>
              <a:rPr lang="en-US" dirty="0">
                <a:solidFill>
                  <a:schemeClr val="tx1"/>
                </a:solidFill>
              </a:rPr>
              <a:t>Urgent-start dialysis is associated with better outcomes when starting with PD compared with HD</a:t>
            </a:r>
          </a:p>
          <a:p>
            <a:pPr marL="285750" indent="-285750">
              <a:buClr>
                <a:schemeClr val="tx2"/>
              </a:buClr>
              <a:buFont typeface="Arial" panose="020B0604020202020204" pitchFamily="34" charset="0"/>
              <a:buChar char="•"/>
            </a:pPr>
            <a:r>
              <a:rPr lang="en-US" dirty="0">
                <a:solidFill>
                  <a:schemeClr val="tx1"/>
                </a:solidFill>
              </a:rPr>
              <a:t>Developing a ward-based education and Shared Decision-Making model can provide urgent-start patients with the same treatment options as a planned-start patient</a:t>
            </a:r>
          </a:p>
          <a:p>
            <a:pPr marL="285750" indent="-285750">
              <a:buClr>
                <a:schemeClr val="tx2"/>
              </a:buClr>
              <a:buFont typeface="Arial" panose="020B0604020202020204" pitchFamily="34" charset="0"/>
              <a:buChar char="•"/>
            </a:pPr>
            <a:r>
              <a:rPr lang="en-US" dirty="0">
                <a:solidFill>
                  <a:schemeClr val="tx1"/>
                </a:solidFill>
              </a:rPr>
              <a:t>Access barriers can be overcome by nephrologists leading catheter insertion programs with a subsequent increase in PD </a:t>
            </a:r>
            <a:r>
              <a:rPr lang="en-US" dirty="0"/>
              <a:t>patients</a:t>
            </a:r>
          </a:p>
        </p:txBody>
      </p:sp>
      <p:sp>
        <p:nvSpPr>
          <p:cNvPr id="7" name="Triangle 6">
            <a:extLst>
              <a:ext uri="{FF2B5EF4-FFF2-40B4-BE49-F238E27FC236}">
                <a16:creationId xmlns:a16="http://schemas.microsoft.com/office/drawing/2014/main" id="{C489DE8E-B0CB-A44A-8199-D7D754E56CBC}"/>
              </a:ext>
            </a:extLst>
          </p:cNvPr>
          <p:cNvSpPr/>
          <p:nvPr/>
        </p:nvSpPr>
        <p:spPr>
          <a:xfrm rot="10800000">
            <a:off x="9139097"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a:solidFill>
                <a:srgbClr val="FFFFFF"/>
              </a:solidFill>
              <a:latin typeface="Franklin Gothic Book" panose="020B0503020102020204"/>
            </a:endParaRPr>
          </a:p>
        </p:txBody>
      </p:sp>
      <p:sp>
        <p:nvSpPr>
          <p:cNvPr id="8" name="TextBox 7">
            <a:extLst>
              <a:ext uri="{FF2B5EF4-FFF2-40B4-BE49-F238E27FC236}">
                <a16:creationId xmlns:a16="http://schemas.microsoft.com/office/drawing/2014/main" id="{3E8F39A3-712E-C847-AAE1-B7AEF71C64D6}"/>
              </a:ext>
            </a:extLst>
          </p:cNvPr>
          <p:cNvSpPr txBox="1"/>
          <p:nvPr/>
        </p:nvSpPr>
        <p:spPr>
          <a:xfrm>
            <a:off x="8818877" y="642049"/>
            <a:ext cx="1013503" cy="201189"/>
          </a:xfrm>
          <a:prstGeom prst="rect">
            <a:avLst/>
          </a:prstGeom>
        </p:spPr>
        <p:txBody>
          <a:bodyPr wrap="none" lIns="0" tIns="0" rIns="0" bIns="0" rtlCol="0" anchor="t" anchorCtr="0">
            <a:noAutofit/>
          </a:bodyPr>
          <a:lstStyle/>
          <a:p>
            <a:pPr algn="ctr" defTabSz="609523">
              <a:defRPr/>
            </a:pPr>
            <a:r>
              <a:rPr lang="en-US" sz="1200" b="1">
                <a:solidFill>
                  <a:srgbClr val="54585A"/>
                </a:solidFill>
                <a:latin typeface="Franklin Gothic Book" panose="020B0503020102020204" pitchFamily="34" charset="0"/>
                <a:cs typeface="Arial"/>
              </a:rPr>
              <a:t>SUMMARY</a:t>
            </a:r>
          </a:p>
        </p:txBody>
      </p:sp>
      <p:sp>
        <p:nvSpPr>
          <p:cNvPr id="9" name="TextBox 8">
            <a:extLst>
              <a:ext uri="{FF2B5EF4-FFF2-40B4-BE49-F238E27FC236}">
                <a16:creationId xmlns:a16="http://schemas.microsoft.com/office/drawing/2014/main" id="{F623FC70-163D-0A4F-A105-B76664C15AF8}"/>
              </a:ext>
            </a:extLst>
          </p:cNvPr>
          <p:cNvSpPr txBox="1"/>
          <p:nvPr/>
        </p:nvSpPr>
        <p:spPr>
          <a:xfrm>
            <a:off x="10262738" y="642049"/>
            <a:ext cx="1209948" cy="201189"/>
          </a:xfrm>
          <a:prstGeom prst="rect">
            <a:avLst/>
          </a:prstGeom>
        </p:spPr>
        <p:txBody>
          <a:bodyPr wrap="none" lIns="0" tIns="0" rIns="0" bIns="0" rtlCol="0" anchor="t" anchorCtr="0">
            <a:noAutofit/>
          </a:bodyPr>
          <a:lstStyle/>
          <a:p>
            <a:pPr algn="ctr" defTabSz="609523">
              <a:defRPr/>
            </a:pPr>
            <a:r>
              <a:rPr lang="en-US" sz="1200" dirty="0">
                <a:solidFill>
                  <a:schemeClr val="tx2"/>
                </a:solidFill>
                <a:latin typeface="Franklin Gothic Book" panose="020B0503020102020204" pitchFamily="34" charset="0"/>
                <a:cs typeface="Arial"/>
              </a:rPr>
              <a:t>REFERENCES</a:t>
            </a:r>
          </a:p>
        </p:txBody>
      </p:sp>
      <p:sp>
        <p:nvSpPr>
          <p:cNvPr id="10" name="TextBox 9">
            <a:extLst>
              <a:ext uri="{FF2B5EF4-FFF2-40B4-BE49-F238E27FC236}">
                <a16:creationId xmlns:a16="http://schemas.microsoft.com/office/drawing/2014/main" id="{32444351-A3DD-974A-9D99-EBCADAD83ED2}"/>
              </a:ext>
            </a:extLst>
          </p:cNvPr>
          <p:cNvSpPr txBox="1"/>
          <p:nvPr/>
        </p:nvSpPr>
        <p:spPr>
          <a:xfrm>
            <a:off x="4189186"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a:solidFill>
                  <a:srgbClr val="54585A"/>
                </a:solidFill>
                <a:latin typeface="Franklin Gothic Book" panose="020B0503020102020204" pitchFamily="34" charset="0"/>
                <a:cs typeface="Arial"/>
              </a:rPr>
              <a:t>A COMMON </a:t>
            </a:r>
            <a:br>
              <a:rPr lang="en-US" sz="1200">
                <a:solidFill>
                  <a:srgbClr val="54585A"/>
                </a:solidFill>
                <a:latin typeface="Franklin Gothic Book" panose="020B0503020102020204" pitchFamily="34" charset="0"/>
                <a:cs typeface="Arial"/>
              </a:rPr>
            </a:br>
            <a:r>
              <a:rPr lang="en-US" sz="1200">
                <a:solidFill>
                  <a:srgbClr val="54585A"/>
                </a:solidFill>
                <a:latin typeface="Franklin Gothic Book" panose="020B0503020102020204" pitchFamily="34" charset="0"/>
                <a:cs typeface="Arial"/>
              </a:rPr>
              <a:t>PROBLEM</a:t>
            </a:r>
          </a:p>
        </p:txBody>
      </p:sp>
      <p:sp>
        <p:nvSpPr>
          <p:cNvPr id="11" name="TextBox 10">
            <a:extLst>
              <a:ext uri="{FF2B5EF4-FFF2-40B4-BE49-F238E27FC236}">
                <a16:creationId xmlns:a16="http://schemas.microsoft.com/office/drawing/2014/main" id="{23ADE29C-0733-CF47-A506-0F972D73BFA8}"/>
              </a:ext>
            </a:extLst>
          </p:cNvPr>
          <p:cNvSpPr txBox="1"/>
          <p:nvPr/>
        </p:nvSpPr>
        <p:spPr>
          <a:xfrm>
            <a:off x="5897934" y="630427"/>
            <a:ext cx="1013503" cy="318196"/>
          </a:xfrm>
          <a:prstGeom prst="rect">
            <a:avLst/>
          </a:prstGeom>
        </p:spPr>
        <p:txBody>
          <a:bodyPr wrap="none" lIns="0" tIns="0" rIns="0" bIns="0" rtlCol="0" anchor="t" anchorCtr="0">
            <a:noAutofit/>
          </a:bodyPr>
          <a:lstStyle/>
          <a:p>
            <a:pPr algn="ctr" defTabSz="609523">
              <a:lnSpc>
                <a:spcPts val="1040"/>
              </a:lnSpc>
              <a:defRPr/>
            </a:pPr>
            <a:r>
              <a:rPr lang="en-US" sz="1200">
                <a:solidFill>
                  <a:srgbClr val="54585A"/>
                </a:solidFill>
                <a:latin typeface="Franklin Gothic Book" panose="020B0503020102020204" pitchFamily="34" charset="0"/>
                <a:cs typeface="Arial"/>
              </a:rPr>
              <a:t>URGENT- </a:t>
            </a:r>
            <a:br>
              <a:rPr lang="en-US" sz="1200">
                <a:solidFill>
                  <a:srgbClr val="54585A"/>
                </a:solidFill>
                <a:latin typeface="Franklin Gothic Book" panose="020B0503020102020204" pitchFamily="34" charset="0"/>
                <a:cs typeface="Arial"/>
              </a:rPr>
            </a:br>
            <a:r>
              <a:rPr lang="en-US" sz="1200">
                <a:solidFill>
                  <a:srgbClr val="54585A"/>
                </a:solidFill>
                <a:latin typeface="Franklin Gothic Book" panose="020B0503020102020204" pitchFamily="34" charset="0"/>
                <a:cs typeface="Arial"/>
              </a:rPr>
              <a:t>START PD</a:t>
            </a:r>
          </a:p>
        </p:txBody>
      </p:sp>
      <p:sp>
        <p:nvSpPr>
          <p:cNvPr id="12" name="TextBox 11">
            <a:extLst>
              <a:ext uri="{FF2B5EF4-FFF2-40B4-BE49-F238E27FC236}">
                <a16:creationId xmlns:a16="http://schemas.microsoft.com/office/drawing/2014/main" id="{C190438B-BD14-A145-9EE8-B741DF3A5669}"/>
              </a:ext>
            </a:extLst>
          </p:cNvPr>
          <p:cNvSpPr txBox="1"/>
          <p:nvPr/>
        </p:nvSpPr>
        <p:spPr>
          <a:xfrm>
            <a:off x="7151589" y="617292"/>
            <a:ext cx="1382415" cy="330610"/>
          </a:xfrm>
          <a:prstGeom prst="rect">
            <a:avLst/>
          </a:prstGeom>
        </p:spPr>
        <p:txBody>
          <a:bodyPr wrap="none" lIns="0" tIns="0" rIns="0" bIns="0" rtlCol="0" anchor="t" anchorCtr="0">
            <a:noAutofit/>
          </a:bodyPr>
          <a:lstStyle/>
          <a:p>
            <a:pPr algn="ctr" defTabSz="609523">
              <a:lnSpc>
                <a:spcPts val="1040"/>
              </a:lnSpc>
              <a:defRPr/>
            </a:pPr>
            <a:r>
              <a:rPr lang="en-US" sz="1200">
                <a:solidFill>
                  <a:srgbClr val="54585A"/>
                </a:solidFill>
                <a:latin typeface="Franklin Gothic Book" panose="020B0503020102020204" pitchFamily="34" charset="0"/>
                <a:cs typeface="Arial"/>
              </a:rPr>
              <a:t>CATHETER </a:t>
            </a:r>
            <a:br>
              <a:rPr lang="en-US" sz="1200">
                <a:solidFill>
                  <a:srgbClr val="54585A"/>
                </a:solidFill>
                <a:latin typeface="Franklin Gothic Book" panose="020B0503020102020204" pitchFamily="34" charset="0"/>
                <a:cs typeface="Arial"/>
              </a:rPr>
            </a:br>
            <a:r>
              <a:rPr lang="en-US" sz="1200">
                <a:solidFill>
                  <a:srgbClr val="54585A"/>
                </a:solidFill>
                <a:latin typeface="Franklin Gothic Book" panose="020B0503020102020204" pitchFamily="34" charset="0"/>
                <a:cs typeface="Arial"/>
              </a:rPr>
              <a:t>INSERTION</a:t>
            </a:r>
          </a:p>
        </p:txBody>
      </p:sp>
      <p:sp>
        <p:nvSpPr>
          <p:cNvPr id="13" name="TextBox 12">
            <a:extLst>
              <a:ext uri="{FF2B5EF4-FFF2-40B4-BE49-F238E27FC236}">
                <a16:creationId xmlns:a16="http://schemas.microsoft.com/office/drawing/2014/main" id="{C04729A9-69F0-5442-A048-10A6224D18A7}"/>
              </a:ext>
            </a:extLst>
          </p:cNvPr>
          <p:cNvSpPr txBox="1"/>
          <p:nvPr/>
        </p:nvSpPr>
        <p:spPr>
          <a:xfrm>
            <a:off x="2577470" y="642049"/>
            <a:ext cx="1466095" cy="201189"/>
          </a:xfrm>
          <a:prstGeom prst="rect">
            <a:avLst/>
          </a:prstGeom>
        </p:spPr>
        <p:txBody>
          <a:bodyPr wrap="none" lIns="0" tIns="0" rIns="0" bIns="0" rtlCol="0" anchor="t" anchorCtr="0">
            <a:noAutofit/>
          </a:bodyPr>
          <a:lstStyle/>
          <a:p>
            <a:pPr algn="ctr" defTabSz="609523">
              <a:defRPr/>
            </a:pPr>
            <a:r>
              <a:rPr lang="en-US" sz="1200">
                <a:solidFill>
                  <a:srgbClr val="54585A"/>
                </a:solidFill>
                <a:latin typeface="Franklin Gothic Book" panose="020B0503020102020204" pitchFamily="34" charset="0"/>
                <a:cs typeface="Arial"/>
              </a:rPr>
              <a:t>INTRODUCTION</a:t>
            </a:r>
          </a:p>
        </p:txBody>
      </p:sp>
      <p:sp>
        <p:nvSpPr>
          <p:cNvPr id="14" name="Rectangle 13">
            <a:hlinkClick r:id="" action="ppaction://hlinkshowjump?jump=firstslide"/>
            <a:extLst>
              <a:ext uri="{FF2B5EF4-FFF2-40B4-BE49-F238E27FC236}">
                <a16:creationId xmlns:a16="http://schemas.microsoft.com/office/drawing/2014/main" id="{AE189E16-4F05-894F-B412-70D37F0ABF82}"/>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7" name="Rectangle 16">
            <a:hlinkClick r:id="" action="ppaction://noaction"/>
            <a:extLst>
              <a:ext uri="{FF2B5EF4-FFF2-40B4-BE49-F238E27FC236}">
                <a16:creationId xmlns:a16="http://schemas.microsoft.com/office/drawing/2014/main" id="{65E541D8-5A8B-7B45-A9D3-74D75B671A94}"/>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8" name="Rectangle 17">
            <a:hlinkClick r:id="" action="ppaction://hlinkshowjump?jump=nextslide"/>
            <a:extLst>
              <a:ext uri="{FF2B5EF4-FFF2-40B4-BE49-F238E27FC236}">
                <a16:creationId xmlns:a16="http://schemas.microsoft.com/office/drawing/2014/main" id="{907A818A-B139-1241-B939-B7E4CA3EE0DE}"/>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2" name="Rectangle 21">
            <a:hlinkClick r:id="" action="ppaction://noaction"/>
            <a:extLst>
              <a:ext uri="{FF2B5EF4-FFF2-40B4-BE49-F238E27FC236}">
                <a16:creationId xmlns:a16="http://schemas.microsoft.com/office/drawing/2014/main" id="{7D847B95-3CC6-434D-BE03-610B7FEDB4DE}"/>
              </a:ext>
            </a:extLst>
          </p:cNvPr>
          <p:cNvSpPr/>
          <p:nvPr/>
        </p:nvSpPr>
        <p:spPr>
          <a:xfrm>
            <a:off x="2405644" y="545625"/>
            <a:ext cx="1763381"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3" name="Rectangle 22">
            <a:hlinkClick r:id="" action="ppaction://noaction"/>
            <a:extLst>
              <a:ext uri="{FF2B5EF4-FFF2-40B4-BE49-F238E27FC236}">
                <a16:creationId xmlns:a16="http://schemas.microsoft.com/office/drawing/2014/main" id="{2B9A8EEC-BDD4-A546-950F-06F89EF641F3}"/>
              </a:ext>
            </a:extLst>
          </p:cNvPr>
          <p:cNvSpPr/>
          <p:nvPr/>
        </p:nvSpPr>
        <p:spPr>
          <a:xfrm>
            <a:off x="4169026" y="549407"/>
            <a:ext cx="1591557"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4" name="Rectangle 23">
            <a:hlinkClick r:id="" action="ppaction://noaction"/>
            <a:extLst>
              <a:ext uri="{FF2B5EF4-FFF2-40B4-BE49-F238E27FC236}">
                <a16:creationId xmlns:a16="http://schemas.microsoft.com/office/drawing/2014/main" id="{E9F38976-4B51-A34A-83F5-6C53A0EAFDB2}"/>
              </a:ext>
            </a:extLst>
          </p:cNvPr>
          <p:cNvSpPr/>
          <p:nvPr/>
        </p:nvSpPr>
        <p:spPr>
          <a:xfrm>
            <a:off x="5749330" y="542738"/>
            <a:ext cx="1357851"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5" name="Rectangle 24">
            <a:hlinkClick r:id="" action="ppaction://noaction"/>
            <a:extLst>
              <a:ext uri="{FF2B5EF4-FFF2-40B4-BE49-F238E27FC236}">
                <a16:creationId xmlns:a16="http://schemas.microsoft.com/office/drawing/2014/main" id="{E7D117D2-02E3-BE44-A97D-E0E3F05140EB}"/>
              </a:ext>
            </a:extLst>
          </p:cNvPr>
          <p:cNvSpPr/>
          <p:nvPr/>
        </p:nvSpPr>
        <p:spPr>
          <a:xfrm>
            <a:off x="7096488" y="548842"/>
            <a:ext cx="1524729"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6" name="Rectangle 25">
            <a:hlinkClick r:id="" action="ppaction://noaction"/>
            <a:extLst>
              <a:ext uri="{FF2B5EF4-FFF2-40B4-BE49-F238E27FC236}">
                <a16:creationId xmlns:a16="http://schemas.microsoft.com/office/drawing/2014/main" id="{826BB7C0-1A81-B640-8689-7CA40B7E989F}"/>
              </a:ext>
            </a:extLst>
          </p:cNvPr>
          <p:cNvSpPr/>
          <p:nvPr/>
        </p:nvSpPr>
        <p:spPr>
          <a:xfrm>
            <a:off x="8621076" y="553875"/>
            <a:ext cx="1424589"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7" name="Rectangle 26">
            <a:hlinkClick r:id="" action="ppaction://noaction"/>
            <a:extLst>
              <a:ext uri="{FF2B5EF4-FFF2-40B4-BE49-F238E27FC236}">
                <a16:creationId xmlns:a16="http://schemas.microsoft.com/office/drawing/2014/main" id="{204801F1-5D80-7548-B294-CC5CA04C3012}"/>
              </a:ext>
            </a:extLst>
          </p:cNvPr>
          <p:cNvSpPr/>
          <p:nvPr/>
        </p:nvSpPr>
        <p:spPr>
          <a:xfrm>
            <a:off x="10017076" y="553875"/>
            <a:ext cx="1716281" cy="35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1" name="Rectangle 30">
            <a:hlinkClick r:id="rId3" action="ppaction://hlinksldjump"/>
            <a:extLst>
              <a:ext uri="{FF2B5EF4-FFF2-40B4-BE49-F238E27FC236}">
                <a16:creationId xmlns:a16="http://schemas.microsoft.com/office/drawing/2014/main" id="{F8EA18D6-2AF9-964A-A8F3-5618DB9EDB0F}"/>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2" name="Rectangle 31">
            <a:hlinkClick r:id="rId4" action="ppaction://hlinksldjump"/>
            <a:extLst>
              <a:ext uri="{FF2B5EF4-FFF2-40B4-BE49-F238E27FC236}">
                <a16:creationId xmlns:a16="http://schemas.microsoft.com/office/drawing/2014/main" id="{87576E12-B872-994E-BA32-B3735679BAAA}"/>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3" name="Rectangle 32">
            <a:hlinkClick r:id="" action="ppaction://noaction"/>
            <a:extLst>
              <a:ext uri="{FF2B5EF4-FFF2-40B4-BE49-F238E27FC236}">
                <a16:creationId xmlns:a16="http://schemas.microsoft.com/office/drawing/2014/main" id="{FB6FBC39-A2AF-7447-8DBD-288D4F039729}"/>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4" name="Rectangle 33">
            <a:hlinkClick r:id="" action="ppaction://noaction"/>
            <a:extLst>
              <a:ext uri="{FF2B5EF4-FFF2-40B4-BE49-F238E27FC236}">
                <a16:creationId xmlns:a16="http://schemas.microsoft.com/office/drawing/2014/main" id="{A2EC486C-C26B-AF4E-B1EF-9704F90CEB2A}"/>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218520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9552A1D2-8F73-1042-A9D1-8CC460897E08}"/>
              </a:ext>
            </a:extLst>
          </p:cNvPr>
          <p:cNvGrpSpPr/>
          <p:nvPr/>
        </p:nvGrpSpPr>
        <p:grpSpPr>
          <a:xfrm>
            <a:off x="-23140" y="1682741"/>
            <a:ext cx="12190097" cy="4372457"/>
            <a:chOff x="978621" y="2061780"/>
            <a:chExt cx="7185636" cy="3436548"/>
          </a:xfrm>
        </p:grpSpPr>
        <p:grpSp>
          <p:nvGrpSpPr>
            <p:cNvPr id="6" name="Group 61">
              <a:extLst>
                <a:ext uri="{FF2B5EF4-FFF2-40B4-BE49-F238E27FC236}">
                  <a16:creationId xmlns:a16="http://schemas.microsoft.com/office/drawing/2014/main" id="{901AB0FD-E2F5-394F-BBA6-BAF700FE94F8}"/>
                </a:ext>
              </a:extLst>
            </p:cNvPr>
            <p:cNvGrpSpPr/>
            <p:nvPr/>
          </p:nvGrpSpPr>
          <p:grpSpPr>
            <a:xfrm>
              <a:off x="978621" y="3827081"/>
              <a:ext cx="4796144" cy="1671247"/>
              <a:chOff x="2039206" y="1397338"/>
              <a:chExt cx="3427619" cy="1194377"/>
            </a:xfrm>
          </p:grpSpPr>
          <p:sp>
            <p:nvSpPr>
              <p:cNvPr id="66" name="Right Triangle 65">
                <a:extLst>
                  <a:ext uri="{FF2B5EF4-FFF2-40B4-BE49-F238E27FC236}">
                    <a16:creationId xmlns:a16="http://schemas.microsoft.com/office/drawing/2014/main" id="{C647CB8D-ACD6-704C-AF61-D94572A3663B}"/>
                  </a:ext>
                </a:extLst>
              </p:cNvPr>
              <p:cNvSpPr/>
              <p:nvPr/>
            </p:nvSpPr>
            <p:spPr>
              <a:xfrm rot="5400000">
                <a:off x="4319227" y="1444116"/>
                <a:ext cx="1194376" cy="1100820"/>
              </a:xfrm>
              <a:prstGeom prst="rtTriangle">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5316577A-B991-1446-A329-A44672833A8F}"/>
                  </a:ext>
                </a:extLst>
              </p:cNvPr>
              <p:cNvSpPr/>
              <p:nvPr/>
            </p:nvSpPr>
            <p:spPr>
              <a:xfrm>
                <a:off x="2039206" y="1397340"/>
                <a:ext cx="2326798" cy="1194375"/>
              </a:xfrm>
              <a:prstGeom prst="rect">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2">
              <a:extLst>
                <a:ext uri="{FF2B5EF4-FFF2-40B4-BE49-F238E27FC236}">
                  <a16:creationId xmlns:a16="http://schemas.microsoft.com/office/drawing/2014/main" id="{8E3A66C3-7647-9E4A-89EB-74610849D264}"/>
                </a:ext>
              </a:extLst>
            </p:cNvPr>
            <p:cNvGrpSpPr/>
            <p:nvPr/>
          </p:nvGrpSpPr>
          <p:grpSpPr>
            <a:xfrm>
              <a:off x="978621" y="2061781"/>
              <a:ext cx="4513553" cy="1671247"/>
              <a:chOff x="2241162" y="1397338"/>
              <a:chExt cx="3225663" cy="1194377"/>
            </a:xfrm>
          </p:grpSpPr>
          <p:sp>
            <p:nvSpPr>
              <p:cNvPr id="4" name="Right Triangle 3">
                <a:extLst>
                  <a:ext uri="{FF2B5EF4-FFF2-40B4-BE49-F238E27FC236}">
                    <a16:creationId xmlns:a16="http://schemas.microsoft.com/office/drawing/2014/main" id="{4A2C12A7-C930-E040-AD8C-FA8FEC07177B}"/>
                  </a:ext>
                </a:extLst>
              </p:cNvPr>
              <p:cNvSpPr/>
              <p:nvPr/>
            </p:nvSpPr>
            <p:spPr>
              <a:xfrm rot="5400000">
                <a:off x="4319227" y="1444116"/>
                <a:ext cx="1194376" cy="1100820"/>
              </a:xfrm>
              <a:prstGeom prst="rtTriangle">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E7E328D-FBB5-1240-AEAF-4E0939C1E7DF}"/>
                  </a:ext>
                </a:extLst>
              </p:cNvPr>
              <p:cNvSpPr/>
              <p:nvPr/>
            </p:nvSpPr>
            <p:spPr>
              <a:xfrm>
                <a:off x="2241162" y="1397340"/>
                <a:ext cx="2124844" cy="1194375"/>
              </a:xfrm>
              <a:prstGeom prst="rect">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 name="Group 8">
              <a:extLst>
                <a:ext uri="{FF2B5EF4-FFF2-40B4-BE49-F238E27FC236}">
                  <a16:creationId xmlns:a16="http://schemas.microsoft.com/office/drawing/2014/main" id="{1C36334D-04C6-9A47-978D-47321925907E}"/>
                </a:ext>
              </a:extLst>
            </p:cNvPr>
            <p:cNvGrpSpPr/>
            <p:nvPr/>
          </p:nvGrpSpPr>
          <p:grpSpPr>
            <a:xfrm rot="10800000">
              <a:off x="4104619" y="2061780"/>
              <a:ext cx="4059638" cy="1671247"/>
              <a:chOff x="2565558" y="1397338"/>
              <a:chExt cx="2901267" cy="1194377"/>
            </a:xfrm>
          </p:grpSpPr>
          <p:sp>
            <p:nvSpPr>
              <p:cNvPr id="10" name="Right Triangle 9">
                <a:extLst>
                  <a:ext uri="{FF2B5EF4-FFF2-40B4-BE49-F238E27FC236}">
                    <a16:creationId xmlns:a16="http://schemas.microsoft.com/office/drawing/2014/main" id="{2030982C-C3C7-9842-9EE7-FB571C898E6A}"/>
                  </a:ext>
                </a:extLst>
              </p:cNvPr>
              <p:cNvSpPr/>
              <p:nvPr/>
            </p:nvSpPr>
            <p:spPr>
              <a:xfrm rot="5400000">
                <a:off x="4319227" y="1444116"/>
                <a:ext cx="1194376" cy="1100820"/>
              </a:xfrm>
              <a:prstGeom prst="rtTriangle">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7F0F71-68E2-544F-BB65-5D060F34E935}"/>
                  </a:ext>
                </a:extLst>
              </p:cNvPr>
              <p:cNvSpPr/>
              <p:nvPr/>
            </p:nvSpPr>
            <p:spPr>
              <a:xfrm>
                <a:off x="2565558" y="1397340"/>
                <a:ext cx="1800448" cy="1194375"/>
              </a:xfrm>
              <a:prstGeom prst="rect">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62">
              <a:extLst>
                <a:ext uri="{FF2B5EF4-FFF2-40B4-BE49-F238E27FC236}">
                  <a16:creationId xmlns:a16="http://schemas.microsoft.com/office/drawing/2014/main" id="{CDE45B4D-A7A9-5940-8326-788CE19174DF}"/>
                </a:ext>
              </a:extLst>
            </p:cNvPr>
            <p:cNvGrpSpPr/>
            <p:nvPr/>
          </p:nvGrpSpPr>
          <p:grpSpPr>
            <a:xfrm rot="10800000">
              <a:off x="4384595" y="3827079"/>
              <a:ext cx="3779661" cy="1671248"/>
              <a:chOff x="2765646" y="1397338"/>
              <a:chExt cx="2701179" cy="1194378"/>
            </a:xfrm>
          </p:grpSpPr>
          <p:sp>
            <p:nvSpPr>
              <p:cNvPr id="64" name="Right Triangle 63">
                <a:extLst>
                  <a:ext uri="{FF2B5EF4-FFF2-40B4-BE49-F238E27FC236}">
                    <a16:creationId xmlns:a16="http://schemas.microsoft.com/office/drawing/2014/main" id="{330F4CEF-289A-2941-AE75-66F3B7436121}"/>
                  </a:ext>
                </a:extLst>
              </p:cNvPr>
              <p:cNvSpPr/>
              <p:nvPr/>
            </p:nvSpPr>
            <p:spPr>
              <a:xfrm rot="5400000">
                <a:off x="4319227" y="1444116"/>
                <a:ext cx="1194376" cy="1100820"/>
              </a:xfrm>
              <a:prstGeom prst="rtTriangle">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1477286F-A66A-3649-B842-3B3AF0F47ACC}"/>
                  </a:ext>
                </a:extLst>
              </p:cNvPr>
              <p:cNvSpPr/>
              <p:nvPr/>
            </p:nvSpPr>
            <p:spPr>
              <a:xfrm>
                <a:off x="2765646" y="1397341"/>
                <a:ext cx="1600361" cy="1194375"/>
              </a:xfrm>
              <a:prstGeom prst="rect">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2" name="Title 1">
            <a:extLst>
              <a:ext uri="{FF2B5EF4-FFF2-40B4-BE49-F238E27FC236}">
                <a16:creationId xmlns:a16="http://schemas.microsoft.com/office/drawing/2014/main" id="{E05CC55B-0279-914A-B756-B8ADD56E4B47}"/>
              </a:ext>
            </a:extLst>
          </p:cNvPr>
          <p:cNvSpPr>
            <a:spLocks noGrp="1"/>
          </p:cNvSpPr>
          <p:nvPr>
            <p:ph type="title"/>
          </p:nvPr>
        </p:nvSpPr>
        <p:spPr/>
        <p:txBody>
          <a:bodyPr/>
          <a:lstStyle/>
          <a:p>
            <a:r>
              <a:rPr lang="en-US" dirty="0"/>
              <a:t>THE CHALLENGES OF DIALYZING PATIENTS DURING A PANDEMIC: </a:t>
            </a:r>
            <a:br>
              <a:rPr lang="en-US" dirty="0"/>
            </a:br>
            <a:r>
              <a:rPr lang="en-US" dirty="0">
                <a:solidFill>
                  <a:schemeClr val="tx2"/>
                </a:solidFill>
              </a:rPr>
              <a:t>DIALYSIS PATIENTS ARE VULNERABLE</a:t>
            </a:r>
          </a:p>
        </p:txBody>
      </p:sp>
      <p:sp>
        <p:nvSpPr>
          <p:cNvPr id="16" name="Title 1">
            <a:extLst>
              <a:ext uri="{FF2B5EF4-FFF2-40B4-BE49-F238E27FC236}">
                <a16:creationId xmlns:a16="http://schemas.microsoft.com/office/drawing/2014/main" id="{4354C4D1-1456-0848-A767-B009387257DF}"/>
              </a:ext>
            </a:extLst>
          </p:cNvPr>
          <p:cNvSpPr txBox="1">
            <a:spLocks/>
          </p:cNvSpPr>
          <p:nvPr/>
        </p:nvSpPr>
        <p:spPr>
          <a:xfrm>
            <a:off x="1384049" y="1987669"/>
            <a:ext cx="3400684" cy="738793"/>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2200" b="1" dirty="0">
                <a:solidFill>
                  <a:srgbClr val="0070C0"/>
                </a:solidFill>
              </a:rPr>
              <a:t>MOST </a:t>
            </a:r>
            <a:r>
              <a:rPr lang="en-US" sz="2200" dirty="0">
                <a:solidFill>
                  <a:srgbClr val="0070C0"/>
                </a:solidFill>
                <a:latin typeface="+mn-lt"/>
              </a:rPr>
              <a:t>(IF NOT ALL)  </a:t>
            </a:r>
          </a:p>
        </p:txBody>
      </p:sp>
      <p:sp>
        <p:nvSpPr>
          <p:cNvPr id="20" name="Title 1">
            <a:extLst>
              <a:ext uri="{FF2B5EF4-FFF2-40B4-BE49-F238E27FC236}">
                <a16:creationId xmlns:a16="http://schemas.microsoft.com/office/drawing/2014/main" id="{A45A4C2F-E2BD-784E-A70F-4F20DED4F6CA}"/>
              </a:ext>
            </a:extLst>
          </p:cNvPr>
          <p:cNvSpPr txBox="1">
            <a:spLocks/>
          </p:cNvSpPr>
          <p:nvPr/>
        </p:nvSpPr>
        <p:spPr>
          <a:xfrm>
            <a:off x="3101724" y="4453893"/>
            <a:ext cx="4032032" cy="1585420"/>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600" dirty="0">
                <a:solidFill>
                  <a:srgbClr val="0070C0"/>
                </a:solidFill>
                <a:latin typeface="+mn-lt"/>
              </a:rPr>
              <a:t>are &gt;</a:t>
            </a:r>
            <a:r>
              <a:rPr lang="en-US" sz="1600" b="1" dirty="0">
                <a:solidFill>
                  <a:srgbClr val="0070C0"/>
                </a:solidFill>
              </a:rPr>
              <a:t>60% MORE LIKELY </a:t>
            </a:r>
            <a:r>
              <a:rPr lang="en-US" sz="1600" dirty="0">
                <a:latin typeface="+mn-lt"/>
              </a:rPr>
              <a:t>to be infected with COVID-19 – increased risk due to the </a:t>
            </a:r>
            <a:r>
              <a:rPr lang="en-US" sz="1600" b="1" dirty="0">
                <a:solidFill>
                  <a:srgbClr val="0070C0"/>
                </a:solidFill>
              </a:rPr>
              <a:t>PROXIMITY</a:t>
            </a:r>
            <a:r>
              <a:rPr lang="en-US" sz="1600" dirty="0">
                <a:solidFill>
                  <a:schemeClr val="tx2"/>
                </a:solidFill>
                <a:latin typeface="+mn-lt"/>
              </a:rPr>
              <a:t> </a:t>
            </a:r>
            <a:r>
              <a:rPr lang="en-US" sz="1600" dirty="0">
                <a:latin typeface="+mn-lt"/>
              </a:rPr>
              <a:t>of dialyzing with </a:t>
            </a:r>
          </a:p>
          <a:p>
            <a:pPr>
              <a:lnSpc>
                <a:spcPct val="100000"/>
              </a:lnSpc>
            </a:pPr>
            <a:r>
              <a:rPr lang="en-US" sz="1600" dirty="0">
                <a:latin typeface="+mn-lt"/>
              </a:rPr>
              <a:t>others and</a:t>
            </a:r>
            <a:r>
              <a:rPr lang="en-US" sz="1600" dirty="0">
                <a:solidFill>
                  <a:schemeClr val="tx2"/>
                </a:solidFill>
                <a:latin typeface="+mn-lt"/>
              </a:rPr>
              <a:t> </a:t>
            </a:r>
            <a:r>
              <a:rPr lang="en-US" sz="1600" b="1" dirty="0">
                <a:solidFill>
                  <a:srgbClr val="0070C0"/>
                </a:solidFill>
              </a:rPr>
              <a:t>FREQUENCY</a:t>
            </a:r>
            <a:r>
              <a:rPr lang="en-US" sz="1600" dirty="0">
                <a:solidFill>
                  <a:srgbClr val="0070C0"/>
                </a:solidFill>
                <a:latin typeface="+mn-lt"/>
              </a:rPr>
              <a:t> </a:t>
            </a:r>
            <a:br>
              <a:rPr lang="en-US" sz="1600" dirty="0">
                <a:solidFill>
                  <a:schemeClr val="tx2"/>
                </a:solidFill>
                <a:latin typeface="+mn-lt"/>
              </a:rPr>
            </a:br>
            <a:r>
              <a:rPr lang="en-US" sz="1600" dirty="0">
                <a:latin typeface="+mn-lt"/>
              </a:rPr>
              <a:t>of in-center dialysis</a:t>
            </a:r>
            <a:r>
              <a:rPr lang="en-US" sz="1600" baseline="30000" dirty="0">
                <a:latin typeface="+mn-lt"/>
              </a:rPr>
              <a:t>2</a:t>
            </a:r>
            <a:r>
              <a:rPr lang="en-US" sz="1600" dirty="0">
                <a:latin typeface="+mn-lt"/>
              </a:rPr>
              <a:t> </a:t>
            </a:r>
            <a:endParaRPr lang="en-US" sz="1600" b="1" dirty="0"/>
          </a:p>
        </p:txBody>
      </p:sp>
      <p:sp>
        <p:nvSpPr>
          <p:cNvPr id="37" name="Title 1">
            <a:extLst>
              <a:ext uri="{FF2B5EF4-FFF2-40B4-BE49-F238E27FC236}">
                <a16:creationId xmlns:a16="http://schemas.microsoft.com/office/drawing/2014/main" id="{49E18722-FEE6-D149-B330-5D258D679E20}"/>
              </a:ext>
            </a:extLst>
          </p:cNvPr>
          <p:cNvSpPr txBox="1">
            <a:spLocks/>
          </p:cNvSpPr>
          <p:nvPr/>
        </p:nvSpPr>
        <p:spPr>
          <a:xfrm>
            <a:off x="1399556" y="2555852"/>
            <a:ext cx="3564051" cy="1276953"/>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600" dirty="0">
                <a:latin typeface="+mn-lt"/>
              </a:rPr>
              <a:t>are </a:t>
            </a:r>
            <a:br>
              <a:rPr lang="en-US" sz="1600" dirty="0">
                <a:latin typeface="+mn-lt"/>
              </a:rPr>
            </a:br>
            <a:r>
              <a:rPr lang="en-US" sz="1600" b="1" dirty="0"/>
              <a:t>IMMUNOCOMPROMISED</a:t>
            </a:r>
            <a:r>
              <a:rPr lang="en-US" sz="1600" dirty="0">
                <a:latin typeface="+mn-lt"/>
              </a:rPr>
              <a:t> </a:t>
            </a:r>
            <a:br>
              <a:rPr lang="en-US" sz="1600" dirty="0">
                <a:latin typeface="+mn-lt"/>
              </a:rPr>
            </a:br>
            <a:r>
              <a:rPr lang="en-US" sz="1600" dirty="0">
                <a:latin typeface="+mn-lt"/>
              </a:rPr>
              <a:t>and a </a:t>
            </a:r>
            <a:r>
              <a:rPr lang="en-US" sz="1600" b="1" dirty="0"/>
              <a:t>HIGH-RISK POPULATION</a:t>
            </a:r>
            <a:r>
              <a:rPr lang="en-US" sz="1600" dirty="0">
                <a:latin typeface="+mn-lt"/>
              </a:rPr>
              <a:t> </a:t>
            </a:r>
            <a:br>
              <a:rPr lang="en-US" sz="1600" dirty="0">
                <a:latin typeface="+mn-lt"/>
              </a:rPr>
            </a:br>
            <a:r>
              <a:rPr lang="en-US" sz="1600" dirty="0">
                <a:latin typeface="+mn-lt"/>
              </a:rPr>
              <a:t>for contracting viral infections</a:t>
            </a:r>
          </a:p>
        </p:txBody>
      </p:sp>
      <p:grpSp>
        <p:nvGrpSpPr>
          <p:cNvPr id="12" name="Group 39">
            <a:extLst>
              <a:ext uri="{FF2B5EF4-FFF2-40B4-BE49-F238E27FC236}">
                <a16:creationId xmlns:a16="http://schemas.microsoft.com/office/drawing/2014/main" id="{4B71BC4C-6D30-0A4D-8095-3C7798C01449}"/>
              </a:ext>
            </a:extLst>
          </p:cNvPr>
          <p:cNvGrpSpPr/>
          <p:nvPr/>
        </p:nvGrpSpPr>
        <p:grpSpPr>
          <a:xfrm>
            <a:off x="771315" y="4058682"/>
            <a:ext cx="2133573" cy="1694309"/>
            <a:chOff x="293566" y="3231398"/>
            <a:chExt cx="1182979" cy="1252567"/>
          </a:xfrm>
        </p:grpSpPr>
        <p:sp>
          <p:nvSpPr>
            <p:cNvPr id="41" name="Freeform 40">
              <a:extLst>
                <a:ext uri="{FF2B5EF4-FFF2-40B4-BE49-F238E27FC236}">
                  <a16:creationId xmlns:a16="http://schemas.microsoft.com/office/drawing/2014/main" id="{B32BB3F0-9577-9E46-9FE6-9C711A2D081A}"/>
                </a:ext>
              </a:extLst>
            </p:cNvPr>
            <p:cNvSpPr/>
            <p:nvPr/>
          </p:nvSpPr>
          <p:spPr>
            <a:xfrm>
              <a:off x="321132" y="3582919"/>
              <a:ext cx="1115437" cy="846206"/>
            </a:xfrm>
            <a:custGeom>
              <a:avLst/>
              <a:gdLst>
                <a:gd name="connsiteX0" fmla="*/ 0 w 155389"/>
                <a:gd name="connsiteY0" fmla="*/ 0 h 146251"/>
                <a:gd name="connsiteX1" fmla="*/ 155390 w 155389"/>
                <a:gd name="connsiteY1" fmla="*/ 0 h 146251"/>
                <a:gd name="connsiteX2" fmla="*/ 155390 w 155389"/>
                <a:gd name="connsiteY2" fmla="*/ 146251 h 146251"/>
                <a:gd name="connsiteX3" fmla="*/ 0 w 155389"/>
                <a:gd name="connsiteY3" fmla="*/ 146251 h 146251"/>
              </a:gdLst>
              <a:ahLst/>
              <a:cxnLst>
                <a:cxn ang="0">
                  <a:pos x="connsiteX0" y="connsiteY0"/>
                </a:cxn>
                <a:cxn ang="0">
                  <a:pos x="connsiteX1" y="connsiteY1"/>
                </a:cxn>
                <a:cxn ang="0">
                  <a:pos x="connsiteX2" y="connsiteY2"/>
                </a:cxn>
                <a:cxn ang="0">
                  <a:pos x="connsiteX3" y="connsiteY3"/>
                </a:cxn>
              </a:cxnLst>
              <a:rect l="l" t="t" r="r" b="b"/>
              <a:pathLst>
                <a:path w="155389" h="146251">
                  <a:moveTo>
                    <a:pt x="0" y="0"/>
                  </a:moveTo>
                  <a:lnTo>
                    <a:pt x="155390" y="0"/>
                  </a:lnTo>
                  <a:lnTo>
                    <a:pt x="155390" y="146251"/>
                  </a:lnTo>
                  <a:lnTo>
                    <a:pt x="0" y="146251"/>
                  </a:lnTo>
                  <a:close/>
                </a:path>
              </a:pathLst>
            </a:custGeom>
            <a:solidFill>
              <a:schemeClr val="bg1"/>
            </a:solidFill>
            <a:ln w="6410"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52EB810D-F80C-F74F-B867-634E48CD2060}"/>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293566" y="3231398"/>
              <a:ext cx="1182979" cy="1252567"/>
            </a:xfrm>
            <a:prstGeom prst="rect">
              <a:avLst/>
            </a:prstGeom>
          </p:spPr>
        </p:pic>
        <p:pic>
          <p:nvPicPr>
            <p:cNvPr id="43" name="Graphic 42">
              <a:extLst>
                <a:ext uri="{FF2B5EF4-FFF2-40B4-BE49-F238E27FC236}">
                  <a16:creationId xmlns:a16="http://schemas.microsoft.com/office/drawing/2014/main" id="{21A316C1-1582-F74C-9196-B49A7C28FDB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405834" y="4055103"/>
              <a:ext cx="41956" cy="131589"/>
            </a:xfrm>
            <a:prstGeom prst="rect">
              <a:avLst/>
            </a:prstGeom>
          </p:spPr>
        </p:pic>
        <p:pic>
          <p:nvPicPr>
            <p:cNvPr id="44" name="Graphic 43">
              <a:extLst>
                <a:ext uri="{FF2B5EF4-FFF2-40B4-BE49-F238E27FC236}">
                  <a16:creationId xmlns:a16="http://schemas.microsoft.com/office/drawing/2014/main" id="{951B5A2D-F692-CC4A-8269-E69ADA72126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851625" y="4055103"/>
              <a:ext cx="41956" cy="131589"/>
            </a:xfrm>
            <a:prstGeom prst="rect">
              <a:avLst/>
            </a:prstGeom>
          </p:spPr>
        </p:pic>
        <p:pic>
          <p:nvPicPr>
            <p:cNvPr id="45" name="Graphic 44">
              <a:extLst>
                <a:ext uri="{FF2B5EF4-FFF2-40B4-BE49-F238E27FC236}">
                  <a16:creationId xmlns:a16="http://schemas.microsoft.com/office/drawing/2014/main" id="{9E940790-9907-EA49-936C-A6BAA51557B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297416" y="4055103"/>
              <a:ext cx="41956" cy="131589"/>
            </a:xfrm>
            <a:prstGeom prst="rect">
              <a:avLst/>
            </a:prstGeom>
          </p:spPr>
        </p:pic>
        <p:pic>
          <p:nvPicPr>
            <p:cNvPr id="46" name="Graphic 45">
              <a:extLst>
                <a:ext uri="{FF2B5EF4-FFF2-40B4-BE49-F238E27FC236}">
                  <a16:creationId xmlns:a16="http://schemas.microsoft.com/office/drawing/2014/main" id="{8D851D46-9794-8B47-818D-7E471445C7C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405834" y="3845553"/>
              <a:ext cx="41956" cy="131589"/>
            </a:xfrm>
            <a:prstGeom prst="rect">
              <a:avLst/>
            </a:prstGeom>
          </p:spPr>
        </p:pic>
        <p:pic>
          <p:nvPicPr>
            <p:cNvPr id="47" name="Graphic 46">
              <a:extLst>
                <a:ext uri="{FF2B5EF4-FFF2-40B4-BE49-F238E27FC236}">
                  <a16:creationId xmlns:a16="http://schemas.microsoft.com/office/drawing/2014/main" id="{80A34D78-16EE-B842-A7BF-CB1230A3856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851625" y="3845553"/>
              <a:ext cx="41956" cy="131589"/>
            </a:xfrm>
            <a:prstGeom prst="rect">
              <a:avLst/>
            </a:prstGeom>
          </p:spPr>
        </p:pic>
        <p:pic>
          <p:nvPicPr>
            <p:cNvPr id="48" name="Graphic 47">
              <a:extLst>
                <a:ext uri="{FF2B5EF4-FFF2-40B4-BE49-F238E27FC236}">
                  <a16:creationId xmlns:a16="http://schemas.microsoft.com/office/drawing/2014/main" id="{9DFF18AF-40AF-8540-9D87-077AFB5462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297416" y="3845553"/>
              <a:ext cx="41956" cy="131589"/>
            </a:xfrm>
            <a:prstGeom prst="rect">
              <a:avLst/>
            </a:prstGeom>
          </p:spPr>
        </p:pic>
        <p:pic>
          <p:nvPicPr>
            <p:cNvPr id="49" name="Graphic 48">
              <a:extLst>
                <a:ext uri="{FF2B5EF4-FFF2-40B4-BE49-F238E27FC236}">
                  <a16:creationId xmlns:a16="http://schemas.microsoft.com/office/drawing/2014/main" id="{6D04ED63-7C0D-B640-9A79-2032A397C23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405834" y="3636003"/>
              <a:ext cx="41956" cy="131589"/>
            </a:xfrm>
            <a:prstGeom prst="rect">
              <a:avLst/>
            </a:prstGeom>
          </p:spPr>
        </p:pic>
        <p:pic>
          <p:nvPicPr>
            <p:cNvPr id="50" name="Graphic 49">
              <a:extLst>
                <a:ext uri="{FF2B5EF4-FFF2-40B4-BE49-F238E27FC236}">
                  <a16:creationId xmlns:a16="http://schemas.microsoft.com/office/drawing/2014/main" id="{EE153782-BDCA-A240-8356-583B44B6AC5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851625" y="3636003"/>
              <a:ext cx="41956" cy="131589"/>
            </a:xfrm>
            <a:prstGeom prst="rect">
              <a:avLst/>
            </a:prstGeom>
          </p:spPr>
        </p:pic>
        <p:pic>
          <p:nvPicPr>
            <p:cNvPr id="51" name="Graphic 50">
              <a:extLst>
                <a:ext uri="{FF2B5EF4-FFF2-40B4-BE49-F238E27FC236}">
                  <a16:creationId xmlns:a16="http://schemas.microsoft.com/office/drawing/2014/main" id="{F97EED22-1F10-4A4B-B0D1-4DFF690F7B2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297416" y="3636003"/>
              <a:ext cx="41956" cy="131589"/>
            </a:xfrm>
            <a:prstGeom prst="rect">
              <a:avLst/>
            </a:prstGeom>
          </p:spPr>
        </p:pic>
        <p:pic>
          <p:nvPicPr>
            <p:cNvPr id="52" name="Graphic 51">
              <a:extLst>
                <a:ext uri="{FF2B5EF4-FFF2-40B4-BE49-F238E27FC236}">
                  <a16:creationId xmlns:a16="http://schemas.microsoft.com/office/drawing/2014/main" id="{CBDECCBF-5C57-A54B-8FEA-2AD055C9DA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405834" y="4264653"/>
              <a:ext cx="41956" cy="131589"/>
            </a:xfrm>
            <a:prstGeom prst="rect">
              <a:avLst/>
            </a:prstGeom>
          </p:spPr>
        </p:pic>
        <p:pic>
          <p:nvPicPr>
            <p:cNvPr id="53" name="Graphic 52">
              <a:extLst>
                <a:ext uri="{FF2B5EF4-FFF2-40B4-BE49-F238E27FC236}">
                  <a16:creationId xmlns:a16="http://schemas.microsoft.com/office/drawing/2014/main" id="{1E235B87-E5FE-614F-9F40-F1917EBC1D4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851625" y="4264653"/>
              <a:ext cx="41956" cy="131589"/>
            </a:xfrm>
            <a:prstGeom prst="rect">
              <a:avLst/>
            </a:prstGeom>
          </p:spPr>
        </p:pic>
        <p:pic>
          <p:nvPicPr>
            <p:cNvPr id="54" name="Graphic 53">
              <a:extLst>
                <a:ext uri="{FF2B5EF4-FFF2-40B4-BE49-F238E27FC236}">
                  <a16:creationId xmlns:a16="http://schemas.microsoft.com/office/drawing/2014/main" id="{7EC91976-CCB5-AB4C-AF85-C456C99081B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297416" y="4264653"/>
              <a:ext cx="41956" cy="131589"/>
            </a:xfrm>
            <a:prstGeom prst="rect">
              <a:avLst/>
            </a:prstGeom>
          </p:spPr>
        </p:pic>
      </p:grpSp>
      <p:pic>
        <p:nvPicPr>
          <p:cNvPr id="56" name="Graphic 55">
            <a:extLst>
              <a:ext uri="{FF2B5EF4-FFF2-40B4-BE49-F238E27FC236}">
                <a16:creationId xmlns:a16="http://schemas.microsoft.com/office/drawing/2014/main" id="{F15B9505-752A-5F43-A498-31215E543CE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9265">
            <a:off x="4762433" y="1887220"/>
            <a:ext cx="1509479" cy="1132109"/>
          </a:xfrm>
          <a:prstGeom prst="rect">
            <a:avLst/>
          </a:prstGeom>
        </p:spPr>
      </p:pic>
      <p:pic>
        <p:nvPicPr>
          <p:cNvPr id="57" name="Graphic 56">
            <a:extLst>
              <a:ext uri="{FF2B5EF4-FFF2-40B4-BE49-F238E27FC236}">
                <a16:creationId xmlns:a16="http://schemas.microsoft.com/office/drawing/2014/main" id="{5EEEA2F8-1622-EE4F-BB20-6B159FB84B4D}"/>
              </a:ext>
            </a:extLst>
          </p:cNvPr>
          <p:cNvPicPr>
            <a:picLocks noChangeAspect="1"/>
          </p:cNvPicPr>
          <p:nvPr/>
        </p:nvPicPr>
        <p:blipFill>
          <a:blip r:embed="rId9" cstate="print">
            <a:extLst>
              <a:ext uri="{96DAC541-7B7A-43D3-8B79-37D633B846F1}">
                <asvg:svgBlip xmlns:asvg="http://schemas.microsoft.com/office/drawing/2016/SVG/main" r:embed="rId6"/>
              </a:ext>
            </a:extLst>
          </a:blip>
          <a:stretch>
            <a:fillRect/>
          </a:stretch>
        </p:blipFill>
        <p:spPr>
          <a:xfrm flipH="1">
            <a:off x="485213" y="2048725"/>
            <a:ext cx="612931" cy="1441775"/>
          </a:xfrm>
          <a:prstGeom prst="rect">
            <a:avLst/>
          </a:prstGeom>
        </p:spPr>
      </p:pic>
      <p:sp>
        <p:nvSpPr>
          <p:cNvPr id="87" name="Title 1">
            <a:extLst>
              <a:ext uri="{FF2B5EF4-FFF2-40B4-BE49-F238E27FC236}">
                <a16:creationId xmlns:a16="http://schemas.microsoft.com/office/drawing/2014/main" id="{8CE66E44-B747-CD4C-8B89-0F284298F181}"/>
              </a:ext>
            </a:extLst>
          </p:cNvPr>
          <p:cNvSpPr txBox="1">
            <a:spLocks/>
          </p:cNvSpPr>
          <p:nvPr/>
        </p:nvSpPr>
        <p:spPr>
          <a:xfrm>
            <a:off x="1384051" y="2245835"/>
            <a:ext cx="3359375" cy="357758"/>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2200" b="1" dirty="0">
                <a:solidFill>
                  <a:srgbClr val="0070C0"/>
                </a:solidFill>
              </a:rPr>
              <a:t>DIALYSIS PATIENTS</a:t>
            </a:r>
            <a:r>
              <a:rPr lang="en-US" sz="2200" dirty="0">
                <a:solidFill>
                  <a:srgbClr val="0070C0"/>
                </a:solidFill>
                <a:latin typeface="+mn-lt"/>
              </a:rPr>
              <a:t> </a:t>
            </a:r>
          </a:p>
        </p:txBody>
      </p:sp>
      <p:pic>
        <p:nvPicPr>
          <p:cNvPr id="91" name="Graphic 90">
            <a:extLst>
              <a:ext uri="{FF2B5EF4-FFF2-40B4-BE49-F238E27FC236}">
                <a16:creationId xmlns:a16="http://schemas.microsoft.com/office/drawing/2014/main" id="{B30D5C3A-BDAB-1548-9DDE-EE5BAD184336}"/>
              </a:ext>
            </a:extLst>
          </p:cNvPr>
          <p:cNvPicPr>
            <a:picLocks noChangeAspect="1"/>
          </p:cNvPicPr>
          <p:nvPr/>
        </p:nvPicPr>
        <p:blipFill>
          <a:blip r:embed="rId10" cstate="print">
            <a:extLst>
              <a:ext uri="{96DAC541-7B7A-43D3-8B79-37D633B846F1}">
                <asvg:svgBlip xmlns:asvg="http://schemas.microsoft.com/office/drawing/2016/SVG/main" r:embed="rId11"/>
              </a:ext>
            </a:extLst>
          </a:blip>
          <a:stretch>
            <a:fillRect/>
          </a:stretch>
        </p:blipFill>
        <p:spPr>
          <a:xfrm>
            <a:off x="7373341" y="4817175"/>
            <a:ext cx="1293768" cy="1146749"/>
          </a:xfrm>
          <a:prstGeom prst="rect">
            <a:avLst/>
          </a:prstGeom>
        </p:spPr>
      </p:pic>
      <p:sp>
        <p:nvSpPr>
          <p:cNvPr id="92" name="Title 1">
            <a:extLst>
              <a:ext uri="{FF2B5EF4-FFF2-40B4-BE49-F238E27FC236}">
                <a16:creationId xmlns:a16="http://schemas.microsoft.com/office/drawing/2014/main" id="{0EC79838-DC41-A945-A422-974F47F0AB29}"/>
              </a:ext>
            </a:extLst>
          </p:cNvPr>
          <p:cNvSpPr txBox="1">
            <a:spLocks/>
          </p:cNvSpPr>
          <p:nvPr/>
        </p:nvSpPr>
        <p:spPr>
          <a:xfrm>
            <a:off x="7975610" y="4114059"/>
            <a:ext cx="3342965" cy="320808"/>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2200" b="1" dirty="0">
                <a:solidFill>
                  <a:srgbClr val="0070C0"/>
                </a:solidFill>
              </a:rPr>
              <a:t>CHRONIC DIALYSIS</a:t>
            </a:r>
            <a:endParaRPr lang="en-US" sz="2200" dirty="0">
              <a:solidFill>
                <a:srgbClr val="0070C0"/>
              </a:solidFill>
              <a:latin typeface="+mn-lt"/>
            </a:endParaRPr>
          </a:p>
        </p:txBody>
      </p:sp>
      <p:sp>
        <p:nvSpPr>
          <p:cNvPr id="93" name="Title 1">
            <a:extLst>
              <a:ext uri="{FF2B5EF4-FFF2-40B4-BE49-F238E27FC236}">
                <a16:creationId xmlns:a16="http://schemas.microsoft.com/office/drawing/2014/main" id="{334D87A5-A4F2-A34D-AF75-031054593F7F}"/>
              </a:ext>
            </a:extLst>
          </p:cNvPr>
          <p:cNvSpPr txBox="1">
            <a:spLocks/>
          </p:cNvSpPr>
          <p:nvPr/>
        </p:nvSpPr>
        <p:spPr>
          <a:xfrm>
            <a:off x="8286006" y="4494898"/>
            <a:ext cx="3556061" cy="1384818"/>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1600" b="1" dirty="0">
                <a:solidFill>
                  <a:srgbClr val="0070C0"/>
                </a:solidFill>
              </a:rPr>
              <a:t>ESSENTIAL</a:t>
            </a:r>
            <a:r>
              <a:rPr lang="en-US" sz="1600" dirty="0">
                <a:solidFill>
                  <a:srgbClr val="0070C0"/>
                </a:solidFill>
                <a:latin typeface="+mn-lt"/>
              </a:rPr>
              <a:t>, </a:t>
            </a:r>
            <a:r>
              <a:rPr lang="en-US" sz="1600" b="1" dirty="0">
                <a:solidFill>
                  <a:srgbClr val="0070C0"/>
                </a:solidFill>
              </a:rPr>
              <a:t>LIFE-SUSTAINING THERAPY</a:t>
            </a:r>
            <a:r>
              <a:rPr lang="en-US" sz="1600" dirty="0">
                <a:solidFill>
                  <a:srgbClr val="0070C0"/>
                </a:solidFill>
                <a:latin typeface="+mn-lt"/>
              </a:rPr>
              <a:t> </a:t>
            </a:r>
            <a:r>
              <a:rPr lang="en-US" sz="1600" dirty="0">
                <a:latin typeface="+mn-lt"/>
              </a:rPr>
              <a:t>for millions of </a:t>
            </a:r>
            <a:br>
              <a:rPr lang="en-US" sz="1600" dirty="0">
                <a:latin typeface="+mn-lt"/>
              </a:rPr>
            </a:br>
            <a:r>
              <a:rPr lang="en-US" sz="1600" dirty="0">
                <a:latin typeface="+mn-lt"/>
              </a:rPr>
              <a:t>patients around the world:  </a:t>
            </a:r>
            <a:br>
              <a:rPr lang="en-US" sz="1600" dirty="0">
                <a:solidFill>
                  <a:schemeClr val="accent1"/>
                </a:solidFill>
                <a:latin typeface="+mn-lt"/>
              </a:rPr>
            </a:br>
            <a:r>
              <a:rPr lang="en-US" sz="1600" b="1" dirty="0">
                <a:solidFill>
                  <a:srgbClr val="0070C0"/>
                </a:solidFill>
              </a:rPr>
              <a:t>KEEPING PATIENTS</a:t>
            </a:r>
            <a:r>
              <a:rPr lang="en-US" sz="1600" dirty="0">
                <a:solidFill>
                  <a:srgbClr val="0070C0"/>
                </a:solidFill>
                <a:latin typeface="+mn-lt"/>
              </a:rPr>
              <a:t> </a:t>
            </a:r>
            <a:r>
              <a:rPr lang="en-US" sz="1600" b="1" dirty="0">
                <a:solidFill>
                  <a:srgbClr val="0070C0"/>
                </a:solidFill>
              </a:rPr>
              <a:t>SAFE</a:t>
            </a:r>
            <a:r>
              <a:rPr lang="en-US" sz="1600" dirty="0">
                <a:solidFill>
                  <a:srgbClr val="0070C0"/>
                </a:solidFill>
                <a:latin typeface="+mn-lt"/>
              </a:rPr>
              <a:t> </a:t>
            </a:r>
            <a:br>
              <a:rPr lang="en-US" sz="1600" dirty="0">
                <a:solidFill>
                  <a:schemeClr val="accent1"/>
                </a:solidFill>
                <a:latin typeface="+mn-lt"/>
              </a:rPr>
            </a:br>
            <a:r>
              <a:rPr lang="en-US" sz="1600" dirty="0">
                <a:latin typeface="+mn-lt"/>
              </a:rPr>
              <a:t>during a pandemic </a:t>
            </a:r>
            <a:br>
              <a:rPr lang="en-US" sz="1600" dirty="0">
                <a:solidFill>
                  <a:schemeClr val="accent1"/>
                </a:solidFill>
                <a:latin typeface="+mn-lt"/>
              </a:rPr>
            </a:br>
            <a:r>
              <a:rPr lang="en-US" sz="1600" b="1" dirty="0">
                <a:solidFill>
                  <a:srgbClr val="0070C0"/>
                </a:solidFill>
              </a:rPr>
              <a:t>IS</a:t>
            </a:r>
            <a:r>
              <a:rPr lang="en-US" sz="1600" dirty="0">
                <a:solidFill>
                  <a:srgbClr val="0070C0"/>
                </a:solidFill>
                <a:latin typeface="+mn-lt"/>
              </a:rPr>
              <a:t> </a:t>
            </a:r>
            <a:r>
              <a:rPr lang="en-US" sz="1600" b="1" dirty="0">
                <a:solidFill>
                  <a:srgbClr val="0070C0"/>
                </a:solidFill>
              </a:rPr>
              <a:t>PARAMOUNT</a:t>
            </a:r>
          </a:p>
        </p:txBody>
      </p:sp>
      <p:sp>
        <p:nvSpPr>
          <p:cNvPr id="150" name="Title 1">
            <a:extLst>
              <a:ext uri="{FF2B5EF4-FFF2-40B4-BE49-F238E27FC236}">
                <a16:creationId xmlns:a16="http://schemas.microsoft.com/office/drawing/2014/main" id="{248C85D6-9693-804A-935F-33E71B9819DC}"/>
              </a:ext>
            </a:extLst>
          </p:cNvPr>
          <p:cNvSpPr txBox="1">
            <a:spLocks/>
          </p:cNvSpPr>
          <p:nvPr/>
        </p:nvSpPr>
        <p:spPr>
          <a:xfrm>
            <a:off x="3101724" y="4109385"/>
            <a:ext cx="5015885" cy="356926"/>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2200" b="1" dirty="0"/>
              <a:t>HEMODIALYSIS PATIENTS,</a:t>
            </a:r>
            <a:endParaRPr lang="en-US" sz="2200" dirty="0"/>
          </a:p>
        </p:txBody>
      </p:sp>
      <p:sp>
        <p:nvSpPr>
          <p:cNvPr id="152" name="Title 1">
            <a:extLst>
              <a:ext uri="{FF2B5EF4-FFF2-40B4-BE49-F238E27FC236}">
                <a16:creationId xmlns:a16="http://schemas.microsoft.com/office/drawing/2014/main" id="{B823C452-3933-4B40-94A8-BBB1EE5176BE}"/>
              </a:ext>
            </a:extLst>
          </p:cNvPr>
          <p:cNvSpPr txBox="1">
            <a:spLocks/>
          </p:cNvSpPr>
          <p:nvPr/>
        </p:nvSpPr>
        <p:spPr>
          <a:xfrm rot="16200000">
            <a:off x="-270313" y="4841184"/>
            <a:ext cx="1293712" cy="32469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700" b="1" dirty="0"/>
              <a:t>2-3 HD/week</a:t>
            </a:r>
          </a:p>
        </p:txBody>
      </p:sp>
      <p:sp>
        <p:nvSpPr>
          <p:cNvPr id="153" name="Title 1">
            <a:extLst>
              <a:ext uri="{FF2B5EF4-FFF2-40B4-BE49-F238E27FC236}">
                <a16:creationId xmlns:a16="http://schemas.microsoft.com/office/drawing/2014/main" id="{CF97438B-1626-C740-9F64-E9B9FCD0A5DD}"/>
              </a:ext>
            </a:extLst>
          </p:cNvPr>
          <p:cNvSpPr txBox="1">
            <a:spLocks/>
          </p:cNvSpPr>
          <p:nvPr/>
        </p:nvSpPr>
        <p:spPr>
          <a:xfrm>
            <a:off x="11128443" y="4195267"/>
            <a:ext cx="727813" cy="273882"/>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dirty="0">
                <a:solidFill>
                  <a:schemeClr val="tx2"/>
                </a:solidFill>
                <a:latin typeface="+mn-lt"/>
              </a:rPr>
              <a:t>is an </a:t>
            </a:r>
            <a:endParaRPr lang="en-US" b="1" dirty="0">
              <a:solidFill>
                <a:schemeClr val="tx2"/>
              </a:solidFill>
            </a:endParaRPr>
          </a:p>
        </p:txBody>
      </p:sp>
      <p:grpSp>
        <p:nvGrpSpPr>
          <p:cNvPr id="13" name="Group 30">
            <a:extLst>
              <a:ext uri="{FF2B5EF4-FFF2-40B4-BE49-F238E27FC236}">
                <a16:creationId xmlns:a16="http://schemas.microsoft.com/office/drawing/2014/main" id="{920196C2-6030-1D43-AF05-3DAABB6EABAF}"/>
              </a:ext>
            </a:extLst>
          </p:cNvPr>
          <p:cNvGrpSpPr/>
          <p:nvPr/>
        </p:nvGrpSpPr>
        <p:grpSpPr>
          <a:xfrm>
            <a:off x="6568712" y="2480361"/>
            <a:ext cx="2454059" cy="1378339"/>
            <a:chOff x="4831378" y="1630477"/>
            <a:chExt cx="1577297" cy="1181199"/>
          </a:xfrm>
        </p:grpSpPr>
        <p:grpSp>
          <p:nvGrpSpPr>
            <p:cNvPr id="14" name="Graphic 69">
              <a:extLst>
                <a:ext uri="{FF2B5EF4-FFF2-40B4-BE49-F238E27FC236}">
                  <a16:creationId xmlns:a16="http://schemas.microsoft.com/office/drawing/2014/main" id="{07BB4208-61C4-6B4E-BCF9-0F6FE3951595}"/>
                </a:ext>
              </a:extLst>
            </p:cNvPr>
            <p:cNvGrpSpPr/>
            <p:nvPr/>
          </p:nvGrpSpPr>
          <p:grpSpPr>
            <a:xfrm>
              <a:off x="4831378" y="1630477"/>
              <a:ext cx="1577297" cy="1145281"/>
              <a:chOff x="4879480" y="1631279"/>
              <a:chExt cx="1577297" cy="1145281"/>
            </a:xfrm>
            <a:solidFill>
              <a:srgbClr val="54585A"/>
            </a:solidFill>
          </p:grpSpPr>
          <p:sp>
            <p:nvSpPr>
              <p:cNvPr id="15" name="Freeform 14">
                <a:extLst>
                  <a:ext uri="{FF2B5EF4-FFF2-40B4-BE49-F238E27FC236}">
                    <a16:creationId xmlns:a16="http://schemas.microsoft.com/office/drawing/2014/main" id="{CFF2D7AA-7681-5848-AB22-BB292D28772A}"/>
                  </a:ext>
                </a:extLst>
              </p:cNvPr>
              <p:cNvSpPr/>
              <p:nvPr/>
            </p:nvSpPr>
            <p:spPr>
              <a:xfrm>
                <a:off x="5502834" y="2256488"/>
                <a:ext cx="329206" cy="165414"/>
              </a:xfrm>
              <a:custGeom>
                <a:avLst/>
                <a:gdLst>
                  <a:gd name="connsiteX0" fmla="*/ 165294 w 329206"/>
                  <a:gd name="connsiteY0" fmla="*/ 0 h 165414"/>
                  <a:gd name="connsiteX1" fmla="*/ 0 w 329206"/>
                  <a:gd name="connsiteY1" fmla="*/ 165414 h 165414"/>
                  <a:gd name="connsiteX2" fmla="*/ 329187 w 329206"/>
                  <a:gd name="connsiteY2" fmla="*/ 165414 h 165414"/>
                  <a:gd name="connsiteX3" fmla="*/ 165294 w 329206"/>
                  <a:gd name="connsiteY3" fmla="*/ 0 h 165414"/>
                </a:gdLst>
                <a:ahLst/>
                <a:cxnLst>
                  <a:cxn ang="0">
                    <a:pos x="connsiteX0" y="connsiteY0"/>
                  </a:cxn>
                  <a:cxn ang="0">
                    <a:pos x="connsiteX1" y="connsiteY1"/>
                  </a:cxn>
                  <a:cxn ang="0">
                    <a:pos x="connsiteX2" y="connsiteY2"/>
                  </a:cxn>
                  <a:cxn ang="0">
                    <a:pos x="connsiteX3" y="connsiteY3"/>
                  </a:cxn>
                </a:cxnLst>
                <a:rect l="l" t="t" r="r" b="b"/>
                <a:pathLst>
                  <a:path w="329206" h="165414">
                    <a:moveTo>
                      <a:pt x="165294" y="0"/>
                    </a:moveTo>
                    <a:cubicBezTo>
                      <a:pt x="74242" y="0"/>
                      <a:pt x="0" y="74296"/>
                      <a:pt x="0" y="165414"/>
                    </a:cubicBezTo>
                    <a:lnTo>
                      <a:pt x="329187" y="165414"/>
                    </a:lnTo>
                    <a:cubicBezTo>
                      <a:pt x="330588" y="72894"/>
                      <a:pt x="256346" y="0"/>
                      <a:pt x="165294" y="0"/>
                    </a:cubicBezTo>
                    <a:close/>
                  </a:path>
                </a:pathLst>
              </a:custGeom>
              <a:solidFill>
                <a:schemeClr val="tx1"/>
              </a:solidFill>
              <a:ln w="1399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CE2E01-9C98-D84A-A7DD-189384E2F48B}"/>
                  </a:ext>
                </a:extLst>
              </p:cNvPr>
              <p:cNvSpPr/>
              <p:nvPr/>
            </p:nvSpPr>
            <p:spPr>
              <a:xfrm>
                <a:off x="5812411" y="2147781"/>
                <a:ext cx="276843" cy="234869"/>
              </a:xfrm>
              <a:custGeom>
                <a:avLst/>
                <a:gdLst>
                  <a:gd name="connsiteX0" fmla="*/ 267552 w 276843"/>
                  <a:gd name="connsiteY0" fmla="*/ 47027 h 234869"/>
                  <a:gd name="connsiteX1" fmla="*/ 112064 w 276843"/>
                  <a:gd name="connsiteY1" fmla="*/ 767 h 234869"/>
                  <a:gd name="connsiteX2" fmla="*/ 95254 w 276843"/>
                  <a:gd name="connsiteY2" fmla="*/ 20392 h 234869"/>
                  <a:gd name="connsiteX3" fmla="*/ 126072 w 276843"/>
                  <a:gd name="connsiteY3" fmla="*/ 77866 h 234869"/>
                  <a:gd name="connsiteX4" fmla="*/ 0 w 276843"/>
                  <a:gd name="connsiteY4" fmla="*/ 146555 h 234869"/>
                  <a:gd name="connsiteX5" fmla="*/ 43425 w 276843"/>
                  <a:gd name="connsiteY5" fmla="*/ 234870 h 234869"/>
                  <a:gd name="connsiteX6" fmla="*/ 172298 w 276843"/>
                  <a:gd name="connsiteY6" fmla="*/ 164779 h 234869"/>
                  <a:gd name="connsiteX7" fmla="*/ 203116 w 276843"/>
                  <a:gd name="connsiteY7" fmla="*/ 222253 h 234869"/>
                  <a:gd name="connsiteX8" fmla="*/ 228330 w 276843"/>
                  <a:gd name="connsiteY8" fmla="*/ 219450 h 234869"/>
                  <a:gd name="connsiteX9" fmla="*/ 274556 w 276843"/>
                  <a:gd name="connsiteY9" fmla="*/ 63848 h 234869"/>
                  <a:gd name="connsiteX10" fmla="*/ 267552 w 276843"/>
                  <a:gd name="connsiteY10" fmla="*/ 47027 h 23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843" h="234869">
                    <a:moveTo>
                      <a:pt x="267552" y="47027"/>
                    </a:moveTo>
                    <a:lnTo>
                      <a:pt x="112064" y="767"/>
                    </a:lnTo>
                    <a:cubicBezTo>
                      <a:pt x="99457" y="-3439"/>
                      <a:pt x="89651" y="10579"/>
                      <a:pt x="95254" y="20392"/>
                    </a:cubicBezTo>
                    <a:lnTo>
                      <a:pt x="126072" y="77866"/>
                    </a:lnTo>
                    <a:lnTo>
                      <a:pt x="0" y="146555"/>
                    </a:lnTo>
                    <a:cubicBezTo>
                      <a:pt x="21012" y="171788"/>
                      <a:pt x="37822" y="201226"/>
                      <a:pt x="43425" y="234870"/>
                    </a:cubicBezTo>
                    <a:lnTo>
                      <a:pt x="172298" y="164779"/>
                    </a:lnTo>
                    <a:lnTo>
                      <a:pt x="203116" y="222253"/>
                    </a:lnTo>
                    <a:cubicBezTo>
                      <a:pt x="208719" y="233468"/>
                      <a:pt x="225528" y="232066"/>
                      <a:pt x="228330" y="219450"/>
                    </a:cubicBezTo>
                    <a:lnTo>
                      <a:pt x="274556" y="63848"/>
                    </a:lnTo>
                    <a:cubicBezTo>
                      <a:pt x="280159" y="56839"/>
                      <a:pt x="274556" y="48428"/>
                      <a:pt x="267552" y="47027"/>
                    </a:cubicBezTo>
                    <a:close/>
                  </a:path>
                </a:pathLst>
              </a:custGeom>
              <a:solidFill>
                <a:schemeClr val="tx1"/>
              </a:solidFill>
              <a:ln w="1399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E392E16-5CA1-7C41-B26A-422407B57DD9}"/>
                  </a:ext>
                </a:extLst>
              </p:cNvPr>
              <p:cNvSpPr/>
              <p:nvPr/>
            </p:nvSpPr>
            <p:spPr>
              <a:xfrm>
                <a:off x="4879480" y="2448536"/>
                <a:ext cx="1577297" cy="328024"/>
              </a:xfrm>
              <a:custGeom>
                <a:avLst/>
                <a:gdLst>
                  <a:gd name="connsiteX0" fmla="*/ 0 w 1577297"/>
                  <a:gd name="connsiteY0" fmla="*/ 0 h 328024"/>
                  <a:gd name="connsiteX1" fmla="*/ 0 w 1577297"/>
                  <a:gd name="connsiteY1" fmla="*/ 328025 h 328024"/>
                  <a:gd name="connsiteX2" fmla="*/ 1577298 w 1577297"/>
                  <a:gd name="connsiteY2" fmla="*/ 328025 h 328024"/>
                  <a:gd name="connsiteX3" fmla="*/ 1577298 w 1577297"/>
                  <a:gd name="connsiteY3" fmla="*/ 0 h 328024"/>
                  <a:gd name="connsiteX4" fmla="*/ 0 w 1577297"/>
                  <a:gd name="connsiteY4" fmla="*/ 0 h 32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297" h="328024">
                    <a:moveTo>
                      <a:pt x="0" y="0"/>
                    </a:moveTo>
                    <a:lnTo>
                      <a:pt x="0" y="328025"/>
                    </a:lnTo>
                    <a:lnTo>
                      <a:pt x="1577298" y="328025"/>
                    </a:lnTo>
                    <a:lnTo>
                      <a:pt x="1577298" y="0"/>
                    </a:lnTo>
                    <a:lnTo>
                      <a:pt x="0" y="0"/>
                    </a:lnTo>
                    <a:close/>
                  </a:path>
                </a:pathLst>
              </a:custGeom>
              <a:solidFill>
                <a:schemeClr val="tx1"/>
              </a:solidFill>
              <a:ln w="13992" cap="flat">
                <a:noFill/>
                <a:prstDash val="solid"/>
                <a:miter/>
              </a:ln>
            </p:spPr>
            <p:txBody>
              <a:bodyPr rtlCol="0" anchor="ctr"/>
              <a:lstStyle/>
              <a:p>
                <a:endParaRPr lang="en-US"/>
              </a:p>
            </p:txBody>
          </p:sp>
          <p:grpSp>
            <p:nvGrpSpPr>
              <p:cNvPr id="21" name="Graphic 69">
                <a:extLst>
                  <a:ext uri="{FF2B5EF4-FFF2-40B4-BE49-F238E27FC236}">
                    <a16:creationId xmlns:a16="http://schemas.microsoft.com/office/drawing/2014/main" id="{07BB4208-61C4-6B4E-BCF9-0F6FE3951595}"/>
                  </a:ext>
                </a:extLst>
              </p:cNvPr>
              <p:cNvGrpSpPr/>
              <p:nvPr/>
            </p:nvGrpSpPr>
            <p:grpSpPr>
              <a:xfrm>
                <a:off x="4879480" y="1786880"/>
                <a:ext cx="540707" cy="633620"/>
                <a:chOff x="4879480" y="1786880"/>
                <a:chExt cx="540707" cy="633620"/>
              </a:xfrm>
              <a:solidFill>
                <a:srgbClr val="54585A"/>
              </a:solidFill>
            </p:grpSpPr>
            <p:sp>
              <p:nvSpPr>
                <p:cNvPr id="22" name="Freeform 21">
                  <a:extLst>
                    <a:ext uri="{FF2B5EF4-FFF2-40B4-BE49-F238E27FC236}">
                      <a16:creationId xmlns:a16="http://schemas.microsoft.com/office/drawing/2014/main" id="{F8321CDB-C783-3144-84A3-6F2E49CC43CA}"/>
                    </a:ext>
                  </a:extLst>
                </p:cNvPr>
                <p:cNvSpPr/>
                <p:nvPr/>
              </p:nvSpPr>
              <p:spPr>
                <a:xfrm>
                  <a:off x="4879480" y="1786880"/>
                  <a:ext cx="540707" cy="633620"/>
                </a:xfrm>
                <a:custGeom>
                  <a:avLst/>
                  <a:gdLst>
                    <a:gd name="connsiteX0" fmla="*/ 317981 w 540707"/>
                    <a:gd name="connsiteY0" fmla="*/ 0 h 633620"/>
                    <a:gd name="connsiteX1" fmla="*/ 0 w 540707"/>
                    <a:gd name="connsiteY1" fmla="*/ 633620 h 633620"/>
                    <a:gd name="connsiteX2" fmla="*/ 392223 w 540707"/>
                    <a:gd name="connsiteY2" fmla="*/ 633620 h 633620"/>
                    <a:gd name="connsiteX3" fmla="*/ 540708 w 540707"/>
                    <a:gd name="connsiteY3" fmla="*/ 323819 h 633620"/>
                    <a:gd name="connsiteX4" fmla="*/ 317981 w 540707"/>
                    <a:gd name="connsiteY4" fmla="*/ 0 h 633620"/>
                    <a:gd name="connsiteX5" fmla="*/ 200314 w 540707"/>
                    <a:gd name="connsiteY5" fmla="*/ 462599 h 633620"/>
                    <a:gd name="connsiteX6" fmla="*/ 98056 w 540707"/>
                    <a:gd name="connsiteY6" fmla="*/ 431759 h 633620"/>
                    <a:gd name="connsiteX7" fmla="*/ 103659 w 540707"/>
                    <a:gd name="connsiteY7" fmla="*/ 407928 h 633620"/>
                    <a:gd name="connsiteX8" fmla="*/ 186306 w 540707"/>
                    <a:gd name="connsiteY8" fmla="*/ 435964 h 633620"/>
                    <a:gd name="connsiteX9" fmla="*/ 197512 w 540707"/>
                    <a:gd name="connsiteY9" fmla="*/ 399517 h 633620"/>
                    <a:gd name="connsiteX10" fmla="*/ 217124 w 540707"/>
                    <a:gd name="connsiteY10" fmla="*/ 406526 h 633620"/>
                    <a:gd name="connsiteX11" fmla="*/ 200314 w 540707"/>
                    <a:gd name="connsiteY11" fmla="*/ 462599 h 633620"/>
                    <a:gd name="connsiteX12" fmla="*/ 233933 w 540707"/>
                    <a:gd name="connsiteY12" fmla="*/ 364472 h 633620"/>
                    <a:gd name="connsiteX13" fmla="*/ 168096 w 540707"/>
                    <a:gd name="connsiteY13" fmla="*/ 384097 h 633620"/>
                    <a:gd name="connsiteX14" fmla="*/ 134477 w 540707"/>
                    <a:gd name="connsiteY14" fmla="*/ 315408 h 633620"/>
                    <a:gd name="connsiteX15" fmla="*/ 204516 w 540707"/>
                    <a:gd name="connsiteY15" fmla="*/ 297185 h 633620"/>
                    <a:gd name="connsiteX16" fmla="*/ 233933 w 540707"/>
                    <a:gd name="connsiteY16" fmla="*/ 364472 h 633620"/>
                    <a:gd name="connsiteX17" fmla="*/ 294167 w 540707"/>
                    <a:gd name="connsiteY17" fmla="*/ 259336 h 633620"/>
                    <a:gd name="connsiteX18" fmla="*/ 250743 w 540707"/>
                    <a:gd name="connsiteY18" fmla="*/ 239710 h 633620"/>
                    <a:gd name="connsiteX19" fmla="*/ 219925 w 540707"/>
                    <a:gd name="connsiteY19" fmla="*/ 225692 h 633620"/>
                    <a:gd name="connsiteX20" fmla="*/ 219925 w 540707"/>
                    <a:gd name="connsiteY20" fmla="*/ 225692 h 633620"/>
                    <a:gd name="connsiteX21" fmla="*/ 243739 w 540707"/>
                    <a:gd name="connsiteY21" fmla="*/ 248121 h 633620"/>
                    <a:gd name="connsiteX22" fmla="*/ 277358 w 540707"/>
                    <a:gd name="connsiteY22" fmla="*/ 280363 h 633620"/>
                    <a:gd name="connsiteX23" fmla="*/ 264751 w 540707"/>
                    <a:gd name="connsiteY23" fmla="*/ 298587 h 633620"/>
                    <a:gd name="connsiteX24" fmla="*/ 159691 w 540707"/>
                    <a:gd name="connsiteY24" fmla="*/ 264943 h 633620"/>
                    <a:gd name="connsiteX25" fmla="*/ 172298 w 540707"/>
                    <a:gd name="connsiteY25" fmla="*/ 243916 h 633620"/>
                    <a:gd name="connsiteX26" fmla="*/ 214322 w 540707"/>
                    <a:gd name="connsiteY26" fmla="*/ 260738 h 633620"/>
                    <a:gd name="connsiteX27" fmla="*/ 249342 w 540707"/>
                    <a:gd name="connsiteY27" fmla="*/ 274756 h 633620"/>
                    <a:gd name="connsiteX28" fmla="*/ 249342 w 540707"/>
                    <a:gd name="connsiteY28" fmla="*/ 274756 h 633620"/>
                    <a:gd name="connsiteX29" fmla="*/ 221326 w 540707"/>
                    <a:gd name="connsiteY29" fmla="*/ 249523 h 633620"/>
                    <a:gd name="connsiteX30" fmla="*/ 189108 w 540707"/>
                    <a:gd name="connsiteY30" fmla="*/ 218683 h 633620"/>
                    <a:gd name="connsiteX31" fmla="*/ 204516 w 540707"/>
                    <a:gd name="connsiteY31" fmla="*/ 197656 h 633620"/>
                    <a:gd name="connsiteX32" fmla="*/ 246540 w 540707"/>
                    <a:gd name="connsiteY32" fmla="*/ 217281 h 633620"/>
                    <a:gd name="connsiteX33" fmla="*/ 278759 w 540707"/>
                    <a:gd name="connsiteY33" fmla="*/ 234103 h 633620"/>
                    <a:gd name="connsiteX34" fmla="*/ 278759 w 540707"/>
                    <a:gd name="connsiteY34" fmla="*/ 234103 h 633620"/>
                    <a:gd name="connsiteX35" fmla="*/ 252144 w 540707"/>
                    <a:gd name="connsiteY35" fmla="*/ 207469 h 633620"/>
                    <a:gd name="connsiteX36" fmla="*/ 222727 w 540707"/>
                    <a:gd name="connsiteY36" fmla="*/ 175227 h 633620"/>
                    <a:gd name="connsiteX37" fmla="*/ 238136 w 540707"/>
                    <a:gd name="connsiteY37" fmla="*/ 157003 h 633620"/>
                    <a:gd name="connsiteX38" fmla="*/ 306775 w 540707"/>
                    <a:gd name="connsiteY38" fmla="*/ 241112 h 633620"/>
                    <a:gd name="connsiteX39" fmla="*/ 294167 w 540707"/>
                    <a:gd name="connsiteY39" fmla="*/ 259336 h 63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40707" h="633620">
                      <a:moveTo>
                        <a:pt x="317981" y="0"/>
                      </a:moveTo>
                      <a:cubicBezTo>
                        <a:pt x="124671" y="144387"/>
                        <a:pt x="0" y="374285"/>
                        <a:pt x="0" y="633620"/>
                      </a:cubicBezTo>
                      <a:lnTo>
                        <a:pt x="392223" y="633620"/>
                      </a:lnTo>
                      <a:cubicBezTo>
                        <a:pt x="392223" y="508859"/>
                        <a:pt x="451057" y="396714"/>
                        <a:pt x="540708" y="323819"/>
                      </a:cubicBezTo>
                      <a:lnTo>
                        <a:pt x="317981" y="0"/>
                      </a:lnTo>
                      <a:close/>
                      <a:moveTo>
                        <a:pt x="200314" y="462599"/>
                      </a:moveTo>
                      <a:cubicBezTo>
                        <a:pt x="166695" y="452786"/>
                        <a:pt x="131675" y="441572"/>
                        <a:pt x="98056" y="431759"/>
                      </a:cubicBezTo>
                      <a:cubicBezTo>
                        <a:pt x="99457" y="423348"/>
                        <a:pt x="102258" y="416339"/>
                        <a:pt x="103659" y="407928"/>
                      </a:cubicBezTo>
                      <a:cubicBezTo>
                        <a:pt x="131675" y="417741"/>
                        <a:pt x="158290" y="426152"/>
                        <a:pt x="186306" y="435964"/>
                      </a:cubicBezTo>
                      <a:cubicBezTo>
                        <a:pt x="189108" y="423348"/>
                        <a:pt x="193310" y="412134"/>
                        <a:pt x="197512" y="399517"/>
                      </a:cubicBezTo>
                      <a:cubicBezTo>
                        <a:pt x="204516" y="402321"/>
                        <a:pt x="210120" y="403723"/>
                        <a:pt x="217124" y="406526"/>
                      </a:cubicBezTo>
                      <a:cubicBezTo>
                        <a:pt x="210120" y="424750"/>
                        <a:pt x="204516" y="442973"/>
                        <a:pt x="200314" y="462599"/>
                      </a:cubicBezTo>
                      <a:close/>
                      <a:moveTo>
                        <a:pt x="233933" y="364472"/>
                      </a:moveTo>
                      <a:cubicBezTo>
                        <a:pt x="224128" y="388303"/>
                        <a:pt x="196112" y="395312"/>
                        <a:pt x="168096" y="384097"/>
                      </a:cubicBezTo>
                      <a:cubicBezTo>
                        <a:pt x="138679" y="372883"/>
                        <a:pt x="121869" y="344846"/>
                        <a:pt x="134477" y="315408"/>
                      </a:cubicBezTo>
                      <a:cubicBezTo>
                        <a:pt x="148485" y="285970"/>
                        <a:pt x="179302" y="283167"/>
                        <a:pt x="204516" y="297185"/>
                      </a:cubicBezTo>
                      <a:cubicBezTo>
                        <a:pt x="235334" y="314006"/>
                        <a:pt x="245140" y="340641"/>
                        <a:pt x="233933" y="364472"/>
                      </a:cubicBezTo>
                      <a:close/>
                      <a:moveTo>
                        <a:pt x="294167" y="259336"/>
                      </a:moveTo>
                      <a:cubicBezTo>
                        <a:pt x="280159" y="252327"/>
                        <a:pt x="266152" y="246719"/>
                        <a:pt x="250743" y="239710"/>
                      </a:cubicBezTo>
                      <a:cubicBezTo>
                        <a:pt x="240937" y="235505"/>
                        <a:pt x="231132" y="231299"/>
                        <a:pt x="219925" y="225692"/>
                      </a:cubicBezTo>
                      <a:cubicBezTo>
                        <a:pt x="219925" y="225692"/>
                        <a:pt x="219925" y="225692"/>
                        <a:pt x="219925" y="225692"/>
                      </a:cubicBezTo>
                      <a:cubicBezTo>
                        <a:pt x="228330" y="234103"/>
                        <a:pt x="236735" y="241112"/>
                        <a:pt x="243739" y="248121"/>
                      </a:cubicBezTo>
                      <a:cubicBezTo>
                        <a:pt x="254945" y="259336"/>
                        <a:pt x="266152" y="269148"/>
                        <a:pt x="277358" y="280363"/>
                      </a:cubicBezTo>
                      <a:cubicBezTo>
                        <a:pt x="273155" y="285970"/>
                        <a:pt x="268953" y="292979"/>
                        <a:pt x="264751" y="298587"/>
                      </a:cubicBezTo>
                      <a:cubicBezTo>
                        <a:pt x="229731" y="285970"/>
                        <a:pt x="194711" y="274756"/>
                        <a:pt x="159691" y="264943"/>
                      </a:cubicBezTo>
                      <a:cubicBezTo>
                        <a:pt x="163893" y="257934"/>
                        <a:pt x="168096" y="250925"/>
                        <a:pt x="172298" y="243916"/>
                      </a:cubicBezTo>
                      <a:cubicBezTo>
                        <a:pt x="186306" y="249523"/>
                        <a:pt x="200314" y="255130"/>
                        <a:pt x="214322" y="260738"/>
                      </a:cubicBezTo>
                      <a:cubicBezTo>
                        <a:pt x="226929" y="264943"/>
                        <a:pt x="239536" y="270550"/>
                        <a:pt x="249342" y="274756"/>
                      </a:cubicBezTo>
                      <a:cubicBezTo>
                        <a:pt x="249342" y="274756"/>
                        <a:pt x="249342" y="274756"/>
                        <a:pt x="249342" y="274756"/>
                      </a:cubicBezTo>
                      <a:cubicBezTo>
                        <a:pt x="240937" y="267747"/>
                        <a:pt x="231132" y="257934"/>
                        <a:pt x="221326" y="249523"/>
                      </a:cubicBezTo>
                      <a:cubicBezTo>
                        <a:pt x="210120" y="239710"/>
                        <a:pt x="200314" y="228496"/>
                        <a:pt x="189108" y="218683"/>
                      </a:cubicBezTo>
                      <a:cubicBezTo>
                        <a:pt x="193310" y="211674"/>
                        <a:pt x="198913" y="204665"/>
                        <a:pt x="204516" y="197656"/>
                      </a:cubicBezTo>
                      <a:cubicBezTo>
                        <a:pt x="218524" y="204665"/>
                        <a:pt x="232532" y="210272"/>
                        <a:pt x="246540" y="217281"/>
                      </a:cubicBezTo>
                      <a:cubicBezTo>
                        <a:pt x="257747" y="222889"/>
                        <a:pt x="268953" y="228496"/>
                        <a:pt x="278759" y="234103"/>
                      </a:cubicBezTo>
                      <a:cubicBezTo>
                        <a:pt x="278759" y="234103"/>
                        <a:pt x="278759" y="234103"/>
                        <a:pt x="278759" y="234103"/>
                      </a:cubicBezTo>
                      <a:cubicBezTo>
                        <a:pt x="270354" y="225692"/>
                        <a:pt x="260548" y="217281"/>
                        <a:pt x="252144" y="207469"/>
                      </a:cubicBezTo>
                      <a:cubicBezTo>
                        <a:pt x="242338" y="196254"/>
                        <a:pt x="232532" y="186441"/>
                        <a:pt x="222727" y="175227"/>
                      </a:cubicBezTo>
                      <a:cubicBezTo>
                        <a:pt x="228330" y="169620"/>
                        <a:pt x="233933" y="162611"/>
                        <a:pt x="238136" y="157003"/>
                      </a:cubicBezTo>
                      <a:cubicBezTo>
                        <a:pt x="260548" y="185040"/>
                        <a:pt x="282961" y="213076"/>
                        <a:pt x="306775" y="241112"/>
                      </a:cubicBezTo>
                      <a:cubicBezTo>
                        <a:pt x="303973" y="248121"/>
                        <a:pt x="298370" y="253728"/>
                        <a:pt x="294167" y="259336"/>
                      </a:cubicBezTo>
                      <a:close/>
                    </a:path>
                  </a:pathLst>
                </a:custGeom>
                <a:solidFill>
                  <a:schemeClr val="tx1">
                    <a:lumMod val="60000"/>
                    <a:lumOff val="40000"/>
                  </a:schemeClr>
                </a:solidFill>
                <a:ln w="1399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DBDA538-FC8C-0843-863E-245ED0C6C048}"/>
                    </a:ext>
                  </a:extLst>
                </p:cNvPr>
                <p:cNvSpPr/>
                <p:nvPr/>
              </p:nvSpPr>
              <p:spPr>
                <a:xfrm>
                  <a:off x="5030070" y="2099352"/>
                  <a:ext cx="68899" cy="54004"/>
                </a:xfrm>
                <a:custGeom>
                  <a:avLst/>
                  <a:gdLst>
                    <a:gd name="connsiteX0" fmla="*/ 44120 w 68899"/>
                    <a:gd name="connsiteY0" fmla="*/ 5740 h 54004"/>
                    <a:gd name="connsiteX1" fmla="*/ 2096 w 68899"/>
                    <a:gd name="connsiteY1" fmla="*/ 11347 h 54004"/>
                    <a:gd name="connsiteX2" fmla="*/ 25910 w 68899"/>
                    <a:gd name="connsiteY2" fmla="*/ 49196 h 54004"/>
                    <a:gd name="connsiteX3" fmla="*/ 67934 w 68899"/>
                    <a:gd name="connsiteY3" fmla="*/ 42187 h 54004"/>
                    <a:gd name="connsiteX4" fmla="*/ 44120 w 68899"/>
                    <a:gd name="connsiteY4" fmla="*/ 5740 h 54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99" h="54004">
                      <a:moveTo>
                        <a:pt x="44120" y="5740"/>
                      </a:moveTo>
                      <a:cubicBezTo>
                        <a:pt x="27311" y="-2671"/>
                        <a:pt x="7699" y="-2671"/>
                        <a:pt x="2096" y="11347"/>
                      </a:cubicBezTo>
                      <a:cubicBezTo>
                        <a:pt x="-4908" y="25365"/>
                        <a:pt x="6299" y="40785"/>
                        <a:pt x="25910" y="49196"/>
                      </a:cubicBezTo>
                      <a:cubicBezTo>
                        <a:pt x="45521" y="57607"/>
                        <a:pt x="62330" y="54804"/>
                        <a:pt x="67934" y="42187"/>
                      </a:cubicBezTo>
                      <a:cubicBezTo>
                        <a:pt x="72136" y="29571"/>
                        <a:pt x="62330" y="15553"/>
                        <a:pt x="44120" y="5740"/>
                      </a:cubicBezTo>
                      <a:close/>
                    </a:path>
                  </a:pathLst>
                </a:custGeom>
                <a:solidFill>
                  <a:schemeClr val="tx1">
                    <a:lumMod val="60000"/>
                    <a:lumOff val="40000"/>
                  </a:schemeClr>
                </a:solidFill>
                <a:ln w="13992" cap="flat">
                  <a:noFill/>
                  <a:prstDash val="solid"/>
                  <a:miter/>
                </a:ln>
              </p:spPr>
              <p:txBody>
                <a:bodyPr rtlCol="0" anchor="ctr"/>
                <a:lstStyle/>
                <a:p>
                  <a:endParaRPr lang="en-US"/>
                </a:p>
              </p:txBody>
            </p:sp>
          </p:grpSp>
          <p:grpSp>
            <p:nvGrpSpPr>
              <p:cNvPr id="24" name="Graphic 69">
                <a:extLst>
                  <a:ext uri="{FF2B5EF4-FFF2-40B4-BE49-F238E27FC236}">
                    <a16:creationId xmlns:a16="http://schemas.microsoft.com/office/drawing/2014/main" id="{07BB4208-61C4-6B4E-BCF9-0F6FE3951595}"/>
                  </a:ext>
                </a:extLst>
              </p:cNvPr>
              <p:cNvGrpSpPr/>
              <p:nvPr/>
            </p:nvGrpSpPr>
            <p:grpSpPr>
              <a:xfrm>
                <a:off x="5219873" y="1631279"/>
                <a:ext cx="896510" cy="462598"/>
                <a:chOff x="5219873" y="1631279"/>
                <a:chExt cx="896510" cy="462598"/>
              </a:xfrm>
              <a:solidFill>
                <a:srgbClr val="54585A"/>
              </a:solidFill>
            </p:grpSpPr>
            <p:sp>
              <p:nvSpPr>
                <p:cNvPr id="25" name="Freeform 24">
                  <a:extLst>
                    <a:ext uri="{FF2B5EF4-FFF2-40B4-BE49-F238E27FC236}">
                      <a16:creationId xmlns:a16="http://schemas.microsoft.com/office/drawing/2014/main" id="{F0C6AF33-2B05-6048-8DE3-DEB35F435DA6}"/>
                    </a:ext>
                  </a:extLst>
                </p:cNvPr>
                <p:cNvSpPr/>
                <p:nvPr/>
              </p:nvSpPr>
              <p:spPr>
                <a:xfrm>
                  <a:off x="5558866" y="1710759"/>
                  <a:ext cx="45298" cy="73317"/>
                </a:xfrm>
                <a:custGeom>
                  <a:avLst/>
                  <a:gdLst>
                    <a:gd name="connsiteX0" fmla="*/ 9806 w 45298"/>
                    <a:gd name="connsiteY0" fmla="*/ 423 h 73317"/>
                    <a:gd name="connsiteX1" fmla="*/ 0 w 45298"/>
                    <a:gd name="connsiteY1" fmla="*/ 3227 h 73317"/>
                    <a:gd name="connsiteX2" fmla="*/ 12607 w 45298"/>
                    <a:gd name="connsiteY2" fmla="*/ 73318 h 73317"/>
                    <a:gd name="connsiteX3" fmla="*/ 19611 w 45298"/>
                    <a:gd name="connsiteY3" fmla="*/ 73318 h 73317"/>
                    <a:gd name="connsiteX4" fmla="*/ 44826 w 45298"/>
                    <a:gd name="connsiteY4" fmla="*/ 31263 h 73317"/>
                    <a:gd name="connsiteX5" fmla="*/ 9806 w 45298"/>
                    <a:gd name="connsiteY5" fmla="*/ 423 h 7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98" h="73317">
                      <a:moveTo>
                        <a:pt x="9806" y="423"/>
                      </a:moveTo>
                      <a:cubicBezTo>
                        <a:pt x="5603" y="423"/>
                        <a:pt x="1401" y="1825"/>
                        <a:pt x="0" y="3227"/>
                      </a:cubicBezTo>
                      <a:cubicBezTo>
                        <a:pt x="4202" y="27058"/>
                        <a:pt x="8405" y="49487"/>
                        <a:pt x="12607" y="73318"/>
                      </a:cubicBezTo>
                      <a:cubicBezTo>
                        <a:pt x="14008" y="73318"/>
                        <a:pt x="16810" y="73318"/>
                        <a:pt x="19611" y="73318"/>
                      </a:cubicBezTo>
                      <a:cubicBezTo>
                        <a:pt x="37822" y="70514"/>
                        <a:pt x="47627" y="57898"/>
                        <a:pt x="44826" y="31263"/>
                      </a:cubicBezTo>
                      <a:cubicBezTo>
                        <a:pt x="42024" y="8834"/>
                        <a:pt x="28016" y="-2380"/>
                        <a:pt x="9806" y="423"/>
                      </a:cubicBezTo>
                      <a:close/>
                    </a:path>
                  </a:pathLst>
                </a:custGeom>
                <a:solidFill>
                  <a:schemeClr val="tx2">
                    <a:lumMod val="40000"/>
                    <a:lumOff val="60000"/>
                  </a:schemeClr>
                </a:solidFill>
                <a:ln w="1399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F2E4D77-8494-2C49-A5D4-31AD66CA631E}"/>
                    </a:ext>
                  </a:extLst>
                </p:cNvPr>
                <p:cNvSpPr/>
                <p:nvPr/>
              </p:nvSpPr>
              <p:spPr>
                <a:xfrm>
                  <a:off x="5736767" y="1709780"/>
                  <a:ext cx="28015" cy="31053"/>
                </a:xfrm>
                <a:custGeom>
                  <a:avLst/>
                  <a:gdLst>
                    <a:gd name="connsiteX0" fmla="*/ 12607 w 28015"/>
                    <a:gd name="connsiteY0" fmla="*/ 0 h 31053"/>
                    <a:gd name="connsiteX1" fmla="*/ 2802 w 28015"/>
                    <a:gd name="connsiteY1" fmla="*/ 0 h 31053"/>
                    <a:gd name="connsiteX2" fmla="*/ 0 w 28015"/>
                    <a:gd name="connsiteY2" fmla="*/ 29438 h 31053"/>
                    <a:gd name="connsiteX3" fmla="*/ 8405 w 28015"/>
                    <a:gd name="connsiteY3" fmla="*/ 30840 h 31053"/>
                    <a:gd name="connsiteX4" fmla="*/ 28016 w 28015"/>
                    <a:gd name="connsiteY4" fmla="*/ 16822 h 31053"/>
                    <a:gd name="connsiteX5" fmla="*/ 12607 w 28015"/>
                    <a:gd name="connsiteY5" fmla="*/ 0 h 3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15" h="31053">
                      <a:moveTo>
                        <a:pt x="12607" y="0"/>
                      </a:moveTo>
                      <a:cubicBezTo>
                        <a:pt x="7004" y="0"/>
                        <a:pt x="4202" y="0"/>
                        <a:pt x="2802" y="0"/>
                      </a:cubicBezTo>
                      <a:cubicBezTo>
                        <a:pt x="1401" y="9813"/>
                        <a:pt x="0" y="19625"/>
                        <a:pt x="0" y="29438"/>
                      </a:cubicBezTo>
                      <a:cubicBezTo>
                        <a:pt x="2802" y="29438"/>
                        <a:pt x="5603" y="29438"/>
                        <a:pt x="8405" y="30840"/>
                      </a:cubicBezTo>
                      <a:cubicBezTo>
                        <a:pt x="19611" y="32242"/>
                        <a:pt x="26615" y="26634"/>
                        <a:pt x="28016" y="16822"/>
                      </a:cubicBezTo>
                      <a:cubicBezTo>
                        <a:pt x="28016" y="7009"/>
                        <a:pt x="22413" y="1402"/>
                        <a:pt x="12607" y="0"/>
                      </a:cubicBezTo>
                      <a:close/>
                    </a:path>
                  </a:pathLst>
                </a:custGeom>
                <a:solidFill>
                  <a:schemeClr val="tx2">
                    <a:lumMod val="40000"/>
                    <a:lumOff val="60000"/>
                  </a:schemeClr>
                </a:solidFill>
                <a:ln w="1399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68E6D3-3C30-DC4F-82B2-87CC65FC3EEE}"/>
                    </a:ext>
                  </a:extLst>
                </p:cNvPr>
                <p:cNvSpPr/>
                <p:nvPr/>
              </p:nvSpPr>
              <p:spPr>
                <a:xfrm>
                  <a:off x="5818014" y="1728004"/>
                  <a:ext cx="22804" cy="44858"/>
                </a:xfrm>
                <a:custGeom>
                  <a:avLst/>
                  <a:gdLst>
                    <a:gd name="connsiteX0" fmla="*/ 0 w 22804"/>
                    <a:gd name="connsiteY0" fmla="*/ 39251 h 44858"/>
                    <a:gd name="connsiteX1" fmla="*/ 19611 w 22804"/>
                    <a:gd name="connsiteY1" fmla="*/ 44858 h 44858"/>
                    <a:gd name="connsiteX2" fmla="*/ 21012 w 22804"/>
                    <a:gd name="connsiteY2" fmla="*/ 21027 h 44858"/>
                    <a:gd name="connsiteX3" fmla="*/ 22413 w 22804"/>
                    <a:gd name="connsiteY3" fmla="*/ 0 h 44858"/>
                    <a:gd name="connsiteX4" fmla="*/ 22413 w 22804"/>
                    <a:gd name="connsiteY4" fmla="*/ 0 h 44858"/>
                    <a:gd name="connsiteX5" fmla="*/ 12607 w 22804"/>
                    <a:gd name="connsiteY5" fmla="*/ 19625 h 44858"/>
                    <a:gd name="connsiteX6" fmla="*/ 0 w 22804"/>
                    <a:gd name="connsiteY6" fmla="*/ 39251 h 4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04" h="44858">
                      <a:moveTo>
                        <a:pt x="0" y="39251"/>
                      </a:moveTo>
                      <a:cubicBezTo>
                        <a:pt x="7004" y="40653"/>
                        <a:pt x="12607" y="42054"/>
                        <a:pt x="19611" y="44858"/>
                      </a:cubicBezTo>
                      <a:cubicBezTo>
                        <a:pt x="19611" y="36447"/>
                        <a:pt x="21012" y="29438"/>
                        <a:pt x="21012" y="21027"/>
                      </a:cubicBezTo>
                      <a:cubicBezTo>
                        <a:pt x="21012" y="14018"/>
                        <a:pt x="23814" y="1402"/>
                        <a:pt x="22413" y="0"/>
                      </a:cubicBezTo>
                      <a:cubicBezTo>
                        <a:pt x="22413" y="0"/>
                        <a:pt x="22413" y="0"/>
                        <a:pt x="22413" y="0"/>
                      </a:cubicBezTo>
                      <a:cubicBezTo>
                        <a:pt x="19611" y="5607"/>
                        <a:pt x="15409" y="14018"/>
                        <a:pt x="12607" y="19625"/>
                      </a:cubicBezTo>
                      <a:cubicBezTo>
                        <a:pt x="7004" y="25233"/>
                        <a:pt x="4202" y="32242"/>
                        <a:pt x="0" y="39251"/>
                      </a:cubicBezTo>
                      <a:close/>
                    </a:path>
                  </a:pathLst>
                </a:custGeom>
                <a:solidFill>
                  <a:schemeClr val="tx2">
                    <a:lumMod val="40000"/>
                    <a:lumOff val="60000"/>
                  </a:schemeClr>
                </a:solidFill>
                <a:ln w="1399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F2204FC-4F9E-2048-9869-33E4592BBDB0}"/>
                    </a:ext>
                  </a:extLst>
                </p:cNvPr>
                <p:cNvSpPr/>
                <p:nvPr/>
              </p:nvSpPr>
              <p:spPr>
                <a:xfrm>
                  <a:off x="5462723" y="1729047"/>
                  <a:ext cx="48936" cy="72275"/>
                </a:xfrm>
                <a:custGeom>
                  <a:avLst/>
                  <a:gdLst>
                    <a:gd name="connsiteX0" fmla="*/ 13496 w 48936"/>
                    <a:gd name="connsiteY0" fmla="*/ 358 h 72275"/>
                    <a:gd name="connsiteX1" fmla="*/ 3691 w 48936"/>
                    <a:gd name="connsiteY1" fmla="*/ 42413 h 72275"/>
                    <a:gd name="connsiteX2" fmla="*/ 35909 w 48936"/>
                    <a:gd name="connsiteY2" fmla="*/ 71851 h 72275"/>
                    <a:gd name="connsiteX3" fmla="*/ 47115 w 48936"/>
                    <a:gd name="connsiteY3" fmla="*/ 29796 h 72275"/>
                    <a:gd name="connsiteX4" fmla="*/ 13496 w 48936"/>
                    <a:gd name="connsiteY4" fmla="*/ 358 h 7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36" h="72275">
                      <a:moveTo>
                        <a:pt x="13496" y="358"/>
                      </a:moveTo>
                      <a:cubicBezTo>
                        <a:pt x="-512" y="4564"/>
                        <a:pt x="-3313" y="22787"/>
                        <a:pt x="3691" y="42413"/>
                      </a:cubicBezTo>
                      <a:cubicBezTo>
                        <a:pt x="10695" y="63440"/>
                        <a:pt x="23302" y="74654"/>
                        <a:pt x="35909" y="71851"/>
                      </a:cubicBezTo>
                      <a:cubicBezTo>
                        <a:pt x="48516" y="67645"/>
                        <a:pt x="51318" y="50823"/>
                        <a:pt x="47115" y="29796"/>
                      </a:cubicBezTo>
                      <a:cubicBezTo>
                        <a:pt x="41512" y="11573"/>
                        <a:pt x="28905" y="-2446"/>
                        <a:pt x="13496" y="358"/>
                      </a:cubicBezTo>
                      <a:close/>
                    </a:path>
                  </a:pathLst>
                </a:custGeom>
                <a:solidFill>
                  <a:schemeClr val="tx2">
                    <a:lumMod val="40000"/>
                    <a:lumOff val="60000"/>
                  </a:schemeClr>
                </a:solidFill>
                <a:ln w="1399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AD12A9B-080C-1846-AAE9-5FC6521B421B}"/>
                    </a:ext>
                  </a:extLst>
                </p:cNvPr>
                <p:cNvSpPr/>
                <p:nvPr/>
              </p:nvSpPr>
              <p:spPr>
                <a:xfrm>
                  <a:off x="5219873" y="1631279"/>
                  <a:ext cx="896510" cy="462598"/>
                </a:xfrm>
                <a:custGeom>
                  <a:avLst/>
                  <a:gdLst>
                    <a:gd name="connsiteX0" fmla="*/ 448255 w 896510"/>
                    <a:gd name="connsiteY0" fmla="*/ 0 h 462598"/>
                    <a:gd name="connsiteX1" fmla="*/ 0 w 896510"/>
                    <a:gd name="connsiteY1" fmla="*/ 140181 h 462598"/>
                    <a:gd name="connsiteX2" fmla="*/ 222727 w 896510"/>
                    <a:gd name="connsiteY2" fmla="*/ 462599 h 462598"/>
                    <a:gd name="connsiteX3" fmla="*/ 446854 w 896510"/>
                    <a:gd name="connsiteY3" fmla="*/ 392508 h 462598"/>
                    <a:gd name="connsiteX4" fmla="*/ 672383 w 896510"/>
                    <a:gd name="connsiteY4" fmla="*/ 462599 h 462598"/>
                    <a:gd name="connsiteX5" fmla="*/ 896510 w 896510"/>
                    <a:gd name="connsiteY5" fmla="*/ 140181 h 462598"/>
                    <a:gd name="connsiteX6" fmla="*/ 448255 w 896510"/>
                    <a:gd name="connsiteY6" fmla="*/ 0 h 462598"/>
                    <a:gd name="connsiteX7" fmla="*/ 219925 w 896510"/>
                    <a:gd name="connsiteY7" fmla="*/ 211674 h 462598"/>
                    <a:gd name="connsiteX8" fmla="*/ 201715 w 896510"/>
                    <a:gd name="connsiteY8" fmla="*/ 172423 h 462598"/>
                    <a:gd name="connsiteX9" fmla="*/ 182104 w 896510"/>
                    <a:gd name="connsiteY9" fmla="*/ 130369 h 462598"/>
                    <a:gd name="connsiteX10" fmla="*/ 182104 w 896510"/>
                    <a:gd name="connsiteY10" fmla="*/ 130369 h 462598"/>
                    <a:gd name="connsiteX11" fmla="*/ 190508 w 896510"/>
                    <a:gd name="connsiteY11" fmla="*/ 173825 h 462598"/>
                    <a:gd name="connsiteX12" fmla="*/ 198913 w 896510"/>
                    <a:gd name="connsiteY12" fmla="*/ 218683 h 462598"/>
                    <a:gd name="connsiteX13" fmla="*/ 186306 w 896510"/>
                    <a:gd name="connsiteY13" fmla="*/ 225692 h 462598"/>
                    <a:gd name="connsiteX14" fmla="*/ 158290 w 896510"/>
                    <a:gd name="connsiteY14" fmla="*/ 190647 h 462598"/>
                    <a:gd name="connsiteX15" fmla="*/ 130274 w 896510"/>
                    <a:gd name="connsiteY15" fmla="*/ 155601 h 462598"/>
                    <a:gd name="connsiteX16" fmla="*/ 130274 w 896510"/>
                    <a:gd name="connsiteY16" fmla="*/ 155601 h 462598"/>
                    <a:gd name="connsiteX17" fmla="*/ 151286 w 896510"/>
                    <a:gd name="connsiteY17" fmla="*/ 197656 h 462598"/>
                    <a:gd name="connsiteX18" fmla="*/ 169497 w 896510"/>
                    <a:gd name="connsiteY18" fmla="*/ 236907 h 462598"/>
                    <a:gd name="connsiteX19" fmla="*/ 155489 w 896510"/>
                    <a:gd name="connsiteY19" fmla="*/ 245318 h 462598"/>
                    <a:gd name="connsiteX20" fmla="*/ 103659 w 896510"/>
                    <a:gd name="connsiteY20" fmla="*/ 142985 h 462598"/>
                    <a:gd name="connsiteX21" fmla="*/ 128873 w 896510"/>
                    <a:gd name="connsiteY21" fmla="*/ 128967 h 462598"/>
                    <a:gd name="connsiteX22" fmla="*/ 154088 w 896510"/>
                    <a:gd name="connsiteY22" fmla="*/ 158405 h 462598"/>
                    <a:gd name="connsiteX23" fmla="*/ 179302 w 896510"/>
                    <a:gd name="connsiteY23" fmla="*/ 190647 h 462598"/>
                    <a:gd name="connsiteX24" fmla="*/ 179302 w 896510"/>
                    <a:gd name="connsiteY24" fmla="*/ 190647 h 462598"/>
                    <a:gd name="connsiteX25" fmla="*/ 169497 w 896510"/>
                    <a:gd name="connsiteY25" fmla="*/ 149994 h 462598"/>
                    <a:gd name="connsiteX26" fmla="*/ 162493 w 896510"/>
                    <a:gd name="connsiteY26" fmla="*/ 112145 h 462598"/>
                    <a:gd name="connsiteX27" fmla="*/ 189108 w 896510"/>
                    <a:gd name="connsiteY27" fmla="*/ 100931 h 462598"/>
                    <a:gd name="connsiteX28" fmla="*/ 235334 w 896510"/>
                    <a:gd name="connsiteY28" fmla="*/ 203263 h 462598"/>
                    <a:gd name="connsiteX29" fmla="*/ 219925 w 896510"/>
                    <a:gd name="connsiteY29" fmla="*/ 211674 h 462598"/>
                    <a:gd name="connsiteX30" fmla="*/ 282961 w 896510"/>
                    <a:gd name="connsiteY30" fmla="*/ 189245 h 462598"/>
                    <a:gd name="connsiteX31" fmla="*/ 226929 w 896510"/>
                    <a:gd name="connsiteY31" fmla="*/ 148592 h 462598"/>
                    <a:gd name="connsiteX32" fmla="*/ 252144 w 896510"/>
                    <a:gd name="connsiteY32" fmla="*/ 79903 h 462598"/>
                    <a:gd name="connsiteX33" fmla="*/ 310977 w 896510"/>
                    <a:gd name="connsiteY33" fmla="*/ 123360 h 462598"/>
                    <a:gd name="connsiteX34" fmla="*/ 282961 w 896510"/>
                    <a:gd name="connsiteY34" fmla="*/ 189245 h 462598"/>
                    <a:gd name="connsiteX35" fmla="*/ 393624 w 896510"/>
                    <a:gd name="connsiteY35" fmla="*/ 154200 h 462598"/>
                    <a:gd name="connsiteX36" fmla="*/ 355803 w 896510"/>
                    <a:gd name="connsiteY36" fmla="*/ 172423 h 462598"/>
                    <a:gd name="connsiteX37" fmla="*/ 334791 w 896510"/>
                    <a:gd name="connsiteY37" fmla="*/ 175227 h 462598"/>
                    <a:gd name="connsiteX38" fmla="*/ 313779 w 896510"/>
                    <a:gd name="connsiteY38" fmla="*/ 70091 h 462598"/>
                    <a:gd name="connsiteX39" fmla="*/ 344596 w 896510"/>
                    <a:gd name="connsiteY39" fmla="*/ 63082 h 462598"/>
                    <a:gd name="connsiteX40" fmla="*/ 386620 w 896510"/>
                    <a:gd name="connsiteY40" fmla="*/ 70091 h 462598"/>
                    <a:gd name="connsiteX41" fmla="*/ 406231 w 896510"/>
                    <a:gd name="connsiteY41" fmla="*/ 109342 h 462598"/>
                    <a:gd name="connsiteX42" fmla="*/ 393624 w 896510"/>
                    <a:gd name="connsiteY42" fmla="*/ 154200 h 462598"/>
                    <a:gd name="connsiteX43" fmla="*/ 479073 w 896510"/>
                    <a:gd name="connsiteY43" fmla="*/ 77100 h 462598"/>
                    <a:gd name="connsiteX44" fmla="*/ 439850 w 896510"/>
                    <a:gd name="connsiteY44" fmla="*/ 77100 h 462598"/>
                    <a:gd name="connsiteX45" fmla="*/ 439850 w 896510"/>
                    <a:gd name="connsiteY45" fmla="*/ 99529 h 462598"/>
                    <a:gd name="connsiteX46" fmla="*/ 474870 w 896510"/>
                    <a:gd name="connsiteY46" fmla="*/ 99529 h 462598"/>
                    <a:gd name="connsiteX47" fmla="*/ 473470 w 896510"/>
                    <a:gd name="connsiteY47" fmla="*/ 119154 h 462598"/>
                    <a:gd name="connsiteX48" fmla="*/ 439850 w 896510"/>
                    <a:gd name="connsiteY48" fmla="*/ 119154 h 462598"/>
                    <a:gd name="connsiteX49" fmla="*/ 439850 w 896510"/>
                    <a:gd name="connsiteY49" fmla="*/ 144387 h 462598"/>
                    <a:gd name="connsiteX50" fmla="*/ 476271 w 896510"/>
                    <a:gd name="connsiteY50" fmla="*/ 145789 h 462598"/>
                    <a:gd name="connsiteX51" fmla="*/ 474870 w 896510"/>
                    <a:gd name="connsiteY51" fmla="*/ 165414 h 462598"/>
                    <a:gd name="connsiteX52" fmla="*/ 420239 w 896510"/>
                    <a:gd name="connsiteY52" fmla="*/ 165414 h 462598"/>
                    <a:gd name="connsiteX53" fmla="*/ 416037 w 896510"/>
                    <a:gd name="connsiteY53" fmla="*/ 56073 h 462598"/>
                    <a:gd name="connsiteX54" fmla="*/ 479073 w 896510"/>
                    <a:gd name="connsiteY54" fmla="*/ 56073 h 462598"/>
                    <a:gd name="connsiteX55" fmla="*/ 479073 w 896510"/>
                    <a:gd name="connsiteY55" fmla="*/ 77100 h 462598"/>
                    <a:gd name="connsiteX56" fmla="*/ 551914 w 896510"/>
                    <a:gd name="connsiteY56" fmla="*/ 142985 h 462598"/>
                    <a:gd name="connsiteX57" fmla="*/ 553315 w 896510"/>
                    <a:gd name="connsiteY57" fmla="*/ 173825 h 462598"/>
                    <a:gd name="connsiteX58" fmla="*/ 533704 w 896510"/>
                    <a:gd name="connsiteY58" fmla="*/ 171021 h 462598"/>
                    <a:gd name="connsiteX59" fmla="*/ 530902 w 896510"/>
                    <a:gd name="connsiteY59" fmla="*/ 144387 h 462598"/>
                    <a:gd name="connsiteX60" fmla="*/ 519696 w 896510"/>
                    <a:gd name="connsiteY60" fmla="*/ 126163 h 462598"/>
                    <a:gd name="connsiteX61" fmla="*/ 514093 w 896510"/>
                    <a:gd name="connsiteY61" fmla="*/ 126163 h 462598"/>
                    <a:gd name="connsiteX62" fmla="*/ 509890 w 896510"/>
                    <a:gd name="connsiteY62" fmla="*/ 168218 h 462598"/>
                    <a:gd name="connsiteX63" fmla="*/ 490279 w 896510"/>
                    <a:gd name="connsiteY63" fmla="*/ 166816 h 462598"/>
                    <a:gd name="connsiteX64" fmla="*/ 498684 w 896510"/>
                    <a:gd name="connsiteY64" fmla="*/ 60278 h 462598"/>
                    <a:gd name="connsiteX65" fmla="*/ 529501 w 896510"/>
                    <a:gd name="connsiteY65" fmla="*/ 60278 h 462598"/>
                    <a:gd name="connsiteX66" fmla="*/ 560319 w 896510"/>
                    <a:gd name="connsiteY66" fmla="*/ 72894 h 462598"/>
                    <a:gd name="connsiteX67" fmla="*/ 564521 w 896510"/>
                    <a:gd name="connsiteY67" fmla="*/ 96725 h 462598"/>
                    <a:gd name="connsiteX68" fmla="*/ 543509 w 896510"/>
                    <a:gd name="connsiteY68" fmla="*/ 120556 h 462598"/>
                    <a:gd name="connsiteX69" fmla="*/ 543509 w 896510"/>
                    <a:gd name="connsiteY69" fmla="*/ 120556 h 462598"/>
                    <a:gd name="connsiteX70" fmla="*/ 551914 w 896510"/>
                    <a:gd name="connsiteY70" fmla="*/ 142985 h 462598"/>
                    <a:gd name="connsiteX71" fmla="*/ 633160 w 896510"/>
                    <a:gd name="connsiteY71" fmla="*/ 194852 h 462598"/>
                    <a:gd name="connsiteX72" fmla="*/ 613549 w 896510"/>
                    <a:gd name="connsiteY72" fmla="*/ 187843 h 462598"/>
                    <a:gd name="connsiteX73" fmla="*/ 614950 w 896510"/>
                    <a:gd name="connsiteY73" fmla="*/ 158405 h 462598"/>
                    <a:gd name="connsiteX74" fmla="*/ 591137 w 896510"/>
                    <a:gd name="connsiteY74" fmla="*/ 151396 h 462598"/>
                    <a:gd name="connsiteX75" fmla="*/ 578529 w 896510"/>
                    <a:gd name="connsiteY75" fmla="*/ 178030 h 462598"/>
                    <a:gd name="connsiteX76" fmla="*/ 558918 w 896510"/>
                    <a:gd name="connsiteY76" fmla="*/ 173825 h 462598"/>
                    <a:gd name="connsiteX77" fmla="*/ 610748 w 896510"/>
                    <a:gd name="connsiteY77" fmla="*/ 72894 h 462598"/>
                    <a:gd name="connsiteX78" fmla="*/ 640164 w 896510"/>
                    <a:gd name="connsiteY78" fmla="*/ 79903 h 462598"/>
                    <a:gd name="connsiteX79" fmla="*/ 633160 w 896510"/>
                    <a:gd name="connsiteY79" fmla="*/ 194852 h 462598"/>
                    <a:gd name="connsiteX80" fmla="*/ 665379 w 896510"/>
                    <a:gd name="connsiteY80" fmla="*/ 207469 h 462598"/>
                    <a:gd name="connsiteX81" fmla="*/ 648569 w 896510"/>
                    <a:gd name="connsiteY81" fmla="*/ 200460 h 462598"/>
                    <a:gd name="connsiteX82" fmla="*/ 680788 w 896510"/>
                    <a:gd name="connsiteY82" fmla="*/ 116351 h 462598"/>
                    <a:gd name="connsiteX83" fmla="*/ 656974 w 896510"/>
                    <a:gd name="connsiteY83" fmla="*/ 107940 h 462598"/>
                    <a:gd name="connsiteX84" fmla="*/ 663978 w 896510"/>
                    <a:gd name="connsiteY84" fmla="*/ 88314 h 462598"/>
                    <a:gd name="connsiteX85" fmla="*/ 734018 w 896510"/>
                    <a:gd name="connsiteY85" fmla="*/ 114949 h 462598"/>
                    <a:gd name="connsiteX86" fmla="*/ 724212 w 896510"/>
                    <a:gd name="connsiteY86" fmla="*/ 134574 h 462598"/>
                    <a:gd name="connsiteX87" fmla="*/ 700399 w 896510"/>
                    <a:gd name="connsiteY87" fmla="*/ 124762 h 462598"/>
                    <a:gd name="connsiteX88" fmla="*/ 665379 w 896510"/>
                    <a:gd name="connsiteY88" fmla="*/ 207469 h 462598"/>
                    <a:gd name="connsiteX89" fmla="*/ 769038 w 896510"/>
                    <a:gd name="connsiteY89" fmla="*/ 185040 h 462598"/>
                    <a:gd name="connsiteX90" fmla="*/ 757831 w 896510"/>
                    <a:gd name="connsiteY90" fmla="*/ 203263 h 462598"/>
                    <a:gd name="connsiteX91" fmla="*/ 731216 w 896510"/>
                    <a:gd name="connsiteY91" fmla="*/ 187843 h 462598"/>
                    <a:gd name="connsiteX92" fmla="*/ 718609 w 896510"/>
                    <a:gd name="connsiteY92" fmla="*/ 211674 h 462598"/>
                    <a:gd name="connsiteX93" fmla="*/ 748026 w 896510"/>
                    <a:gd name="connsiteY93" fmla="*/ 228496 h 462598"/>
                    <a:gd name="connsiteX94" fmla="*/ 738220 w 896510"/>
                    <a:gd name="connsiteY94" fmla="*/ 246719 h 462598"/>
                    <a:gd name="connsiteX95" fmla="*/ 694796 w 896510"/>
                    <a:gd name="connsiteY95" fmla="*/ 221487 h 462598"/>
                    <a:gd name="connsiteX96" fmla="*/ 743823 w 896510"/>
                    <a:gd name="connsiteY96" fmla="*/ 119154 h 462598"/>
                    <a:gd name="connsiteX97" fmla="*/ 794252 w 896510"/>
                    <a:gd name="connsiteY97" fmla="*/ 147191 h 462598"/>
                    <a:gd name="connsiteX98" fmla="*/ 783046 w 896510"/>
                    <a:gd name="connsiteY98" fmla="*/ 165414 h 462598"/>
                    <a:gd name="connsiteX99" fmla="*/ 752228 w 896510"/>
                    <a:gd name="connsiteY99" fmla="*/ 147191 h 462598"/>
                    <a:gd name="connsiteX100" fmla="*/ 741022 w 896510"/>
                    <a:gd name="connsiteY100" fmla="*/ 168218 h 462598"/>
                    <a:gd name="connsiteX101" fmla="*/ 769038 w 896510"/>
                    <a:gd name="connsiteY101" fmla="*/ 185040 h 46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96510" h="462598">
                      <a:moveTo>
                        <a:pt x="448255" y="0"/>
                      </a:moveTo>
                      <a:cubicBezTo>
                        <a:pt x="281560" y="0"/>
                        <a:pt x="127473" y="51867"/>
                        <a:pt x="0" y="140181"/>
                      </a:cubicBezTo>
                      <a:lnTo>
                        <a:pt x="222727" y="462599"/>
                      </a:lnTo>
                      <a:cubicBezTo>
                        <a:pt x="287163" y="417741"/>
                        <a:pt x="364207" y="392508"/>
                        <a:pt x="446854" y="392508"/>
                      </a:cubicBezTo>
                      <a:cubicBezTo>
                        <a:pt x="529501" y="392508"/>
                        <a:pt x="607946" y="417741"/>
                        <a:pt x="672383" y="462599"/>
                      </a:cubicBezTo>
                      <a:lnTo>
                        <a:pt x="896510" y="140181"/>
                      </a:lnTo>
                      <a:cubicBezTo>
                        <a:pt x="769038" y="51867"/>
                        <a:pt x="614950" y="0"/>
                        <a:pt x="448255" y="0"/>
                      </a:cubicBezTo>
                      <a:close/>
                      <a:moveTo>
                        <a:pt x="219925" y="211674"/>
                      </a:moveTo>
                      <a:cubicBezTo>
                        <a:pt x="214322" y="199058"/>
                        <a:pt x="208719" y="185040"/>
                        <a:pt x="201715" y="172423"/>
                      </a:cubicBezTo>
                      <a:cubicBezTo>
                        <a:pt x="196112" y="159807"/>
                        <a:pt x="186306" y="131771"/>
                        <a:pt x="182104" y="130369"/>
                      </a:cubicBezTo>
                      <a:cubicBezTo>
                        <a:pt x="182104" y="130369"/>
                        <a:pt x="182104" y="130369"/>
                        <a:pt x="182104" y="130369"/>
                      </a:cubicBezTo>
                      <a:cubicBezTo>
                        <a:pt x="184905" y="144387"/>
                        <a:pt x="189108" y="161209"/>
                        <a:pt x="190508" y="173825"/>
                      </a:cubicBezTo>
                      <a:cubicBezTo>
                        <a:pt x="193310" y="187843"/>
                        <a:pt x="196112" y="203263"/>
                        <a:pt x="198913" y="218683"/>
                      </a:cubicBezTo>
                      <a:cubicBezTo>
                        <a:pt x="194711" y="221487"/>
                        <a:pt x="190508" y="222889"/>
                        <a:pt x="186306" y="225692"/>
                      </a:cubicBezTo>
                      <a:cubicBezTo>
                        <a:pt x="177901" y="214478"/>
                        <a:pt x="168096" y="201861"/>
                        <a:pt x="158290" y="190647"/>
                      </a:cubicBezTo>
                      <a:cubicBezTo>
                        <a:pt x="149885" y="179432"/>
                        <a:pt x="134477" y="155601"/>
                        <a:pt x="130274" y="155601"/>
                      </a:cubicBezTo>
                      <a:cubicBezTo>
                        <a:pt x="130274" y="155601"/>
                        <a:pt x="130274" y="155601"/>
                        <a:pt x="130274" y="155601"/>
                      </a:cubicBezTo>
                      <a:cubicBezTo>
                        <a:pt x="137278" y="169620"/>
                        <a:pt x="145683" y="185040"/>
                        <a:pt x="151286" y="197656"/>
                      </a:cubicBezTo>
                      <a:cubicBezTo>
                        <a:pt x="158290" y="210272"/>
                        <a:pt x="163893" y="222889"/>
                        <a:pt x="169497" y="236907"/>
                      </a:cubicBezTo>
                      <a:cubicBezTo>
                        <a:pt x="165294" y="239710"/>
                        <a:pt x="159691" y="242514"/>
                        <a:pt x="155489" y="245318"/>
                      </a:cubicBezTo>
                      <a:cubicBezTo>
                        <a:pt x="138679" y="211674"/>
                        <a:pt x="121869" y="176629"/>
                        <a:pt x="103659" y="142985"/>
                      </a:cubicBezTo>
                      <a:cubicBezTo>
                        <a:pt x="112064" y="138780"/>
                        <a:pt x="120469" y="133172"/>
                        <a:pt x="128873" y="128967"/>
                      </a:cubicBezTo>
                      <a:cubicBezTo>
                        <a:pt x="137278" y="138780"/>
                        <a:pt x="145683" y="148592"/>
                        <a:pt x="154088" y="158405"/>
                      </a:cubicBezTo>
                      <a:cubicBezTo>
                        <a:pt x="162493" y="168218"/>
                        <a:pt x="175100" y="190647"/>
                        <a:pt x="179302" y="190647"/>
                      </a:cubicBezTo>
                      <a:lnTo>
                        <a:pt x="179302" y="190647"/>
                      </a:lnTo>
                      <a:cubicBezTo>
                        <a:pt x="176501" y="178030"/>
                        <a:pt x="172298" y="162611"/>
                        <a:pt x="169497" y="149994"/>
                      </a:cubicBezTo>
                      <a:cubicBezTo>
                        <a:pt x="166695" y="137378"/>
                        <a:pt x="165294" y="124762"/>
                        <a:pt x="162493" y="112145"/>
                      </a:cubicBezTo>
                      <a:cubicBezTo>
                        <a:pt x="170897" y="107940"/>
                        <a:pt x="179302" y="105136"/>
                        <a:pt x="189108" y="100931"/>
                      </a:cubicBezTo>
                      <a:cubicBezTo>
                        <a:pt x="205917" y="134574"/>
                        <a:pt x="221326" y="168218"/>
                        <a:pt x="235334" y="203263"/>
                      </a:cubicBezTo>
                      <a:cubicBezTo>
                        <a:pt x="229731" y="206067"/>
                        <a:pt x="224128" y="208870"/>
                        <a:pt x="219925" y="211674"/>
                      </a:cubicBezTo>
                      <a:close/>
                      <a:moveTo>
                        <a:pt x="282961" y="189245"/>
                      </a:moveTo>
                      <a:cubicBezTo>
                        <a:pt x="259148" y="196254"/>
                        <a:pt x="238136" y="178030"/>
                        <a:pt x="226929" y="148592"/>
                      </a:cubicBezTo>
                      <a:cubicBezTo>
                        <a:pt x="214322" y="117752"/>
                        <a:pt x="222727" y="86913"/>
                        <a:pt x="252144" y="79903"/>
                      </a:cubicBezTo>
                      <a:cubicBezTo>
                        <a:pt x="281560" y="71493"/>
                        <a:pt x="303973" y="93922"/>
                        <a:pt x="310977" y="123360"/>
                      </a:cubicBezTo>
                      <a:cubicBezTo>
                        <a:pt x="317981" y="158405"/>
                        <a:pt x="306775" y="182236"/>
                        <a:pt x="282961" y="189245"/>
                      </a:cubicBezTo>
                      <a:close/>
                      <a:moveTo>
                        <a:pt x="393624" y="154200"/>
                      </a:moveTo>
                      <a:cubicBezTo>
                        <a:pt x="385219" y="164012"/>
                        <a:pt x="372612" y="171021"/>
                        <a:pt x="355803" y="172423"/>
                      </a:cubicBezTo>
                      <a:cubicBezTo>
                        <a:pt x="345997" y="173825"/>
                        <a:pt x="338993" y="173825"/>
                        <a:pt x="334791" y="175227"/>
                      </a:cubicBezTo>
                      <a:cubicBezTo>
                        <a:pt x="327787" y="140181"/>
                        <a:pt x="320783" y="105136"/>
                        <a:pt x="313779" y="70091"/>
                      </a:cubicBezTo>
                      <a:cubicBezTo>
                        <a:pt x="322183" y="67287"/>
                        <a:pt x="331989" y="64483"/>
                        <a:pt x="344596" y="63082"/>
                      </a:cubicBezTo>
                      <a:cubicBezTo>
                        <a:pt x="364207" y="60278"/>
                        <a:pt x="376815" y="63082"/>
                        <a:pt x="386620" y="70091"/>
                      </a:cubicBezTo>
                      <a:cubicBezTo>
                        <a:pt x="397826" y="77100"/>
                        <a:pt x="404830" y="91118"/>
                        <a:pt x="406231" y="109342"/>
                      </a:cubicBezTo>
                      <a:cubicBezTo>
                        <a:pt x="407632" y="128967"/>
                        <a:pt x="402029" y="144387"/>
                        <a:pt x="393624" y="154200"/>
                      </a:cubicBezTo>
                      <a:close/>
                      <a:moveTo>
                        <a:pt x="479073" y="77100"/>
                      </a:moveTo>
                      <a:cubicBezTo>
                        <a:pt x="466466" y="77100"/>
                        <a:pt x="453858" y="75698"/>
                        <a:pt x="439850" y="77100"/>
                      </a:cubicBezTo>
                      <a:cubicBezTo>
                        <a:pt x="439850" y="84109"/>
                        <a:pt x="439850" y="92520"/>
                        <a:pt x="439850" y="99529"/>
                      </a:cubicBezTo>
                      <a:cubicBezTo>
                        <a:pt x="451057" y="99529"/>
                        <a:pt x="463664" y="99529"/>
                        <a:pt x="474870" y="99529"/>
                      </a:cubicBezTo>
                      <a:cubicBezTo>
                        <a:pt x="474870" y="106538"/>
                        <a:pt x="473470" y="113547"/>
                        <a:pt x="473470" y="119154"/>
                      </a:cubicBezTo>
                      <a:cubicBezTo>
                        <a:pt x="462263" y="119154"/>
                        <a:pt x="451057" y="119154"/>
                        <a:pt x="439850" y="119154"/>
                      </a:cubicBezTo>
                      <a:cubicBezTo>
                        <a:pt x="439850" y="127565"/>
                        <a:pt x="439850" y="135976"/>
                        <a:pt x="439850" y="144387"/>
                      </a:cubicBezTo>
                      <a:cubicBezTo>
                        <a:pt x="452458" y="144387"/>
                        <a:pt x="463664" y="144387"/>
                        <a:pt x="476271" y="145789"/>
                      </a:cubicBezTo>
                      <a:cubicBezTo>
                        <a:pt x="476271" y="152798"/>
                        <a:pt x="474870" y="159807"/>
                        <a:pt x="474870" y="165414"/>
                      </a:cubicBezTo>
                      <a:cubicBezTo>
                        <a:pt x="456660" y="164012"/>
                        <a:pt x="438450" y="164012"/>
                        <a:pt x="420239" y="165414"/>
                      </a:cubicBezTo>
                      <a:cubicBezTo>
                        <a:pt x="418838" y="128967"/>
                        <a:pt x="417438" y="92520"/>
                        <a:pt x="416037" y="56073"/>
                      </a:cubicBezTo>
                      <a:cubicBezTo>
                        <a:pt x="437049" y="54671"/>
                        <a:pt x="458061" y="56073"/>
                        <a:pt x="479073" y="56073"/>
                      </a:cubicBezTo>
                      <a:cubicBezTo>
                        <a:pt x="480473" y="63082"/>
                        <a:pt x="480473" y="70091"/>
                        <a:pt x="479073" y="77100"/>
                      </a:cubicBezTo>
                      <a:close/>
                      <a:moveTo>
                        <a:pt x="551914" y="142985"/>
                      </a:moveTo>
                      <a:cubicBezTo>
                        <a:pt x="551914" y="155601"/>
                        <a:pt x="553315" y="173825"/>
                        <a:pt x="553315" y="173825"/>
                      </a:cubicBezTo>
                      <a:cubicBezTo>
                        <a:pt x="551914" y="175227"/>
                        <a:pt x="540708" y="171021"/>
                        <a:pt x="533704" y="171021"/>
                      </a:cubicBezTo>
                      <a:cubicBezTo>
                        <a:pt x="532303" y="168218"/>
                        <a:pt x="532303" y="158405"/>
                        <a:pt x="530902" y="144387"/>
                      </a:cubicBezTo>
                      <a:cubicBezTo>
                        <a:pt x="529501" y="130369"/>
                        <a:pt x="528101" y="126163"/>
                        <a:pt x="519696" y="126163"/>
                      </a:cubicBezTo>
                      <a:cubicBezTo>
                        <a:pt x="516894" y="126163"/>
                        <a:pt x="515493" y="126163"/>
                        <a:pt x="514093" y="126163"/>
                      </a:cubicBezTo>
                      <a:cubicBezTo>
                        <a:pt x="512692" y="140181"/>
                        <a:pt x="511291" y="154200"/>
                        <a:pt x="509890" y="168218"/>
                      </a:cubicBezTo>
                      <a:cubicBezTo>
                        <a:pt x="504287" y="168218"/>
                        <a:pt x="497283" y="166816"/>
                        <a:pt x="490279" y="166816"/>
                      </a:cubicBezTo>
                      <a:cubicBezTo>
                        <a:pt x="493081" y="131771"/>
                        <a:pt x="495882" y="95323"/>
                        <a:pt x="498684" y="60278"/>
                      </a:cubicBezTo>
                      <a:cubicBezTo>
                        <a:pt x="505688" y="58876"/>
                        <a:pt x="516894" y="58876"/>
                        <a:pt x="529501" y="60278"/>
                      </a:cubicBezTo>
                      <a:cubicBezTo>
                        <a:pt x="544910" y="61680"/>
                        <a:pt x="554716" y="65885"/>
                        <a:pt x="560319" y="72894"/>
                      </a:cubicBezTo>
                      <a:cubicBezTo>
                        <a:pt x="564521" y="78502"/>
                        <a:pt x="567323" y="86913"/>
                        <a:pt x="564521" y="96725"/>
                      </a:cubicBezTo>
                      <a:cubicBezTo>
                        <a:pt x="561720" y="110743"/>
                        <a:pt x="546311" y="117752"/>
                        <a:pt x="543509" y="120556"/>
                      </a:cubicBezTo>
                      <a:cubicBezTo>
                        <a:pt x="543509" y="120556"/>
                        <a:pt x="543509" y="120556"/>
                        <a:pt x="543509" y="120556"/>
                      </a:cubicBezTo>
                      <a:cubicBezTo>
                        <a:pt x="549113" y="124762"/>
                        <a:pt x="551914" y="133172"/>
                        <a:pt x="551914" y="142985"/>
                      </a:cubicBezTo>
                      <a:close/>
                      <a:moveTo>
                        <a:pt x="633160" y="194852"/>
                      </a:moveTo>
                      <a:cubicBezTo>
                        <a:pt x="627557" y="192049"/>
                        <a:pt x="620553" y="190647"/>
                        <a:pt x="613549" y="187843"/>
                      </a:cubicBezTo>
                      <a:cubicBezTo>
                        <a:pt x="613549" y="178030"/>
                        <a:pt x="614950" y="168218"/>
                        <a:pt x="614950" y="158405"/>
                      </a:cubicBezTo>
                      <a:cubicBezTo>
                        <a:pt x="606545" y="155601"/>
                        <a:pt x="598141" y="154200"/>
                        <a:pt x="591137" y="151396"/>
                      </a:cubicBezTo>
                      <a:cubicBezTo>
                        <a:pt x="586934" y="159807"/>
                        <a:pt x="582732" y="168218"/>
                        <a:pt x="578529" y="178030"/>
                      </a:cubicBezTo>
                      <a:cubicBezTo>
                        <a:pt x="571525" y="176629"/>
                        <a:pt x="565922" y="175227"/>
                        <a:pt x="558918" y="173825"/>
                      </a:cubicBezTo>
                      <a:cubicBezTo>
                        <a:pt x="574327" y="140181"/>
                        <a:pt x="591137" y="106538"/>
                        <a:pt x="610748" y="72894"/>
                      </a:cubicBezTo>
                      <a:cubicBezTo>
                        <a:pt x="620553" y="75698"/>
                        <a:pt x="630359" y="77100"/>
                        <a:pt x="640164" y="79903"/>
                      </a:cubicBezTo>
                      <a:cubicBezTo>
                        <a:pt x="638764" y="119154"/>
                        <a:pt x="635962" y="157003"/>
                        <a:pt x="633160" y="194852"/>
                      </a:cubicBezTo>
                      <a:close/>
                      <a:moveTo>
                        <a:pt x="665379" y="207469"/>
                      </a:moveTo>
                      <a:cubicBezTo>
                        <a:pt x="659776" y="204665"/>
                        <a:pt x="654172" y="203263"/>
                        <a:pt x="648569" y="200460"/>
                      </a:cubicBezTo>
                      <a:cubicBezTo>
                        <a:pt x="658375" y="172423"/>
                        <a:pt x="669581" y="144387"/>
                        <a:pt x="680788" y="116351"/>
                      </a:cubicBezTo>
                      <a:cubicBezTo>
                        <a:pt x="672383" y="113547"/>
                        <a:pt x="665379" y="110743"/>
                        <a:pt x="656974" y="107940"/>
                      </a:cubicBezTo>
                      <a:cubicBezTo>
                        <a:pt x="659776" y="100931"/>
                        <a:pt x="661176" y="93922"/>
                        <a:pt x="663978" y="88314"/>
                      </a:cubicBezTo>
                      <a:cubicBezTo>
                        <a:pt x="687792" y="95323"/>
                        <a:pt x="711605" y="105136"/>
                        <a:pt x="734018" y="114949"/>
                      </a:cubicBezTo>
                      <a:cubicBezTo>
                        <a:pt x="731216" y="121958"/>
                        <a:pt x="728415" y="127565"/>
                        <a:pt x="724212" y="134574"/>
                      </a:cubicBezTo>
                      <a:cubicBezTo>
                        <a:pt x="715808" y="131771"/>
                        <a:pt x="708804" y="127565"/>
                        <a:pt x="700399" y="124762"/>
                      </a:cubicBezTo>
                      <a:cubicBezTo>
                        <a:pt x="687792" y="151396"/>
                        <a:pt x="676585" y="179432"/>
                        <a:pt x="665379" y="207469"/>
                      </a:cubicBezTo>
                      <a:close/>
                      <a:moveTo>
                        <a:pt x="769038" y="185040"/>
                      </a:moveTo>
                      <a:cubicBezTo>
                        <a:pt x="766236" y="190647"/>
                        <a:pt x="762034" y="197656"/>
                        <a:pt x="757831" y="203263"/>
                      </a:cubicBezTo>
                      <a:cubicBezTo>
                        <a:pt x="749427" y="197656"/>
                        <a:pt x="739621" y="192049"/>
                        <a:pt x="731216" y="187843"/>
                      </a:cubicBezTo>
                      <a:cubicBezTo>
                        <a:pt x="727014" y="196254"/>
                        <a:pt x="722811" y="203263"/>
                        <a:pt x="718609" y="211674"/>
                      </a:cubicBezTo>
                      <a:cubicBezTo>
                        <a:pt x="728415" y="217281"/>
                        <a:pt x="738220" y="222889"/>
                        <a:pt x="748026" y="228496"/>
                      </a:cubicBezTo>
                      <a:cubicBezTo>
                        <a:pt x="745224" y="234103"/>
                        <a:pt x="741022" y="241112"/>
                        <a:pt x="738220" y="246719"/>
                      </a:cubicBezTo>
                      <a:cubicBezTo>
                        <a:pt x="724212" y="236907"/>
                        <a:pt x="710204" y="228496"/>
                        <a:pt x="694796" y="221487"/>
                      </a:cubicBezTo>
                      <a:cubicBezTo>
                        <a:pt x="710204" y="187843"/>
                        <a:pt x="727014" y="154200"/>
                        <a:pt x="743823" y="119154"/>
                      </a:cubicBezTo>
                      <a:cubicBezTo>
                        <a:pt x="762034" y="127565"/>
                        <a:pt x="778843" y="137378"/>
                        <a:pt x="794252" y="147191"/>
                      </a:cubicBezTo>
                      <a:cubicBezTo>
                        <a:pt x="790050" y="152798"/>
                        <a:pt x="787248" y="159807"/>
                        <a:pt x="783046" y="165414"/>
                      </a:cubicBezTo>
                      <a:cubicBezTo>
                        <a:pt x="773240" y="158405"/>
                        <a:pt x="763435" y="152798"/>
                        <a:pt x="752228" y="147191"/>
                      </a:cubicBezTo>
                      <a:cubicBezTo>
                        <a:pt x="748026" y="154200"/>
                        <a:pt x="745224" y="161209"/>
                        <a:pt x="741022" y="168218"/>
                      </a:cubicBezTo>
                      <a:cubicBezTo>
                        <a:pt x="750827" y="173825"/>
                        <a:pt x="760633" y="179432"/>
                        <a:pt x="769038" y="185040"/>
                      </a:cubicBezTo>
                      <a:close/>
                    </a:path>
                  </a:pathLst>
                </a:custGeom>
                <a:solidFill>
                  <a:schemeClr val="tx2">
                    <a:lumMod val="40000"/>
                    <a:lumOff val="60000"/>
                  </a:schemeClr>
                </a:solidFill>
                <a:ln w="13992" cap="flat">
                  <a:noFill/>
                  <a:prstDash val="solid"/>
                  <a:miter/>
                </a:ln>
              </p:spPr>
              <p:txBody>
                <a:bodyPr rtlCol="0" anchor="ctr"/>
                <a:lstStyle/>
                <a:p>
                  <a:endParaRPr lang="en-US"/>
                </a:p>
              </p:txBody>
            </p:sp>
          </p:grpSp>
          <p:sp>
            <p:nvSpPr>
              <p:cNvPr id="30" name="Freeform 29">
                <a:extLst>
                  <a:ext uri="{FF2B5EF4-FFF2-40B4-BE49-F238E27FC236}">
                    <a16:creationId xmlns:a16="http://schemas.microsoft.com/office/drawing/2014/main" id="{AC89188C-07B7-664D-9D10-0E69012F7CD4}"/>
                  </a:ext>
                </a:extLst>
              </p:cNvPr>
              <p:cNvSpPr/>
              <p:nvPr/>
            </p:nvSpPr>
            <p:spPr>
              <a:xfrm>
                <a:off x="5916070" y="1786880"/>
                <a:ext cx="540707" cy="633620"/>
              </a:xfrm>
              <a:custGeom>
                <a:avLst/>
                <a:gdLst>
                  <a:gd name="connsiteX0" fmla="*/ 222727 w 540707"/>
                  <a:gd name="connsiteY0" fmla="*/ 0 h 633620"/>
                  <a:gd name="connsiteX1" fmla="*/ 0 w 540707"/>
                  <a:gd name="connsiteY1" fmla="*/ 323819 h 633620"/>
                  <a:gd name="connsiteX2" fmla="*/ 9806 w 540707"/>
                  <a:gd name="connsiteY2" fmla="*/ 332230 h 633620"/>
                  <a:gd name="connsiteX3" fmla="*/ 16810 w 540707"/>
                  <a:gd name="connsiteY3" fmla="*/ 333632 h 633620"/>
                  <a:gd name="connsiteX4" fmla="*/ 172298 w 540707"/>
                  <a:gd name="connsiteY4" fmla="*/ 379892 h 633620"/>
                  <a:gd name="connsiteX5" fmla="*/ 200314 w 540707"/>
                  <a:gd name="connsiteY5" fmla="*/ 431759 h 633620"/>
                  <a:gd name="connsiteX6" fmla="*/ 154088 w 540707"/>
                  <a:gd name="connsiteY6" fmla="*/ 588762 h 633620"/>
                  <a:gd name="connsiteX7" fmla="*/ 147084 w 540707"/>
                  <a:gd name="connsiteY7" fmla="*/ 601379 h 633620"/>
                  <a:gd name="connsiteX8" fmla="*/ 148485 w 540707"/>
                  <a:gd name="connsiteY8" fmla="*/ 633620 h 633620"/>
                  <a:gd name="connsiteX9" fmla="*/ 540708 w 540707"/>
                  <a:gd name="connsiteY9" fmla="*/ 633620 h 633620"/>
                  <a:gd name="connsiteX10" fmla="*/ 222727 w 540707"/>
                  <a:gd name="connsiteY10" fmla="*/ 0 h 633620"/>
                  <a:gd name="connsiteX11" fmla="*/ 261949 w 540707"/>
                  <a:gd name="connsiteY11" fmla="*/ 270550 h 633620"/>
                  <a:gd name="connsiteX12" fmla="*/ 298370 w 540707"/>
                  <a:gd name="connsiteY12" fmla="*/ 243916 h 633620"/>
                  <a:gd name="connsiteX13" fmla="*/ 275957 w 540707"/>
                  <a:gd name="connsiteY13" fmla="*/ 217281 h 633620"/>
                  <a:gd name="connsiteX14" fmla="*/ 240937 w 540707"/>
                  <a:gd name="connsiteY14" fmla="*/ 245318 h 633620"/>
                  <a:gd name="connsiteX15" fmla="*/ 226929 w 540707"/>
                  <a:gd name="connsiteY15" fmla="*/ 231299 h 633620"/>
                  <a:gd name="connsiteX16" fmla="*/ 309576 w 540707"/>
                  <a:gd name="connsiteY16" fmla="*/ 164012 h 633620"/>
                  <a:gd name="connsiteX17" fmla="*/ 324985 w 540707"/>
                  <a:gd name="connsiteY17" fmla="*/ 180834 h 633620"/>
                  <a:gd name="connsiteX18" fmla="*/ 292767 w 540707"/>
                  <a:gd name="connsiteY18" fmla="*/ 206067 h 633620"/>
                  <a:gd name="connsiteX19" fmla="*/ 316580 w 540707"/>
                  <a:gd name="connsiteY19" fmla="*/ 232701 h 633620"/>
                  <a:gd name="connsiteX20" fmla="*/ 350199 w 540707"/>
                  <a:gd name="connsiteY20" fmla="*/ 208870 h 633620"/>
                  <a:gd name="connsiteX21" fmla="*/ 364207 w 540707"/>
                  <a:gd name="connsiteY21" fmla="*/ 227094 h 633620"/>
                  <a:gd name="connsiteX22" fmla="*/ 274556 w 540707"/>
                  <a:gd name="connsiteY22" fmla="*/ 287372 h 633620"/>
                  <a:gd name="connsiteX23" fmla="*/ 261949 w 540707"/>
                  <a:gd name="connsiteY23" fmla="*/ 270550 h 633620"/>
                  <a:gd name="connsiteX24" fmla="*/ 284362 w 540707"/>
                  <a:gd name="connsiteY24" fmla="*/ 299988 h 633620"/>
                  <a:gd name="connsiteX25" fmla="*/ 375414 w 540707"/>
                  <a:gd name="connsiteY25" fmla="*/ 241112 h 633620"/>
                  <a:gd name="connsiteX26" fmla="*/ 388021 w 540707"/>
                  <a:gd name="connsiteY26" fmla="*/ 259336 h 633620"/>
                  <a:gd name="connsiteX27" fmla="*/ 295568 w 540707"/>
                  <a:gd name="connsiteY27" fmla="*/ 315408 h 633620"/>
                  <a:gd name="connsiteX28" fmla="*/ 284362 w 540707"/>
                  <a:gd name="connsiteY28" fmla="*/ 299988 h 633620"/>
                  <a:gd name="connsiteX29" fmla="*/ 324985 w 540707"/>
                  <a:gd name="connsiteY29" fmla="*/ 370079 h 633620"/>
                  <a:gd name="connsiteX30" fmla="*/ 320783 w 540707"/>
                  <a:gd name="connsiteY30" fmla="*/ 330828 h 633620"/>
                  <a:gd name="connsiteX31" fmla="*/ 347398 w 540707"/>
                  <a:gd name="connsiteY31" fmla="*/ 299988 h 633620"/>
                  <a:gd name="connsiteX32" fmla="*/ 423041 w 540707"/>
                  <a:gd name="connsiteY32" fmla="*/ 321016 h 633620"/>
                  <a:gd name="connsiteX33" fmla="*/ 430045 w 540707"/>
                  <a:gd name="connsiteY33" fmla="*/ 349052 h 633620"/>
                  <a:gd name="connsiteX34" fmla="*/ 410434 w 540707"/>
                  <a:gd name="connsiteY34" fmla="*/ 353257 h 633620"/>
                  <a:gd name="connsiteX35" fmla="*/ 404830 w 540707"/>
                  <a:gd name="connsiteY35" fmla="*/ 330828 h 633620"/>
                  <a:gd name="connsiteX36" fmla="*/ 360005 w 540707"/>
                  <a:gd name="connsiteY36" fmla="*/ 319614 h 633620"/>
                  <a:gd name="connsiteX37" fmla="*/ 341795 w 540707"/>
                  <a:gd name="connsiteY37" fmla="*/ 361668 h 633620"/>
                  <a:gd name="connsiteX38" fmla="*/ 347398 w 540707"/>
                  <a:gd name="connsiteY38" fmla="*/ 370079 h 633620"/>
                  <a:gd name="connsiteX39" fmla="*/ 367009 w 540707"/>
                  <a:gd name="connsiteY39" fmla="*/ 360266 h 633620"/>
                  <a:gd name="connsiteX40" fmla="*/ 361406 w 540707"/>
                  <a:gd name="connsiteY40" fmla="*/ 347650 h 633620"/>
                  <a:gd name="connsiteX41" fmla="*/ 378215 w 540707"/>
                  <a:gd name="connsiteY41" fmla="*/ 339239 h 633620"/>
                  <a:gd name="connsiteX42" fmla="*/ 393624 w 540707"/>
                  <a:gd name="connsiteY42" fmla="*/ 371481 h 633620"/>
                  <a:gd name="connsiteX43" fmla="*/ 341795 w 540707"/>
                  <a:gd name="connsiteY43" fmla="*/ 395312 h 633620"/>
                  <a:gd name="connsiteX44" fmla="*/ 324985 w 540707"/>
                  <a:gd name="connsiteY44" fmla="*/ 370079 h 633620"/>
                  <a:gd name="connsiteX45" fmla="*/ 360005 w 540707"/>
                  <a:gd name="connsiteY45" fmla="*/ 461197 h 633620"/>
                  <a:gd name="connsiteX46" fmla="*/ 402029 w 540707"/>
                  <a:gd name="connsiteY46" fmla="*/ 445777 h 633620"/>
                  <a:gd name="connsiteX47" fmla="*/ 392223 w 540707"/>
                  <a:gd name="connsiteY47" fmla="*/ 412134 h 633620"/>
                  <a:gd name="connsiteX48" fmla="*/ 350199 w 540707"/>
                  <a:gd name="connsiteY48" fmla="*/ 428955 h 633620"/>
                  <a:gd name="connsiteX49" fmla="*/ 343195 w 540707"/>
                  <a:gd name="connsiteY49" fmla="*/ 410732 h 633620"/>
                  <a:gd name="connsiteX50" fmla="*/ 441251 w 540707"/>
                  <a:gd name="connsiteY50" fmla="*/ 367275 h 633620"/>
                  <a:gd name="connsiteX51" fmla="*/ 449656 w 540707"/>
                  <a:gd name="connsiteY51" fmla="*/ 388303 h 633620"/>
                  <a:gd name="connsiteX52" fmla="*/ 411834 w 540707"/>
                  <a:gd name="connsiteY52" fmla="*/ 403723 h 633620"/>
                  <a:gd name="connsiteX53" fmla="*/ 423041 w 540707"/>
                  <a:gd name="connsiteY53" fmla="*/ 437366 h 633620"/>
                  <a:gd name="connsiteX54" fmla="*/ 462263 w 540707"/>
                  <a:gd name="connsiteY54" fmla="*/ 423348 h 633620"/>
                  <a:gd name="connsiteX55" fmla="*/ 467866 w 540707"/>
                  <a:gd name="connsiteY55" fmla="*/ 445777 h 633620"/>
                  <a:gd name="connsiteX56" fmla="*/ 367009 w 540707"/>
                  <a:gd name="connsiteY56" fmla="*/ 480822 h 633620"/>
                  <a:gd name="connsiteX57" fmla="*/ 360005 w 540707"/>
                  <a:gd name="connsiteY57" fmla="*/ 461197 h 63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40707" h="633620">
                    <a:moveTo>
                      <a:pt x="222727" y="0"/>
                    </a:moveTo>
                    <a:lnTo>
                      <a:pt x="0" y="323819"/>
                    </a:lnTo>
                    <a:cubicBezTo>
                      <a:pt x="2802" y="326623"/>
                      <a:pt x="7004" y="329426"/>
                      <a:pt x="9806" y="332230"/>
                    </a:cubicBezTo>
                    <a:cubicBezTo>
                      <a:pt x="12607" y="332230"/>
                      <a:pt x="15409" y="332230"/>
                      <a:pt x="16810" y="333632"/>
                    </a:cubicBezTo>
                    <a:lnTo>
                      <a:pt x="172298" y="379892"/>
                    </a:lnTo>
                    <a:cubicBezTo>
                      <a:pt x="194711" y="386901"/>
                      <a:pt x="207318" y="410732"/>
                      <a:pt x="200314" y="431759"/>
                    </a:cubicBezTo>
                    <a:lnTo>
                      <a:pt x="154088" y="588762"/>
                    </a:lnTo>
                    <a:cubicBezTo>
                      <a:pt x="152687" y="592968"/>
                      <a:pt x="149885" y="598575"/>
                      <a:pt x="147084" y="601379"/>
                    </a:cubicBezTo>
                    <a:cubicBezTo>
                      <a:pt x="148485" y="612593"/>
                      <a:pt x="148485" y="622406"/>
                      <a:pt x="148485" y="633620"/>
                    </a:cubicBezTo>
                    <a:lnTo>
                      <a:pt x="540708" y="633620"/>
                    </a:lnTo>
                    <a:cubicBezTo>
                      <a:pt x="540708" y="374285"/>
                      <a:pt x="416037" y="144387"/>
                      <a:pt x="222727" y="0"/>
                    </a:cubicBezTo>
                    <a:close/>
                    <a:moveTo>
                      <a:pt x="261949" y="270550"/>
                    </a:moveTo>
                    <a:cubicBezTo>
                      <a:pt x="274556" y="262139"/>
                      <a:pt x="285763" y="253728"/>
                      <a:pt x="298370" y="243916"/>
                    </a:cubicBezTo>
                    <a:cubicBezTo>
                      <a:pt x="291366" y="235505"/>
                      <a:pt x="282961" y="225692"/>
                      <a:pt x="275957" y="217281"/>
                    </a:cubicBezTo>
                    <a:cubicBezTo>
                      <a:pt x="264751" y="227094"/>
                      <a:pt x="252144" y="235505"/>
                      <a:pt x="240937" y="245318"/>
                    </a:cubicBezTo>
                    <a:cubicBezTo>
                      <a:pt x="236735" y="241112"/>
                      <a:pt x="231132" y="235505"/>
                      <a:pt x="226929" y="231299"/>
                    </a:cubicBezTo>
                    <a:cubicBezTo>
                      <a:pt x="254945" y="208870"/>
                      <a:pt x="281560" y="186441"/>
                      <a:pt x="309576" y="164012"/>
                    </a:cubicBezTo>
                    <a:cubicBezTo>
                      <a:pt x="315179" y="169620"/>
                      <a:pt x="320783" y="175227"/>
                      <a:pt x="324985" y="180834"/>
                    </a:cubicBezTo>
                    <a:cubicBezTo>
                      <a:pt x="313779" y="189245"/>
                      <a:pt x="302572" y="197656"/>
                      <a:pt x="292767" y="206067"/>
                    </a:cubicBezTo>
                    <a:cubicBezTo>
                      <a:pt x="301171" y="214478"/>
                      <a:pt x="308175" y="224290"/>
                      <a:pt x="316580" y="232701"/>
                    </a:cubicBezTo>
                    <a:cubicBezTo>
                      <a:pt x="327787" y="224290"/>
                      <a:pt x="338993" y="217281"/>
                      <a:pt x="350199" y="208870"/>
                    </a:cubicBezTo>
                    <a:cubicBezTo>
                      <a:pt x="354402" y="214478"/>
                      <a:pt x="360005" y="220085"/>
                      <a:pt x="364207" y="227094"/>
                    </a:cubicBezTo>
                    <a:cubicBezTo>
                      <a:pt x="334791" y="246719"/>
                      <a:pt x="305374" y="267747"/>
                      <a:pt x="274556" y="287372"/>
                    </a:cubicBezTo>
                    <a:cubicBezTo>
                      <a:pt x="270354" y="281765"/>
                      <a:pt x="266152" y="276157"/>
                      <a:pt x="261949" y="270550"/>
                    </a:cubicBezTo>
                    <a:close/>
                    <a:moveTo>
                      <a:pt x="284362" y="299988"/>
                    </a:moveTo>
                    <a:cubicBezTo>
                      <a:pt x="315179" y="280363"/>
                      <a:pt x="344596" y="260738"/>
                      <a:pt x="375414" y="241112"/>
                    </a:cubicBezTo>
                    <a:cubicBezTo>
                      <a:pt x="379616" y="246719"/>
                      <a:pt x="383819" y="253728"/>
                      <a:pt x="388021" y="259336"/>
                    </a:cubicBezTo>
                    <a:cubicBezTo>
                      <a:pt x="357203" y="277559"/>
                      <a:pt x="326386" y="297185"/>
                      <a:pt x="295568" y="315408"/>
                    </a:cubicBezTo>
                    <a:cubicBezTo>
                      <a:pt x="291366" y="311203"/>
                      <a:pt x="288564" y="305596"/>
                      <a:pt x="284362" y="299988"/>
                    </a:cubicBezTo>
                    <a:close/>
                    <a:moveTo>
                      <a:pt x="324985" y="370079"/>
                    </a:moveTo>
                    <a:cubicBezTo>
                      <a:pt x="317981" y="356061"/>
                      <a:pt x="316580" y="343445"/>
                      <a:pt x="320783" y="330828"/>
                    </a:cubicBezTo>
                    <a:cubicBezTo>
                      <a:pt x="324985" y="319614"/>
                      <a:pt x="334791" y="308399"/>
                      <a:pt x="347398" y="299988"/>
                    </a:cubicBezTo>
                    <a:cubicBezTo>
                      <a:pt x="378215" y="281765"/>
                      <a:pt x="409033" y="291577"/>
                      <a:pt x="423041" y="321016"/>
                    </a:cubicBezTo>
                    <a:cubicBezTo>
                      <a:pt x="428644" y="332230"/>
                      <a:pt x="430045" y="342043"/>
                      <a:pt x="430045" y="349052"/>
                    </a:cubicBezTo>
                    <a:cubicBezTo>
                      <a:pt x="423041" y="350454"/>
                      <a:pt x="417438" y="351855"/>
                      <a:pt x="410434" y="353257"/>
                    </a:cubicBezTo>
                    <a:cubicBezTo>
                      <a:pt x="410434" y="347650"/>
                      <a:pt x="409033" y="340641"/>
                      <a:pt x="404830" y="330828"/>
                    </a:cubicBezTo>
                    <a:cubicBezTo>
                      <a:pt x="396426" y="314006"/>
                      <a:pt x="379616" y="308399"/>
                      <a:pt x="360005" y="319614"/>
                    </a:cubicBezTo>
                    <a:cubicBezTo>
                      <a:pt x="340394" y="330828"/>
                      <a:pt x="334791" y="347650"/>
                      <a:pt x="341795" y="361668"/>
                    </a:cubicBezTo>
                    <a:cubicBezTo>
                      <a:pt x="344596" y="365874"/>
                      <a:pt x="345997" y="368677"/>
                      <a:pt x="347398" y="370079"/>
                    </a:cubicBezTo>
                    <a:cubicBezTo>
                      <a:pt x="354402" y="367275"/>
                      <a:pt x="361406" y="363070"/>
                      <a:pt x="367009" y="360266"/>
                    </a:cubicBezTo>
                    <a:cubicBezTo>
                      <a:pt x="365608" y="356061"/>
                      <a:pt x="362807" y="351855"/>
                      <a:pt x="361406" y="347650"/>
                    </a:cubicBezTo>
                    <a:cubicBezTo>
                      <a:pt x="367009" y="344846"/>
                      <a:pt x="372612" y="342043"/>
                      <a:pt x="378215" y="339239"/>
                    </a:cubicBezTo>
                    <a:cubicBezTo>
                      <a:pt x="383819" y="350454"/>
                      <a:pt x="388021" y="360266"/>
                      <a:pt x="393624" y="371481"/>
                    </a:cubicBezTo>
                    <a:cubicBezTo>
                      <a:pt x="376815" y="379892"/>
                      <a:pt x="360005" y="388303"/>
                      <a:pt x="341795" y="395312"/>
                    </a:cubicBezTo>
                    <a:cubicBezTo>
                      <a:pt x="337592" y="389704"/>
                      <a:pt x="329187" y="381294"/>
                      <a:pt x="324985" y="370079"/>
                    </a:cubicBezTo>
                    <a:close/>
                    <a:moveTo>
                      <a:pt x="360005" y="461197"/>
                    </a:moveTo>
                    <a:cubicBezTo>
                      <a:pt x="374013" y="455590"/>
                      <a:pt x="388021" y="451384"/>
                      <a:pt x="402029" y="445777"/>
                    </a:cubicBezTo>
                    <a:cubicBezTo>
                      <a:pt x="399227" y="434563"/>
                      <a:pt x="395025" y="423348"/>
                      <a:pt x="392223" y="412134"/>
                    </a:cubicBezTo>
                    <a:cubicBezTo>
                      <a:pt x="378215" y="417741"/>
                      <a:pt x="364207" y="423348"/>
                      <a:pt x="350199" y="428955"/>
                    </a:cubicBezTo>
                    <a:cubicBezTo>
                      <a:pt x="347398" y="423348"/>
                      <a:pt x="345997" y="416339"/>
                      <a:pt x="343195" y="410732"/>
                    </a:cubicBezTo>
                    <a:cubicBezTo>
                      <a:pt x="375414" y="396714"/>
                      <a:pt x="409033" y="381294"/>
                      <a:pt x="441251" y="367275"/>
                    </a:cubicBezTo>
                    <a:cubicBezTo>
                      <a:pt x="444053" y="374285"/>
                      <a:pt x="446854" y="381294"/>
                      <a:pt x="449656" y="388303"/>
                    </a:cubicBezTo>
                    <a:cubicBezTo>
                      <a:pt x="437049" y="393910"/>
                      <a:pt x="424442" y="399517"/>
                      <a:pt x="411834" y="403723"/>
                    </a:cubicBezTo>
                    <a:cubicBezTo>
                      <a:pt x="416037" y="414937"/>
                      <a:pt x="418838" y="426152"/>
                      <a:pt x="423041" y="437366"/>
                    </a:cubicBezTo>
                    <a:cubicBezTo>
                      <a:pt x="435648" y="433161"/>
                      <a:pt x="448255" y="427553"/>
                      <a:pt x="462263" y="423348"/>
                    </a:cubicBezTo>
                    <a:cubicBezTo>
                      <a:pt x="465065" y="430357"/>
                      <a:pt x="466466" y="437366"/>
                      <a:pt x="467866" y="445777"/>
                    </a:cubicBezTo>
                    <a:cubicBezTo>
                      <a:pt x="434247" y="456992"/>
                      <a:pt x="400628" y="469608"/>
                      <a:pt x="367009" y="480822"/>
                    </a:cubicBezTo>
                    <a:cubicBezTo>
                      <a:pt x="364207" y="473813"/>
                      <a:pt x="361406" y="468206"/>
                      <a:pt x="360005" y="461197"/>
                    </a:cubicBezTo>
                    <a:close/>
                  </a:path>
                </a:pathLst>
              </a:custGeom>
              <a:solidFill>
                <a:schemeClr val="tx2"/>
              </a:solidFill>
              <a:ln w="13992" cap="flat">
                <a:noFill/>
                <a:prstDash val="solid"/>
                <a:miter/>
              </a:ln>
            </p:spPr>
            <p:txBody>
              <a:bodyPr rtlCol="0" anchor="ctr"/>
              <a:lstStyle/>
              <a:p>
                <a:endParaRPr lang="en-US"/>
              </a:p>
            </p:txBody>
          </p:sp>
        </p:grpSp>
        <p:sp>
          <p:nvSpPr>
            <p:cNvPr id="86" name="Title 1">
              <a:extLst>
                <a:ext uri="{FF2B5EF4-FFF2-40B4-BE49-F238E27FC236}">
                  <a16:creationId xmlns:a16="http://schemas.microsoft.com/office/drawing/2014/main" id="{64225C9C-F3C4-E741-A8C2-8009A03D968F}"/>
                </a:ext>
              </a:extLst>
            </p:cNvPr>
            <p:cNvSpPr txBox="1">
              <a:spLocks/>
            </p:cNvSpPr>
            <p:nvPr/>
          </p:nvSpPr>
          <p:spPr>
            <a:xfrm>
              <a:off x="5194549" y="2513279"/>
              <a:ext cx="875226" cy="29839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lnSpc>
                  <a:spcPct val="100000"/>
                </a:lnSpc>
              </a:pPr>
              <a:r>
                <a:rPr lang="en-US" sz="1600" b="1" dirty="0">
                  <a:solidFill>
                    <a:schemeClr val="bg1"/>
                  </a:solidFill>
                </a:rPr>
                <a:t>RISK</a:t>
              </a:r>
              <a:endParaRPr lang="en-US" sz="1600" dirty="0">
                <a:solidFill>
                  <a:schemeClr val="bg1"/>
                </a:solidFill>
                <a:latin typeface="+mn-lt"/>
              </a:endParaRPr>
            </a:p>
          </p:txBody>
        </p:sp>
      </p:grpSp>
      <p:grpSp>
        <p:nvGrpSpPr>
          <p:cNvPr id="31" name="Group 11">
            <a:extLst>
              <a:ext uri="{FF2B5EF4-FFF2-40B4-BE49-F238E27FC236}">
                <a16:creationId xmlns:a16="http://schemas.microsoft.com/office/drawing/2014/main" id="{970C1E05-C5F8-8845-AE4C-02CFB9AA4261}"/>
              </a:ext>
            </a:extLst>
          </p:cNvPr>
          <p:cNvGrpSpPr/>
          <p:nvPr/>
        </p:nvGrpSpPr>
        <p:grpSpPr>
          <a:xfrm>
            <a:off x="8187231" y="2016147"/>
            <a:ext cx="3682611" cy="1652716"/>
            <a:chOff x="6219535" y="2183446"/>
            <a:chExt cx="2761958" cy="1652716"/>
          </a:xfrm>
        </p:grpSpPr>
        <p:sp>
          <p:nvSpPr>
            <p:cNvPr id="17" name="Title 1">
              <a:extLst>
                <a:ext uri="{FF2B5EF4-FFF2-40B4-BE49-F238E27FC236}">
                  <a16:creationId xmlns:a16="http://schemas.microsoft.com/office/drawing/2014/main" id="{04C1E523-DF0F-9148-A432-E51A07936668}"/>
                </a:ext>
              </a:extLst>
            </p:cNvPr>
            <p:cNvSpPr txBox="1">
              <a:spLocks/>
            </p:cNvSpPr>
            <p:nvPr/>
          </p:nvSpPr>
          <p:spPr>
            <a:xfrm>
              <a:off x="6368352" y="2511106"/>
              <a:ext cx="2528927" cy="1199806"/>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1600" dirty="0">
                  <a:solidFill>
                    <a:schemeClr val="accent2"/>
                  </a:solidFill>
                </a:rPr>
                <a:t> </a:t>
              </a:r>
              <a:r>
                <a:rPr lang="en-US" sz="1600" dirty="0">
                  <a:solidFill>
                    <a:schemeClr val="accent1"/>
                  </a:solidFill>
                </a:rPr>
                <a:t>  </a:t>
              </a:r>
              <a:r>
                <a:rPr lang="en-US" sz="1600" b="1" dirty="0">
                  <a:solidFill>
                    <a:srgbClr val="0070C0"/>
                  </a:solidFill>
                </a:rPr>
                <a:t>MORE PRONE TO DEVELOP</a:t>
              </a:r>
              <a:r>
                <a:rPr lang="en-US" sz="1600" b="1" dirty="0">
                  <a:solidFill>
                    <a:schemeClr val="tx2"/>
                  </a:solidFill>
                </a:rPr>
                <a:t> </a:t>
              </a:r>
              <a:endParaRPr lang="en-US" sz="1600" baseline="30000" dirty="0">
                <a:solidFill>
                  <a:schemeClr val="tx2"/>
                </a:solidFill>
                <a:latin typeface="+mn-lt"/>
              </a:endParaRPr>
            </a:p>
          </p:txBody>
        </p:sp>
        <p:sp>
          <p:nvSpPr>
            <p:cNvPr id="38" name="Title 1">
              <a:extLst>
                <a:ext uri="{FF2B5EF4-FFF2-40B4-BE49-F238E27FC236}">
                  <a16:creationId xmlns:a16="http://schemas.microsoft.com/office/drawing/2014/main" id="{072C4052-2039-3E4A-BC85-630686C7BFCB}"/>
                </a:ext>
              </a:extLst>
            </p:cNvPr>
            <p:cNvSpPr txBox="1">
              <a:spLocks/>
            </p:cNvSpPr>
            <p:nvPr/>
          </p:nvSpPr>
          <p:spPr>
            <a:xfrm>
              <a:off x="6219535" y="2183446"/>
              <a:ext cx="2442646" cy="338211"/>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2200" b="1" dirty="0"/>
                <a:t>DIALYSIS PATIENTS</a:t>
              </a:r>
              <a:r>
                <a:rPr lang="en-US" sz="2200" dirty="0">
                  <a:latin typeface="+mn-lt"/>
                </a:rPr>
                <a:t> </a:t>
              </a:r>
            </a:p>
          </p:txBody>
        </p:sp>
        <p:sp>
          <p:nvSpPr>
            <p:cNvPr id="55" name="Title 1">
              <a:extLst>
                <a:ext uri="{FF2B5EF4-FFF2-40B4-BE49-F238E27FC236}">
                  <a16:creationId xmlns:a16="http://schemas.microsoft.com/office/drawing/2014/main" id="{6BD648F1-ACED-B149-B107-68C1F9F7F827}"/>
                </a:ext>
              </a:extLst>
            </p:cNvPr>
            <p:cNvSpPr txBox="1">
              <a:spLocks/>
            </p:cNvSpPr>
            <p:nvPr/>
          </p:nvSpPr>
          <p:spPr>
            <a:xfrm>
              <a:off x="7314431" y="3213143"/>
              <a:ext cx="1580033" cy="468815"/>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1600" dirty="0">
                  <a:latin typeface="+mn-lt"/>
                </a:rPr>
                <a:t>THE </a:t>
              </a:r>
              <a:r>
                <a:rPr lang="en-US" sz="1600" b="1" dirty="0"/>
                <a:t>GENERAL </a:t>
              </a:r>
              <a:br>
                <a:rPr lang="en-US" sz="1600" b="1" dirty="0"/>
              </a:br>
              <a:r>
                <a:rPr lang="en-US" sz="1600" b="1" dirty="0"/>
                <a:t>POPULATION</a:t>
              </a:r>
              <a:endParaRPr lang="en-US" sz="1600" b="1" baseline="30000" dirty="0"/>
            </a:p>
          </p:txBody>
        </p:sp>
        <p:sp>
          <p:nvSpPr>
            <p:cNvPr id="88" name="Title 1">
              <a:extLst>
                <a:ext uri="{FF2B5EF4-FFF2-40B4-BE49-F238E27FC236}">
                  <a16:creationId xmlns:a16="http://schemas.microsoft.com/office/drawing/2014/main" id="{277CD015-2CE7-5645-9E38-57BD110BF6AE}"/>
                </a:ext>
              </a:extLst>
            </p:cNvPr>
            <p:cNvSpPr txBox="1">
              <a:spLocks/>
            </p:cNvSpPr>
            <p:nvPr/>
          </p:nvSpPr>
          <p:spPr>
            <a:xfrm>
              <a:off x="8692308" y="2312784"/>
              <a:ext cx="241737" cy="180471"/>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100" dirty="0"/>
                <a:t>are</a:t>
              </a:r>
              <a:endParaRPr lang="en-US" baseline="30000" dirty="0">
                <a:latin typeface="+mn-lt"/>
              </a:endParaRPr>
            </a:p>
          </p:txBody>
        </p:sp>
        <p:sp>
          <p:nvSpPr>
            <p:cNvPr id="90" name="Title 1">
              <a:extLst>
                <a:ext uri="{FF2B5EF4-FFF2-40B4-BE49-F238E27FC236}">
                  <a16:creationId xmlns:a16="http://schemas.microsoft.com/office/drawing/2014/main" id="{4A0CAED9-1677-EB4F-B83E-DE05A4D81596}"/>
                </a:ext>
              </a:extLst>
            </p:cNvPr>
            <p:cNvSpPr txBox="1">
              <a:spLocks/>
            </p:cNvSpPr>
            <p:nvPr/>
          </p:nvSpPr>
          <p:spPr>
            <a:xfrm>
              <a:off x="8899369" y="3514578"/>
              <a:ext cx="82124" cy="287051"/>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1100" baseline="30000" dirty="0">
                  <a:solidFill>
                    <a:schemeClr val="tx2"/>
                  </a:solidFill>
                  <a:latin typeface="+mn-lt"/>
                </a:rPr>
                <a:t>1</a:t>
              </a:r>
              <a:endParaRPr lang="en-US" baseline="30000" dirty="0">
                <a:solidFill>
                  <a:schemeClr val="tx2"/>
                </a:solidFill>
                <a:latin typeface="+mn-lt"/>
              </a:endParaRPr>
            </a:p>
          </p:txBody>
        </p:sp>
        <p:sp>
          <p:nvSpPr>
            <p:cNvPr id="94" name="Title 1">
              <a:extLst>
                <a:ext uri="{FF2B5EF4-FFF2-40B4-BE49-F238E27FC236}">
                  <a16:creationId xmlns:a16="http://schemas.microsoft.com/office/drawing/2014/main" id="{B6FD02C4-F1DE-D24B-AEE2-4ADBB2A17E97}"/>
                </a:ext>
              </a:extLst>
            </p:cNvPr>
            <p:cNvSpPr txBox="1">
              <a:spLocks/>
            </p:cNvSpPr>
            <p:nvPr/>
          </p:nvSpPr>
          <p:spPr>
            <a:xfrm>
              <a:off x="6874489" y="2749493"/>
              <a:ext cx="2013443" cy="470190"/>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1600" dirty="0">
                  <a:solidFill>
                    <a:srgbClr val="0070C0"/>
                  </a:solidFill>
                </a:rPr>
                <a:t>   </a:t>
              </a:r>
              <a:r>
                <a:rPr lang="en-US" sz="1600" b="1" dirty="0">
                  <a:solidFill>
                    <a:srgbClr val="0070C0"/>
                  </a:solidFill>
                  <a:latin typeface="+mn-lt"/>
                </a:rPr>
                <a:t>SEVERE INFECTIOUS </a:t>
              </a:r>
              <a:br>
                <a:rPr lang="en-US" sz="1600" b="1" dirty="0">
                  <a:solidFill>
                    <a:srgbClr val="0070C0"/>
                  </a:solidFill>
                  <a:latin typeface="+mn-lt"/>
                </a:rPr>
              </a:br>
              <a:r>
                <a:rPr lang="en-US" sz="1600" b="1" dirty="0">
                  <a:solidFill>
                    <a:srgbClr val="0070C0"/>
                  </a:solidFill>
                  <a:latin typeface="+mn-lt"/>
                </a:rPr>
                <a:t>DISEASES</a:t>
              </a:r>
              <a:endParaRPr lang="en-US" sz="1600" baseline="30000" dirty="0">
                <a:solidFill>
                  <a:srgbClr val="0070C0"/>
                </a:solidFill>
                <a:latin typeface="+mn-lt"/>
              </a:endParaRPr>
            </a:p>
          </p:txBody>
        </p:sp>
        <p:sp>
          <p:nvSpPr>
            <p:cNvPr id="95" name="Title 1">
              <a:extLst>
                <a:ext uri="{FF2B5EF4-FFF2-40B4-BE49-F238E27FC236}">
                  <a16:creationId xmlns:a16="http://schemas.microsoft.com/office/drawing/2014/main" id="{4DC16296-A9B7-0243-9928-37E8B3E007DC}"/>
                </a:ext>
              </a:extLst>
            </p:cNvPr>
            <p:cNvSpPr txBox="1">
              <a:spLocks/>
            </p:cNvSpPr>
            <p:nvPr/>
          </p:nvSpPr>
          <p:spPr>
            <a:xfrm>
              <a:off x="6815344" y="3111009"/>
              <a:ext cx="834491" cy="725153"/>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4500" b="1" dirty="0">
                  <a:solidFill>
                    <a:schemeClr val="tx2">
                      <a:lumMod val="20000"/>
                      <a:lumOff val="80000"/>
                    </a:schemeClr>
                  </a:solidFill>
                  <a:latin typeface="+mn-lt"/>
                </a:rPr>
                <a:t>VS</a:t>
              </a:r>
              <a:r>
                <a:rPr lang="en-US" sz="4000" b="1" dirty="0">
                  <a:solidFill>
                    <a:schemeClr val="accent2"/>
                  </a:solidFill>
                  <a:latin typeface="+mn-lt"/>
                </a:rPr>
                <a:t> </a:t>
              </a:r>
              <a:endParaRPr lang="en-US" sz="4000" b="1" baseline="30000" dirty="0">
                <a:solidFill>
                  <a:schemeClr val="accent1"/>
                </a:solidFill>
              </a:endParaRPr>
            </a:p>
          </p:txBody>
        </p:sp>
      </p:grpSp>
      <p:sp>
        <p:nvSpPr>
          <p:cNvPr id="77" name="Triangle 76">
            <a:extLst>
              <a:ext uri="{FF2B5EF4-FFF2-40B4-BE49-F238E27FC236}">
                <a16:creationId xmlns:a16="http://schemas.microsoft.com/office/drawing/2014/main" id="{BDC1E12A-7B2E-D14E-8B6B-68B044A08549}"/>
              </a:ext>
            </a:extLst>
          </p:cNvPr>
          <p:cNvSpPr/>
          <p:nvPr/>
        </p:nvSpPr>
        <p:spPr>
          <a:xfrm rot="10800000">
            <a:off x="2653923"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dirty="0">
              <a:solidFill>
                <a:srgbClr val="FFFFFF"/>
              </a:solidFill>
              <a:latin typeface="Franklin Gothic Book" panose="020B0503020102020204"/>
            </a:endParaRPr>
          </a:p>
        </p:txBody>
      </p:sp>
      <p:sp>
        <p:nvSpPr>
          <p:cNvPr id="78" name="TextBox 77">
            <a:extLst>
              <a:ext uri="{FF2B5EF4-FFF2-40B4-BE49-F238E27FC236}">
                <a16:creationId xmlns:a16="http://schemas.microsoft.com/office/drawing/2014/main" id="{D14ECA3D-ED6A-AE4F-9A9D-8C23F8DA5AA7}"/>
              </a:ext>
            </a:extLst>
          </p:cNvPr>
          <p:cNvSpPr txBox="1"/>
          <p:nvPr/>
        </p:nvSpPr>
        <p:spPr>
          <a:xfrm>
            <a:off x="3802475"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STAY HOME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TO DIALYZE</a:t>
            </a:r>
          </a:p>
        </p:txBody>
      </p:sp>
      <p:sp>
        <p:nvSpPr>
          <p:cNvPr id="79" name="TextBox 78">
            <a:extLst>
              <a:ext uri="{FF2B5EF4-FFF2-40B4-BE49-F238E27FC236}">
                <a16:creationId xmlns:a16="http://schemas.microsoft.com/office/drawing/2014/main" id="{E496C822-727A-A244-99D6-2B74A0C35AC6}"/>
              </a:ext>
            </a:extLst>
          </p:cNvPr>
          <p:cNvSpPr txBox="1"/>
          <p:nvPr/>
        </p:nvSpPr>
        <p:spPr>
          <a:xfrm>
            <a:off x="5815406" y="630427"/>
            <a:ext cx="1013503"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IMPLEMENTING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PD</a:t>
            </a:r>
          </a:p>
        </p:txBody>
      </p:sp>
      <p:sp>
        <p:nvSpPr>
          <p:cNvPr id="80" name="TextBox 79">
            <a:extLst>
              <a:ext uri="{FF2B5EF4-FFF2-40B4-BE49-F238E27FC236}">
                <a16:creationId xmlns:a16="http://schemas.microsoft.com/office/drawing/2014/main" id="{00594A5C-F92F-9E46-9E34-E9067F708C31}"/>
              </a:ext>
            </a:extLst>
          </p:cNvPr>
          <p:cNvSpPr txBox="1"/>
          <p:nvPr/>
        </p:nvSpPr>
        <p:spPr>
          <a:xfrm>
            <a:off x="7312975" y="617292"/>
            <a:ext cx="1382415" cy="330610"/>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A PARADIGM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SHIFT</a:t>
            </a:r>
          </a:p>
        </p:txBody>
      </p:sp>
      <p:sp>
        <p:nvSpPr>
          <p:cNvPr id="82" name="TextBox 81">
            <a:extLst>
              <a:ext uri="{FF2B5EF4-FFF2-40B4-BE49-F238E27FC236}">
                <a16:creationId xmlns:a16="http://schemas.microsoft.com/office/drawing/2014/main" id="{CCEF0DD3-4646-4947-9948-F0EE4617BFB3}"/>
              </a:ext>
            </a:extLst>
          </p:cNvPr>
          <p:cNvSpPr txBox="1"/>
          <p:nvPr/>
        </p:nvSpPr>
        <p:spPr>
          <a:xfrm>
            <a:off x="2049868"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b="1" dirty="0">
                <a:solidFill>
                  <a:srgbClr val="54585A"/>
                </a:solidFill>
                <a:latin typeface="Franklin Gothic Book" panose="020B0503020102020204" pitchFamily="34" charset="0"/>
                <a:cs typeface="Arial"/>
              </a:rPr>
              <a:t>THE </a:t>
            </a:r>
            <a:br>
              <a:rPr lang="en-US" sz="1200" b="1" dirty="0">
                <a:solidFill>
                  <a:srgbClr val="54585A"/>
                </a:solidFill>
                <a:latin typeface="Franklin Gothic Book" panose="020B0503020102020204" pitchFamily="34" charset="0"/>
                <a:cs typeface="Arial"/>
              </a:rPr>
            </a:br>
            <a:r>
              <a:rPr lang="en-US" sz="1200" b="1" dirty="0">
                <a:solidFill>
                  <a:srgbClr val="54585A"/>
                </a:solidFill>
                <a:latin typeface="Franklin Gothic Book" panose="020B0503020102020204" pitchFamily="34" charset="0"/>
                <a:cs typeface="Arial"/>
              </a:rPr>
              <a:t>CHALLENGES</a:t>
            </a:r>
          </a:p>
        </p:txBody>
      </p:sp>
      <p:sp>
        <p:nvSpPr>
          <p:cNvPr id="81" name="TextBox 80">
            <a:extLst>
              <a:ext uri="{FF2B5EF4-FFF2-40B4-BE49-F238E27FC236}">
                <a16:creationId xmlns:a16="http://schemas.microsoft.com/office/drawing/2014/main" id="{A49C44FC-D1D1-EF4F-AED5-C991510756CD}"/>
              </a:ext>
            </a:extLst>
          </p:cNvPr>
          <p:cNvSpPr txBox="1"/>
          <p:nvPr/>
        </p:nvSpPr>
        <p:spPr>
          <a:xfrm>
            <a:off x="10551794" y="642049"/>
            <a:ext cx="1209948" cy="201189"/>
          </a:xfrm>
          <a:prstGeom prst="rect">
            <a:avLst/>
          </a:prstGeom>
        </p:spPr>
        <p:txBody>
          <a:bodyPr wrap="none" lIns="0" tIns="0" rIns="0" bIns="0" rtlCol="0" anchor="t" anchorCtr="0">
            <a:noAutofit/>
          </a:bodyPr>
          <a:lstStyle/>
          <a:p>
            <a:pPr algn="ctr" defTabSz="609523">
              <a:defRPr/>
            </a:pPr>
            <a:r>
              <a:rPr lang="en-US" sz="1200" dirty="0">
                <a:solidFill>
                  <a:schemeClr val="tx2"/>
                </a:solidFill>
                <a:latin typeface="Franklin Gothic Book" panose="020B0503020102020204" pitchFamily="34" charset="0"/>
                <a:cs typeface="Arial"/>
              </a:rPr>
              <a:t>REFERENCES</a:t>
            </a:r>
          </a:p>
        </p:txBody>
      </p:sp>
      <p:sp>
        <p:nvSpPr>
          <p:cNvPr id="83" name="Rectangle 82">
            <a:hlinkClick r:id="rId12" action="ppaction://hlinksldjump"/>
            <a:extLst>
              <a:ext uri="{FF2B5EF4-FFF2-40B4-BE49-F238E27FC236}">
                <a16:creationId xmlns:a16="http://schemas.microsoft.com/office/drawing/2014/main" id="{D3466B11-D1D3-F945-A56B-DE7F4EC52A6C}"/>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4" name="Rectangle 83">
            <a:hlinkClick r:id="rId13" action="ppaction://hlinksldjump"/>
            <a:extLst>
              <a:ext uri="{FF2B5EF4-FFF2-40B4-BE49-F238E27FC236}">
                <a16:creationId xmlns:a16="http://schemas.microsoft.com/office/drawing/2014/main" id="{E2A690EA-1AD5-3D43-B98C-99EE887CCFFC}"/>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5" name="Rectangle 84">
            <a:hlinkClick r:id="" action="ppaction://noaction"/>
            <a:extLst>
              <a:ext uri="{FF2B5EF4-FFF2-40B4-BE49-F238E27FC236}">
                <a16:creationId xmlns:a16="http://schemas.microsoft.com/office/drawing/2014/main" id="{F9144636-F5C5-D048-A57F-B7CC520E6637}"/>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9" name="Rectangle 88">
            <a:hlinkClick r:id="" action="ppaction://noaction"/>
            <a:extLst>
              <a:ext uri="{FF2B5EF4-FFF2-40B4-BE49-F238E27FC236}">
                <a16:creationId xmlns:a16="http://schemas.microsoft.com/office/drawing/2014/main" id="{2EE2BCBB-E683-B941-B389-394D002D92F0}"/>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6" name="Rectangle 95">
            <a:hlinkClick r:id="" action="ppaction://hlinkshowjump?jump=firstslide"/>
            <a:extLst>
              <a:ext uri="{FF2B5EF4-FFF2-40B4-BE49-F238E27FC236}">
                <a16:creationId xmlns:a16="http://schemas.microsoft.com/office/drawing/2014/main" id="{906FF11D-4BC2-7249-B154-9DEF0C4AA45B}"/>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7" name="Rectangle 96">
            <a:hlinkClick r:id="" action="ppaction://hlinkshowjump?jump=previousslide"/>
            <a:extLst>
              <a:ext uri="{FF2B5EF4-FFF2-40B4-BE49-F238E27FC236}">
                <a16:creationId xmlns:a16="http://schemas.microsoft.com/office/drawing/2014/main" id="{47CD515C-2BC7-6C45-A69E-6A9AEC2B8195}"/>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8" name="Rectangle 97">
            <a:hlinkClick r:id="" action="ppaction://hlinkshowjump?jump=nextslide"/>
            <a:extLst>
              <a:ext uri="{FF2B5EF4-FFF2-40B4-BE49-F238E27FC236}">
                <a16:creationId xmlns:a16="http://schemas.microsoft.com/office/drawing/2014/main" id="{5828F2D9-14A7-8B48-9D1A-A1DD2802F0A7}"/>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9" name="Rectangle 98">
            <a:hlinkClick r:id="" action="ppaction://noaction"/>
            <a:extLst>
              <a:ext uri="{FF2B5EF4-FFF2-40B4-BE49-F238E27FC236}">
                <a16:creationId xmlns:a16="http://schemas.microsoft.com/office/drawing/2014/main" id="{D3553A0D-2265-CD4B-A9D7-5D114EA3461E}"/>
              </a:ext>
            </a:extLst>
          </p:cNvPr>
          <p:cNvSpPr/>
          <p:nvPr/>
        </p:nvSpPr>
        <p:spPr>
          <a:xfrm>
            <a:off x="10438861" y="541226"/>
            <a:ext cx="1528248" cy="4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0" name="Rectangle 99">
            <a:hlinkClick r:id="" action="ppaction://noaction"/>
            <a:extLst>
              <a:ext uri="{FF2B5EF4-FFF2-40B4-BE49-F238E27FC236}">
                <a16:creationId xmlns:a16="http://schemas.microsoft.com/office/drawing/2014/main" id="{3802722E-3720-774D-B892-7A4A765F2BC9}"/>
              </a:ext>
            </a:extLst>
          </p:cNvPr>
          <p:cNvSpPr/>
          <p:nvPr/>
        </p:nvSpPr>
        <p:spPr>
          <a:xfrm>
            <a:off x="7234411" y="554727"/>
            <a:ext cx="1528248" cy="40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p>
        </p:txBody>
      </p:sp>
      <p:sp>
        <p:nvSpPr>
          <p:cNvPr id="101" name="Rectangle 100">
            <a:hlinkClick r:id="" action="ppaction://noaction"/>
            <a:extLst>
              <a:ext uri="{FF2B5EF4-FFF2-40B4-BE49-F238E27FC236}">
                <a16:creationId xmlns:a16="http://schemas.microsoft.com/office/drawing/2014/main" id="{311385B2-0285-0144-BF21-3707CE46E2BE}"/>
              </a:ext>
            </a:extLst>
          </p:cNvPr>
          <p:cNvSpPr/>
          <p:nvPr/>
        </p:nvSpPr>
        <p:spPr>
          <a:xfrm>
            <a:off x="5497467" y="554727"/>
            <a:ext cx="1610716" cy="400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2" name="Rectangle 101">
            <a:hlinkClick r:id="" action="ppaction://noaction"/>
            <a:extLst>
              <a:ext uri="{FF2B5EF4-FFF2-40B4-BE49-F238E27FC236}">
                <a16:creationId xmlns:a16="http://schemas.microsoft.com/office/drawing/2014/main" id="{E5025045-7E98-814F-9819-55E4C9770203}"/>
              </a:ext>
            </a:extLst>
          </p:cNvPr>
          <p:cNvSpPr/>
          <p:nvPr/>
        </p:nvSpPr>
        <p:spPr>
          <a:xfrm>
            <a:off x="2023583" y="554727"/>
            <a:ext cx="1610716" cy="400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3" name="Rectangle 102">
            <a:hlinkClick r:id="" action="ppaction://noaction"/>
            <a:extLst>
              <a:ext uri="{FF2B5EF4-FFF2-40B4-BE49-F238E27FC236}">
                <a16:creationId xmlns:a16="http://schemas.microsoft.com/office/drawing/2014/main" id="{9E5530D7-7BCB-6049-A2EE-6B90DAEA1F93}"/>
              </a:ext>
            </a:extLst>
          </p:cNvPr>
          <p:cNvSpPr/>
          <p:nvPr/>
        </p:nvSpPr>
        <p:spPr>
          <a:xfrm>
            <a:off x="3777227" y="554727"/>
            <a:ext cx="1610716" cy="400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6" name="TextBox 105">
            <a:extLst>
              <a:ext uri="{FF2B5EF4-FFF2-40B4-BE49-F238E27FC236}">
                <a16:creationId xmlns:a16="http://schemas.microsoft.com/office/drawing/2014/main" id="{AB2C808F-0AA3-7444-8B65-15A718ACB29F}"/>
              </a:ext>
            </a:extLst>
          </p:cNvPr>
          <p:cNvSpPr txBox="1"/>
          <p:nvPr/>
        </p:nvSpPr>
        <p:spPr>
          <a:xfrm>
            <a:off x="8868494" y="690666"/>
            <a:ext cx="1382415" cy="16191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SUMMARY</a:t>
            </a:r>
          </a:p>
        </p:txBody>
      </p:sp>
      <p:sp>
        <p:nvSpPr>
          <p:cNvPr id="107" name="Rectangle 106">
            <a:hlinkClick r:id="" action="ppaction://noaction"/>
            <a:extLst>
              <a:ext uri="{FF2B5EF4-FFF2-40B4-BE49-F238E27FC236}">
                <a16:creationId xmlns:a16="http://schemas.microsoft.com/office/drawing/2014/main" id="{97E07831-BAE8-F94F-85B8-ACDCDF9AE57B}"/>
              </a:ext>
            </a:extLst>
          </p:cNvPr>
          <p:cNvSpPr/>
          <p:nvPr/>
        </p:nvSpPr>
        <p:spPr>
          <a:xfrm>
            <a:off x="8851655" y="554723"/>
            <a:ext cx="1528248" cy="40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27651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A5D8A360-1157-9C4E-9961-D6A8C9709843}"/>
              </a:ext>
            </a:extLst>
          </p:cNvPr>
          <p:cNvGrpSpPr/>
          <p:nvPr/>
        </p:nvGrpSpPr>
        <p:grpSpPr>
          <a:xfrm>
            <a:off x="0" y="4562284"/>
            <a:ext cx="11929149" cy="1490314"/>
            <a:chOff x="2382868" y="1032036"/>
            <a:chExt cx="4142070" cy="655185"/>
          </a:xfrm>
        </p:grpSpPr>
        <p:sp>
          <p:nvSpPr>
            <p:cNvPr id="28" name="Right Triangle 27">
              <a:extLst>
                <a:ext uri="{FF2B5EF4-FFF2-40B4-BE49-F238E27FC236}">
                  <a16:creationId xmlns:a16="http://schemas.microsoft.com/office/drawing/2014/main" id="{D90D9B88-E77D-9F43-A296-9EDCCF759FAA}"/>
                </a:ext>
              </a:extLst>
            </p:cNvPr>
            <p:cNvSpPr/>
            <p:nvPr/>
          </p:nvSpPr>
          <p:spPr>
            <a:xfrm rot="5400000">
              <a:off x="5895414" y="1057696"/>
              <a:ext cx="655184" cy="603864"/>
            </a:xfrm>
            <a:prstGeom prst="rtTriangle">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A10BD2B-F25F-0946-9E46-03F7303CABC2}"/>
                </a:ext>
              </a:extLst>
            </p:cNvPr>
            <p:cNvSpPr/>
            <p:nvPr/>
          </p:nvSpPr>
          <p:spPr>
            <a:xfrm>
              <a:off x="2382868" y="1032037"/>
              <a:ext cx="3538205" cy="655184"/>
            </a:xfrm>
            <a:prstGeom prst="rect">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94">
            <a:extLst>
              <a:ext uri="{FF2B5EF4-FFF2-40B4-BE49-F238E27FC236}">
                <a16:creationId xmlns:a16="http://schemas.microsoft.com/office/drawing/2014/main" id="{5984B918-CCFA-8F41-A381-42492621EC7F}"/>
              </a:ext>
            </a:extLst>
          </p:cNvPr>
          <p:cNvGrpSpPr/>
          <p:nvPr/>
        </p:nvGrpSpPr>
        <p:grpSpPr>
          <a:xfrm>
            <a:off x="-2" y="1715385"/>
            <a:ext cx="11522643" cy="1525000"/>
            <a:chOff x="2580816" y="1032036"/>
            <a:chExt cx="3944122" cy="655185"/>
          </a:xfrm>
        </p:grpSpPr>
        <p:sp>
          <p:nvSpPr>
            <p:cNvPr id="99" name="Right Triangle 98">
              <a:extLst>
                <a:ext uri="{FF2B5EF4-FFF2-40B4-BE49-F238E27FC236}">
                  <a16:creationId xmlns:a16="http://schemas.microsoft.com/office/drawing/2014/main" id="{FDCD28E4-8255-A64A-BD98-B5238003821B}"/>
                </a:ext>
              </a:extLst>
            </p:cNvPr>
            <p:cNvSpPr/>
            <p:nvPr/>
          </p:nvSpPr>
          <p:spPr>
            <a:xfrm rot="5400000">
              <a:off x="5895414" y="1057696"/>
              <a:ext cx="655184" cy="603864"/>
            </a:xfrm>
            <a:prstGeom prst="rtTriangle">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CD0C517-43C9-5747-A43C-2B4D7799A490}"/>
                </a:ext>
              </a:extLst>
            </p:cNvPr>
            <p:cNvSpPr/>
            <p:nvPr/>
          </p:nvSpPr>
          <p:spPr>
            <a:xfrm>
              <a:off x="2580816" y="1032037"/>
              <a:ext cx="3340256" cy="655184"/>
            </a:xfrm>
            <a:prstGeom prst="rect">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 name="Group 250">
            <a:extLst>
              <a:ext uri="{FF2B5EF4-FFF2-40B4-BE49-F238E27FC236}">
                <a16:creationId xmlns:a16="http://schemas.microsoft.com/office/drawing/2014/main" id="{A2FA7B2D-E97D-274B-BB24-106F298C83B9}"/>
              </a:ext>
            </a:extLst>
          </p:cNvPr>
          <p:cNvGrpSpPr/>
          <p:nvPr/>
        </p:nvGrpSpPr>
        <p:grpSpPr>
          <a:xfrm>
            <a:off x="-1" y="3360195"/>
            <a:ext cx="11577025" cy="1088899"/>
            <a:chOff x="957470" y="1032036"/>
            <a:chExt cx="5567468" cy="655185"/>
          </a:xfrm>
        </p:grpSpPr>
        <p:sp>
          <p:nvSpPr>
            <p:cNvPr id="252" name="Right Triangle 251">
              <a:extLst>
                <a:ext uri="{FF2B5EF4-FFF2-40B4-BE49-F238E27FC236}">
                  <a16:creationId xmlns:a16="http://schemas.microsoft.com/office/drawing/2014/main" id="{CC12877A-41AE-AB44-A6E2-D02A3F582A9C}"/>
                </a:ext>
              </a:extLst>
            </p:cNvPr>
            <p:cNvSpPr/>
            <p:nvPr/>
          </p:nvSpPr>
          <p:spPr>
            <a:xfrm rot="5400000">
              <a:off x="5895414" y="1057696"/>
              <a:ext cx="655184" cy="603864"/>
            </a:xfrm>
            <a:prstGeom prst="rtTriangle">
              <a:avLst/>
            </a:prstGeom>
            <a:solidFill>
              <a:schemeClr val="bg1">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F94DB9F9-B9A9-AF49-B07D-77704FDEAB12}"/>
                </a:ext>
              </a:extLst>
            </p:cNvPr>
            <p:cNvSpPr/>
            <p:nvPr/>
          </p:nvSpPr>
          <p:spPr>
            <a:xfrm>
              <a:off x="957470" y="1032037"/>
              <a:ext cx="4963604" cy="655184"/>
            </a:xfrm>
            <a:prstGeom prst="rect">
              <a:avLst/>
            </a:prstGeom>
            <a:solidFill>
              <a:schemeClr val="bg1">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7CBE6BBC-FC84-3046-A8C1-7E416A76A06D}"/>
              </a:ext>
            </a:extLst>
          </p:cNvPr>
          <p:cNvSpPr>
            <a:spLocks noGrp="1"/>
          </p:cNvSpPr>
          <p:nvPr>
            <p:ph type="title"/>
          </p:nvPr>
        </p:nvSpPr>
        <p:spPr/>
        <p:txBody>
          <a:bodyPr/>
          <a:lstStyle/>
          <a:p>
            <a:r>
              <a:rPr lang="en-US" dirty="0"/>
              <a:t>THE CHALLENGES OF MANAGING AN HD CLINIC DURING A PANDEMIC</a:t>
            </a:r>
            <a:r>
              <a:rPr lang="en-US" dirty="0">
                <a:solidFill>
                  <a:schemeClr val="tx2"/>
                </a:solidFill>
              </a:rPr>
              <a:t>: </a:t>
            </a:r>
            <a:br>
              <a:rPr lang="en-US" dirty="0">
                <a:solidFill>
                  <a:schemeClr val="tx2"/>
                </a:solidFill>
              </a:rPr>
            </a:br>
            <a:r>
              <a:rPr lang="en-US" dirty="0">
                <a:solidFill>
                  <a:srgbClr val="0070C0"/>
                </a:solidFill>
              </a:rPr>
              <a:t>MANAGING AND PROTECTING HEALTHCARE RESOURCES</a:t>
            </a:r>
          </a:p>
        </p:txBody>
      </p:sp>
      <p:sp>
        <p:nvSpPr>
          <p:cNvPr id="30" name="Title 1">
            <a:extLst>
              <a:ext uri="{FF2B5EF4-FFF2-40B4-BE49-F238E27FC236}">
                <a16:creationId xmlns:a16="http://schemas.microsoft.com/office/drawing/2014/main" id="{FF154103-7B2F-4649-961F-C98840DC9959}"/>
              </a:ext>
            </a:extLst>
          </p:cNvPr>
          <p:cNvSpPr txBox="1">
            <a:spLocks/>
          </p:cNvSpPr>
          <p:nvPr/>
        </p:nvSpPr>
        <p:spPr>
          <a:xfrm>
            <a:off x="1164504" y="4816252"/>
            <a:ext cx="3755416" cy="317303"/>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1800" b="1" dirty="0"/>
              <a:t>AKI </a:t>
            </a:r>
            <a:r>
              <a:rPr lang="en-US" sz="1800" dirty="0">
                <a:latin typeface="+mn-lt"/>
              </a:rPr>
              <a:t>requiring </a:t>
            </a:r>
            <a:r>
              <a:rPr lang="en-US" sz="1800" b="1" dirty="0"/>
              <a:t>RRT</a:t>
            </a:r>
            <a:r>
              <a:rPr lang="en-US" sz="1800" b="1" dirty="0">
                <a:latin typeface="+mn-lt"/>
              </a:rPr>
              <a:t> </a:t>
            </a:r>
            <a:r>
              <a:rPr lang="en-US" sz="1800" dirty="0">
                <a:latin typeface="+mn-lt"/>
              </a:rPr>
              <a:t>develops</a:t>
            </a:r>
            <a:endParaRPr lang="en-US" b="1" dirty="0"/>
          </a:p>
        </p:txBody>
      </p:sp>
      <p:sp>
        <p:nvSpPr>
          <p:cNvPr id="31" name="Title 1">
            <a:extLst>
              <a:ext uri="{FF2B5EF4-FFF2-40B4-BE49-F238E27FC236}">
                <a16:creationId xmlns:a16="http://schemas.microsoft.com/office/drawing/2014/main" id="{9C19E4C9-0452-374C-9A60-C1132ED9EA30}"/>
              </a:ext>
            </a:extLst>
          </p:cNvPr>
          <p:cNvSpPr txBox="1">
            <a:spLocks/>
          </p:cNvSpPr>
          <p:nvPr/>
        </p:nvSpPr>
        <p:spPr>
          <a:xfrm>
            <a:off x="6923336" y="4838297"/>
            <a:ext cx="1423981" cy="105628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ts val="1540"/>
              </a:lnSpc>
            </a:pPr>
            <a:r>
              <a:rPr lang="en-US" sz="1600" dirty="0">
                <a:latin typeface="+mn-lt"/>
              </a:rPr>
              <a:t>placing a tremendous burden on dialysis </a:t>
            </a:r>
            <a:br>
              <a:rPr lang="en-US" sz="1600" dirty="0">
                <a:latin typeface="+mn-lt"/>
              </a:rPr>
            </a:br>
            <a:r>
              <a:rPr lang="en-US" sz="1600" dirty="0">
                <a:latin typeface="+mn-lt"/>
              </a:rPr>
              <a:t>clinics</a:t>
            </a:r>
            <a:endParaRPr lang="en-US" sz="1600" dirty="0">
              <a:highlight>
                <a:srgbClr val="FFFF00"/>
              </a:highlight>
              <a:latin typeface="+mn-lt"/>
            </a:endParaRPr>
          </a:p>
        </p:txBody>
      </p:sp>
      <p:sp>
        <p:nvSpPr>
          <p:cNvPr id="32" name="Title 1">
            <a:extLst>
              <a:ext uri="{FF2B5EF4-FFF2-40B4-BE49-F238E27FC236}">
                <a16:creationId xmlns:a16="http://schemas.microsoft.com/office/drawing/2014/main" id="{DC142638-0815-4D4B-8764-E9F67522EFDA}"/>
              </a:ext>
            </a:extLst>
          </p:cNvPr>
          <p:cNvSpPr txBox="1">
            <a:spLocks/>
          </p:cNvSpPr>
          <p:nvPr/>
        </p:nvSpPr>
        <p:spPr>
          <a:xfrm>
            <a:off x="1332317" y="5480889"/>
            <a:ext cx="3587604" cy="400842"/>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1800" dirty="0">
                <a:latin typeface="+mn-lt"/>
              </a:rPr>
              <a:t>of </a:t>
            </a:r>
            <a:r>
              <a:rPr lang="en-US" sz="1800" b="1" dirty="0"/>
              <a:t>COVID-19 ICU PATIENTS,</a:t>
            </a:r>
            <a:r>
              <a:rPr lang="en-US" b="1" dirty="0"/>
              <a:t> </a:t>
            </a:r>
          </a:p>
        </p:txBody>
      </p:sp>
      <p:pic>
        <p:nvPicPr>
          <p:cNvPr id="52" name="Graphic 51">
            <a:extLst>
              <a:ext uri="{FF2B5EF4-FFF2-40B4-BE49-F238E27FC236}">
                <a16:creationId xmlns:a16="http://schemas.microsoft.com/office/drawing/2014/main" id="{CCBF390C-2EF2-C249-8CDD-2DD5EEDF5EE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12428" y="1916941"/>
            <a:ext cx="449749" cy="337310"/>
          </a:xfrm>
          <a:prstGeom prst="rect">
            <a:avLst/>
          </a:prstGeom>
        </p:spPr>
      </p:pic>
      <p:sp>
        <p:nvSpPr>
          <p:cNvPr id="57" name="Title 1">
            <a:extLst>
              <a:ext uri="{FF2B5EF4-FFF2-40B4-BE49-F238E27FC236}">
                <a16:creationId xmlns:a16="http://schemas.microsoft.com/office/drawing/2014/main" id="{D64B6884-FD3D-1949-A811-5C71D2D3244A}"/>
              </a:ext>
            </a:extLst>
          </p:cNvPr>
          <p:cNvSpPr txBox="1">
            <a:spLocks/>
          </p:cNvSpPr>
          <p:nvPr/>
        </p:nvSpPr>
        <p:spPr>
          <a:xfrm>
            <a:off x="2829071" y="2180302"/>
            <a:ext cx="2532957" cy="93255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dirty="0">
                <a:latin typeface="+mn-lt"/>
              </a:rPr>
              <a:t>to implement a host of new safety procedures </a:t>
            </a:r>
            <a:br>
              <a:rPr lang="en-US" dirty="0">
                <a:latin typeface="+mn-lt"/>
              </a:rPr>
            </a:br>
            <a:r>
              <a:rPr lang="en-US" dirty="0">
                <a:latin typeface="+mn-lt"/>
              </a:rPr>
              <a:t>to protect patients </a:t>
            </a:r>
            <a:br>
              <a:rPr lang="en-US" dirty="0">
                <a:latin typeface="+mn-lt"/>
              </a:rPr>
            </a:br>
            <a:r>
              <a:rPr lang="en-US" dirty="0">
                <a:latin typeface="+mn-lt"/>
              </a:rPr>
              <a:t>and staff</a:t>
            </a:r>
            <a:r>
              <a:rPr lang="en-US" baseline="30000" dirty="0">
                <a:latin typeface="+mn-lt"/>
              </a:rPr>
              <a:t>1</a:t>
            </a:r>
          </a:p>
        </p:txBody>
      </p:sp>
      <p:pic>
        <p:nvPicPr>
          <p:cNvPr id="123" name="Graphic 122">
            <a:extLst>
              <a:ext uri="{FF2B5EF4-FFF2-40B4-BE49-F238E27FC236}">
                <a16:creationId xmlns:a16="http://schemas.microsoft.com/office/drawing/2014/main" id="{280DDBA1-5D47-CB4A-846A-DE2238A2559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2221" y="4846439"/>
            <a:ext cx="703737" cy="933994"/>
          </a:xfrm>
          <a:prstGeom prst="rect">
            <a:avLst/>
          </a:prstGeom>
        </p:spPr>
      </p:pic>
      <p:sp>
        <p:nvSpPr>
          <p:cNvPr id="124" name="Title 1">
            <a:extLst>
              <a:ext uri="{FF2B5EF4-FFF2-40B4-BE49-F238E27FC236}">
                <a16:creationId xmlns:a16="http://schemas.microsoft.com/office/drawing/2014/main" id="{27FEB3E4-2218-CF4F-BA80-C0AB74844572}"/>
              </a:ext>
            </a:extLst>
          </p:cNvPr>
          <p:cNvSpPr txBox="1">
            <a:spLocks/>
          </p:cNvSpPr>
          <p:nvPr/>
        </p:nvSpPr>
        <p:spPr>
          <a:xfrm>
            <a:off x="1387485" y="5051702"/>
            <a:ext cx="3487647" cy="42615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1800" dirty="0">
                <a:latin typeface="+mn-lt"/>
              </a:rPr>
              <a:t>in</a:t>
            </a:r>
            <a:r>
              <a:rPr lang="en-US" sz="1800" dirty="0">
                <a:solidFill>
                  <a:schemeClr val="accent1"/>
                </a:solidFill>
                <a:latin typeface="+mn-lt"/>
              </a:rPr>
              <a:t> </a:t>
            </a:r>
            <a:r>
              <a:rPr lang="en-US" sz="2800" b="1" dirty="0">
                <a:solidFill>
                  <a:srgbClr val="0070C0"/>
                </a:solidFill>
              </a:rPr>
              <a:t>20% to 30%</a:t>
            </a:r>
            <a:r>
              <a:rPr lang="en-US" sz="1800" b="1" dirty="0">
                <a:solidFill>
                  <a:srgbClr val="0070C0"/>
                </a:solidFill>
              </a:rPr>
              <a:t> </a:t>
            </a:r>
            <a:endParaRPr lang="en-US" b="1" dirty="0">
              <a:solidFill>
                <a:srgbClr val="0070C0"/>
              </a:solidFill>
            </a:endParaRPr>
          </a:p>
        </p:txBody>
      </p:sp>
      <p:sp>
        <p:nvSpPr>
          <p:cNvPr id="127" name="Title 1">
            <a:extLst>
              <a:ext uri="{FF2B5EF4-FFF2-40B4-BE49-F238E27FC236}">
                <a16:creationId xmlns:a16="http://schemas.microsoft.com/office/drawing/2014/main" id="{EAB0641A-7A27-E342-A5B6-D9C931B2F4EF}"/>
              </a:ext>
            </a:extLst>
          </p:cNvPr>
          <p:cNvSpPr txBox="1">
            <a:spLocks/>
          </p:cNvSpPr>
          <p:nvPr/>
        </p:nvSpPr>
        <p:spPr>
          <a:xfrm>
            <a:off x="8486824" y="4842192"/>
            <a:ext cx="1487149" cy="1128599"/>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ts val="1940"/>
              </a:lnSpc>
            </a:pPr>
            <a:r>
              <a:rPr lang="en-US" sz="1800" b="1" dirty="0">
                <a:solidFill>
                  <a:srgbClr val="0070C0"/>
                </a:solidFill>
              </a:rPr>
              <a:t>DEMAND MAY EXCEED CAPACITY</a:t>
            </a:r>
            <a:r>
              <a:rPr lang="en-US" sz="1800" b="1" baseline="30000" dirty="0">
                <a:solidFill>
                  <a:srgbClr val="0070C0"/>
                </a:solidFill>
                <a:latin typeface="+mn-lt"/>
              </a:rPr>
              <a:t>3</a:t>
            </a:r>
            <a:r>
              <a:rPr lang="en-US" sz="1800" dirty="0">
                <a:solidFill>
                  <a:srgbClr val="0070C0"/>
                </a:solidFill>
                <a:latin typeface="+mn-lt"/>
              </a:rPr>
              <a:t> </a:t>
            </a:r>
          </a:p>
        </p:txBody>
      </p:sp>
      <p:sp>
        <p:nvSpPr>
          <p:cNvPr id="128" name="Title 1">
            <a:extLst>
              <a:ext uri="{FF2B5EF4-FFF2-40B4-BE49-F238E27FC236}">
                <a16:creationId xmlns:a16="http://schemas.microsoft.com/office/drawing/2014/main" id="{1BC4997B-9666-064A-BF51-EE85E0523C41}"/>
              </a:ext>
            </a:extLst>
          </p:cNvPr>
          <p:cNvSpPr txBox="1">
            <a:spLocks/>
          </p:cNvSpPr>
          <p:nvPr/>
        </p:nvSpPr>
        <p:spPr>
          <a:xfrm>
            <a:off x="496735" y="1870619"/>
            <a:ext cx="4893340" cy="310458"/>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ct val="100000"/>
              </a:lnSpc>
            </a:pPr>
            <a:r>
              <a:rPr lang="en-US" sz="1900" dirty="0">
                <a:solidFill>
                  <a:schemeClr val="tx2"/>
                </a:solidFill>
                <a:latin typeface="+mn-lt"/>
              </a:rPr>
              <a:t>PANDEMICS force </a:t>
            </a:r>
            <a:r>
              <a:rPr lang="en-US" sz="1900" b="1" dirty="0"/>
              <a:t>HD</a:t>
            </a:r>
            <a:r>
              <a:rPr lang="en-US" sz="1900" dirty="0">
                <a:latin typeface="+mn-lt"/>
              </a:rPr>
              <a:t> CENTERS</a:t>
            </a:r>
          </a:p>
        </p:txBody>
      </p:sp>
      <p:sp>
        <p:nvSpPr>
          <p:cNvPr id="142" name="Title 1">
            <a:extLst>
              <a:ext uri="{FF2B5EF4-FFF2-40B4-BE49-F238E27FC236}">
                <a16:creationId xmlns:a16="http://schemas.microsoft.com/office/drawing/2014/main" id="{AC6910C9-63D0-B147-9447-01E6A02EFE2E}"/>
              </a:ext>
            </a:extLst>
          </p:cNvPr>
          <p:cNvSpPr txBox="1">
            <a:spLocks/>
          </p:cNvSpPr>
          <p:nvPr/>
        </p:nvSpPr>
        <p:spPr>
          <a:xfrm>
            <a:off x="6278803" y="1905194"/>
            <a:ext cx="2307692" cy="224511"/>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300" b="1" dirty="0">
                <a:latin typeface="+mn-lt"/>
              </a:rPr>
              <a:t>INCREASED SCREENING </a:t>
            </a:r>
          </a:p>
        </p:txBody>
      </p:sp>
      <p:sp>
        <p:nvSpPr>
          <p:cNvPr id="143" name="Title 1">
            <a:extLst>
              <a:ext uri="{FF2B5EF4-FFF2-40B4-BE49-F238E27FC236}">
                <a16:creationId xmlns:a16="http://schemas.microsoft.com/office/drawing/2014/main" id="{7309481A-671C-2B4B-8CB8-63F80437F04C}"/>
              </a:ext>
            </a:extLst>
          </p:cNvPr>
          <p:cNvSpPr txBox="1">
            <a:spLocks/>
          </p:cNvSpPr>
          <p:nvPr/>
        </p:nvSpPr>
        <p:spPr>
          <a:xfrm>
            <a:off x="5740002" y="2236231"/>
            <a:ext cx="988983" cy="170774"/>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b="1" dirty="0">
                <a:solidFill>
                  <a:schemeClr val="tx2"/>
                </a:solidFill>
                <a:latin typeface="+mn-lt"/>
              </a:rPr>
              <a:t>TRIAGING</a:t>
            </a:r>
          </a:p>
        </p:txBody>
      </p:sp>
      <p:sp>
        <p:nvSpPr>
          <p:cNvPr id="144" name="Title 1">
            <a:extLst>
              <a:ext uri="{FF2B5EF4-FFF2-40B4-BE49-F238E27FC236}">
                <a16:creationId xmlns:a16="http://schemas.microsoft.com/office/drawing/2014/main" id="{C36D6818-F469-144F-8BE5-F2A56619B236}"/>
              </a:ext>
            </a:extLst>
          </p:cNvPr>
          <p:cNvSpPr txBox="1">
            <a:spLocks/>
          </p:cNvSpPr>
          <p:nvPr/>
        </p:nvSpPr>
        <p:spPr>
          <a:xfrm>
            <a:off x="8817821" y="2540458"/>
            <a:ext cx="1031804" cy="170774"/>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300" b="1" dirty="0">
                <a:solidFill>
                  <a:schemeClr val="tx2"/>
                </a:solidFill>
                <a:latin typeface="+mn-lt"/>
              </a:rPr>
              <a:t>ISOLATION</a:t>
            </a:r>
          </a:p>
        </p:txBody>
      </p:sp>
      <p:sp>
        <p:nvSpPr>
          <p:cNvPr id="145" name="Title 1">
            <a:extLst>
              <a:ext uri="{FF2B5EF4-FFF2-40B4-BE49-F238E27FC236}">
                <a16:creationId xmlns:a16="http://schemas.microsoft.com/office/drawing/2014/main" id="{D3D19B20-CD7C-7947-B285-B8FD66E86AF6}"/>
              </a:ext>
            </a:extLst>
          </p:cNvPr>
          <p:cNvSpPr txBox="1">
            <a:spLocks/>
          </p:cNvSpPr>
          <p:nvPr/>
        </p:nvSpPr>
        <p:spPr>
          <a:xfrm>
            <a:off x="6922172" y="2278840"/>
            <a:ext cx="1686981" cy="430076"/>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lnSpc>
                <a:spcPct val="100000"/>
              </a:lnSpc>
            </a:pPr>
            <a:r>
              <a:rPr lang="en-US" b="1" dirty="0">
                <a:solidFill>
                  <a:schemeClr val="tx1">
                    <a:lumMod val="40000"/>
                    <a:lumOff val="60000"/>
                  </a:schemeClr>
                </a:solidFill>
                <a:latin typeface="+mn-lt"/>
              </a:rPr>
              <a:t>DISINFECTION PROTOCOLS</a:t>
            </a:r>
          </a:p>
        </p:txBody>
      </p:sp>
      <p:sp>
        <p:nvSpPr>
          <p:cNvPr id="255" name="Title 1">
            <a:extLst>
              <a:ext uri="{FF2B5EF4-FFF2-40B4-BE49-F238E27FC236}">
                <a16:creationId xmlns:a16="http://schemas.microsoft.com/office/drawing/2014/main" id="{DFFEB730-BBDF-764E-83D1-3BD2042D10A7}"/>
              </a:ext>
            </a:extLst>
          </p:cNvPr>
          <p:cNvSpPr txBox="1">
            <a:spLocks/>
          </p:cNvSpPr>
          <p:nvPr/>
        </p:nvSpPr>
        <p:spPr>
          <a:xfrm>
            <a:off x="2091251" y="3378862"/>
            <a:ext cx="2517199" cy="297774"/>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lnSpc>
                <a:spcPct val="100000"/>
              </a:lnSpc>
            </a:pPr>
            <a:r>
              <a:rPr lang="en-US" sz="1800" b="1" dirty="0">
                <a:solidFill>
                  <a:schemeClr val="accent1"/>
                </a:solidFill>
              </a:rPr>
              <a:t>                  </a:t>
            </a:r>
            <a:r>
              <a:rPr lang="en-US" sz="1800" b="1" dirty="0">
                <a:solidFill>
                  <a:schemeClr val="tx2"/>
                </a:solidFill>
              </a:rPr>
              <a:t>STRAIN</a:t>
            </a:r>
            <a:r>
              <a:rPr lang="en-US" sz="1800" dirty="0">
                <a:solidFill>
                  <a:schemeClr val="accent2"/>
                </a:solidFill>
              </a:rPr>
              <a:t> </a:t>
            </a:r>
          </a:p>
        </p:txBody>
      </p:sp>
      <p:pic>
        <p:nvPicPr>
          <p:cNvPr id="256" name="Graphic 255">
            <a:extLst>
              <a:ext uri="{FF2B5EF4-FFF2-40B4-BE49-F238E27FC236}">
                <a16:creationId xmlns:a16="http://schemas.microsoft.com/office/drawing/2014/main" id="{FBA2DBE1-2BDC-704D-B20D-BD610021619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550953">
            <a:off x="522268" y="3849658"/>
            <a:ext cx="640139" cy="480103"/>
          </a:xfrm>
          <a:prstGeom prst="rect">
            <a:avLst/>
          </a:prstGeom>
        </p:spPr>
      </p:pic>
      <p:sp>
        <p:nvSpPr>
          <p:cNvPr id="257" name="Title 1">
            <a:extLst>
              <a:ext uri="{FF2B5EF4-FFF2-40B4-BE49-F238E27FC236}">
                <a16:creationId xmlns:a16="http://schemas.microsoft.com/office/drawing/2014/main" id="{B2194E4C-07F5-EC45-81A6-96DF5C808E13}"/>
              </a:ext>
            </a:extLst>
          </p:cNvPr>
          <p:cNvSpPr txBox="1">
            <a:spLocks/>
          </p:cNvSpPr>
          <p:nvPr/>
        </p:nvSpPr>
        <p:spPr>
          <a:xfrm>
            <a:off x="7326148" y="3581871"/>
            <a:ext cx="972915" cy="755909"/>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ts val="1780"/>
              </a:lnSpc>
            </a:pPr>
            <a:r>
              <a:rPr lang="en-US" sz="1600" b="1" dirty="0">
                <a:solidFill>
                  <a:schemeClr val="tx2"/>
                </a:solidFill>
              </a:rPr>
              <a:t>WHO HAVE LOST</a:t>
            </a:r>
          </a:p>
        </p:txBody>
      </p:sp>
      <p:sp>
        <p:nvSpPr>
          <p:cNvPr id="258" name="Title 1">
            <a:extLst>
              <a:ext uri="{FF2B5EF4-FFF2-40B4-BE49-F238E27FC236}">
                <a16:creationId xmlns:a16="http://schemas.microsoft.com/office/drawing/2014/main" id="{83798C4A-CE08-8742-B604-803DCA1F170A}"/>
              </a:ext>
            </a:extLst>
          </p:cNvPr>
          <p:cNvSpPr txBox="1">
            <a:spLocks/>
          </p:cNvSpPr>
          <p:nvPr/>
        </p:nvSpPr>
        <p:spPr>
          <a:xfrm>
            <a:off x="8464023" y="3581870"/>
            <a:ext cx="1714327" cy="648493"/>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ts val="1780"/>
              </a:lnSpc>
            </a:pPr>
            <a:r>
              <a:rPr lang="en-US" sz="1600" dirty="0">
                <a:latin typeface="+mn-lt"/>
              </a:rPr>
              <a:t>MANPOWER </a:t>
            </a:r>
            <a:br>
              <a:rPr lang="en-US" sz="1600" dirty="0">
                <a:latin typeface="+mn-lt"/>
              </a:rPr>
            </a:br>
            <a:r>
              <a:rPr lang="en-US" sz="1600" dirty="0">
                <a:latin typeface="+mn-lt"/>
              </a:rPr>
              <a:t>TO ILLNESS &amp; </a:t>
            </a:r>
            <a:br>
              <a:rPr lang="en-US" sz="1600" dirty="0">
                <a:latin typeface="+mn-lt"/>
              </a:rPr>
            </a:br>
            <a:r>
              <a:rPr lang="en-US" sz="1600" dirty="0">
                <a:latin typeface="+mn-lt"/>
              </a:rPr>
              <a:t>QUARANTINE</a:t>
            </a:r>
          </a:p>
        </p:txBody>
      </p:sp>
      <p:pic>
        <p:nvPicPr>
          <p:cNvPr id="288" name="Graphic 287">
            <a:extLst>
              <a:ext uri="{FF2B5EF4-FFF2-40B4-BE49-F238E27FC236}">
                <a16:creationId xmlns:a16="http://schemas.microsoft.com/office/drawing/2014/main" id="{1DB6672B-E7E8-8A47-B94C-CE214855EDD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5415" y="3567332"/>
            <a:ext cx="449749" cy="337310"/>
          </a:xfrm>
          <a:prstGeom prst="rect">
            <a:avLst/>
          </a:prstGeom>
        </p:spPr>
      </p:pic>
      <p:sp>
        <p:nvSpPr>
          <p:cNvPr id="3" name="Rectangle 2">
            <a:extLst>
              <a:ext uri="{FF2B5EF4-FFF2-40B4-BE49-F238E27FC236}">
                <a16:creationId xmlns:a16="http://schemas.microsoft.com/office/drawing/2014/main" id="{1C7C986C-0971-480D-8659-C60C34713061}"/>
              </a:ext>
            </a:extLst>
          </p:cNvPr>
          <p:cNvSpPr/>
          <p:nvPr/>
        </p:nvSpPr>
        <p:spPr>
          <a:xfrm>
            <a:off x="964923" y="3334785"/>
            <a:ext cx="2219390" cy="369332"/>
          </a:xfrm>
          <a:prstGeom prst="rect">
            <a:avLst/>
          </a:prstGeom>
        </p:spPr>
        <p:txBody>
          <a:bodyPr wrap="none">
            <a:spAutoFit/>
          </a:bodyPr>
          <a:lstStyle/>
          <a:p>
            <a:r>
              <a:rPr lang="en-US" sz="1800" dirty="0">
                <a:latin typeface="+mn-lt"/>
              </a:rPr>
              <a:t>PANDEMICS place </a:t>
            </a:r>
          </a:p>
        </p:txBody>
      </p:sp>
      <p:sp>
        <p:nvSpPr>
          <p:cNvPr id="70" name="Title 1">
            <a:extLst>
              <a:ext uri="{FF2B5EF4-FFF2-40B4-BE49-F238E27FC236}">
                <a16:creationId xmlns:a16="http://schemas.microsoft.com/office/drawing/2014/main" id="{A9DD0C8A-D6D5-456C-9E62-08A5D0F02895}"/>
              </a:ext>
            </a:extLst>
          </p:cNvPr>
          <p:cNvSpPr txBox="1">
            <a:spLocks/>
          </p:cNvSpPr>
          <p:nvPr/>
        </p:nvSpPr>
        <p:spPr>
          <a:xfrm>
            <a:off x="1284110" y="3817791"/>
            <a:ext cx="3078769" cy="479000"/>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ts val="1800"/>
              </a:lnSpc>
            </a:pPr>
            <a:r>
              <a:rPr lang="en-US" sz="1200" dirty="0">
                <a:solidFill>
                  <a:schemeClr val="accent1"/>
                </a:solidFill>
                <a:latin typeface="+mn-lt"/>
              </a:rPr>
              <a:t>                  </a:t>
            </a:r>
            <a:r>
              <a:rPr lang="en-US" sz="1200" dirty="0">
                <a:latin typeface="+mn-lt"/>
              </a:rPr>
              <a:t>ON THE</a:t>
            </a:r>
          </a:p>
          <a:p>
            <a:pPr>
              <a:lnSpc>
                <a:spcPts val="1800"/>
              </a:lnSpc>
            </a:pPr>
            <a:r>
              <a:rPr lang="en-US" sz="1800" dirty="0">
                <a:latin typeface="+mn-lt"/>
              </a:rPr>
              <a:t>CLINICAL TEAM</a:t>
            </a:r>
          </a:p>
        </p:txBody>
      </p:sp>
      <p:sp>
        <p:nvSpPr>
          <p:cNvPr id="81" name="Title 1">
            <a:extLst>
              <a:ext uri="{FF2B5EF4-FFF2-40B4-BE49-F238E27FC236}">
                <a16:creationId xmlns:a16="http://schemas.microsoft.com/office/drawing/2014/main" id="{E41C4D76-C43E-8C48-9790-6696079B8A33}"/>
              </a:ext>
            </a:extLst>
          </p:cNvPr>
          <p:cNvSpPr txBox="1">
            <a:spLocks/>
          </p:cNvSpPr>
          <p:nvPr/>
        </p:nvSpPr>
        <p:spPr>
          <a:xfrm>
            <a:off x="6022937" y="2797022"/>
            <a:ext cx="2710783" cy="260003"/>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lnSpc>
                <a:spcPct val="100000"/>
              </a:lnSpc>
            </a:pPr>
            <a:r>
              <a:rPr lang="en-US" sz="1700" b="1" dirty="0">
                <a:solidFill>
                  <a:schemeClr val="tx2"/>
                </a:solidFill>
                <a:latin typeface="+mn-lt"/>
              </a:rPr>
              <a:t>SOCIAL DISTANCING</a:t>
            </a:r>
          </a:p>
        </p:txBody>
      </p:sp>
      <p:sp>
        <p:nvSpPr>
          <p:cNvPr id="86" name="Title 1">
            <a:extLst>
              <a:ext uri="{FF2B5EF4-FFF2-40B4-BE49-F238E27FC236}">
                <a16:creationId xmlns:a16="http://schemas.microsoft.com/office/drawing/2014/main" id="{0882D0CF-7AFB-B047-B878-708C1AF01CD7}"/>
              </a:ext>
            </a:extLst>
          </p:cNvPr>
          <p:cNvSpPr txBox="1">
            <a:spLocks/>
          </p:cNvSpPr>
          <p:nvPr/>
        </p:nvSpPr>
        <p:spPr>
          <a:xfrm>
            <a:off x="8805198" y="1956155"/>
            <a:ext cx="687437" cy="303861"/>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2000" b="1" dirty="0">
                <a:solidFill>
                  <a:schemeClr val="tx2"/>
                </a:solidFill>
                <a:latin typeface="+mn-lt"/>
              </a:rPr>
              <a:t>PPE</a:t>
            </a:r>
          </a:p>
        </p:txBody>
      </p:sp>
      <p:sp>
        <p:nvSpPr>
          <p:cNvPr id="75" name="Rectangle 74">
            <a:hlinkClick r:id="rId8" action="ppaction://hlinksldjump"/>
            <a:extLst>
              <a:ext uri="{FF2B5EF4-FFF2-40B4-BE49-F238E27FC236}">
                <a16:creationId xmlns:a16="http://schemas.microsoft.com/office/drawing/2014/main" id="{B1BB54AF-04B6-BC47-9779-ABA6E4170FD1}"/>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6" name="Rectangle 75">
            <a:hlinkClick r:id="rId9" action="ppaction://hlinksldjump"/>
            <a:extLst>
              <a:ext uri="{FF2B5EF4-FFF2-40B4-BE49-F238E27FC236}">
                <a16:creationId xmlns:a16="http://schemas.microsoft.com/office/drawing/2014/main" id="{F7891095-AF7D-DA4D-97B5-B7BD923CF484}"/>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7" name="Rectangle 76">
            <a:hlinkClick r:id="" action="ppaction://noaction"/>
            <a:extLst>
              <a:ext uri="{FF2B5EF4-FFF2-40B4-BE49-F238E27FC236}">
                <a16:creationId xmlns:a16="http://schemas.microsoft.com/office/drawing/2014/main" id="{5FF5BA8B-EFEE-8A44-8500-4C78D274B614}"/>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8" name="Rectangle 77">
            <a:hlinkClick r:id="" action="ppaction://noaction"/>
            <a:extLst>
              <a:ext uri="{FF2B5EF4-FFF2-40B4-BE49-F238E27FC236}">
                <a16:creationId xmlns:a16="http://schemas.microsoft.com/office/drawing/2014/main" id="{22DEBE4E-6D72-714A-8FA7-544989B51FF9}"/>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38" name="Rectangle 237">
            <a:hlinkClick r:id="" action="ppaction://hlinkshowjump?jump=firstslide"/>
            <a:extLst>
              <a:ext uri="{FF2B5EF4-FFF2-40B4-BE49-F238E27FC236}">
                <a16:creationId xmlns:a16="http://schemas.microsoft.com/office/drawing/2014/main" id="{046016F9-C793-B94B-85DC-06115CE13A21}"/>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39" name="Rectangle 238">
            <a:hlinkClick r:id="" action="ppaction://hlinkshowjump?jump=previousslide"/>
            <a:extLst>
              <a:ext uri="{FF2B5EF4-FFF2-40B4-BE49-F238E27FC236}">
                <a16:creationId xmlns:a16="http://schemas.microsoft.com/office/drawing/2014/main" id="{992E175D-1244-B84D-8A9E-7BDB516C26FF}"/>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40" name="Rectangle 239">
            <a:hlinkClick r:id="" action="ppaction://noaction"/>
            <a:extLst>
              <a:ext uri="{FF2B5EF4-FFF2-40B4-BE49-F238E27FC236}">
                <a16:creationId xmlns:a16="http://schemas.microsoft.com/office/drawing/2014/main" id="{CE82F7DE-C44A-4048-B2D1-6C2234FDA5A1}"/>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8" name="Triangle 87">
            <a:extLst>
              <a:ext uri="{FF2B5EF4-FFF2-40B4-BE49-F238E27FC236}">
                <a16:creationId xmlns:a16="http://schemas.microsoft.com/office/drawing/2014/main" id="{2CED6C9D-F208-F344-961C-179AC00D3B13}"/>
              </a:ext>
            </a:extLst>
          </p:cNvPr>
          <p:cNvSpPr/>
          <p:nvPr/>
        </p:nvSpPr>
        <p:spPr>
          <a:xfrm rot="10800000">
            <a:off x="2653923"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dirty="0">
              <a:solidFill>
                <a:srgbClr val="FFFFFF"/>
              </a:solidFill>
              <a:latin typeface="Franklin Gothic Book" panose="020B0503020102020204"/>
            </a:endParaRPr>
          </a:p>
        </p:txBody>
      </p:sp>
      <p:sp>
        <p:nvSpPr>
          <p:cNvPr id="89" name="TextBox 88">
            <a:extLst>
              <a:ext uri="{FF2B5EF4-FFF2-40B4-BE49-F238E27FC236}">
                <a16:creationId xmlns:a16="http://schemas.microsoft.com/office/drawing/2014/main" id="{365F87E7-3F87-2E4E-99F4-60C528379465}"/>
              </a:ext>
            </a:extLst>
          </p:cNvPr>
          <p:cNvSpPr txBox="1"/>
          <p:nvPr/>
        </p:nvSpPr>
        <p:spPr>
          <a:xfrm>
            <a:off x="3802475"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STAY HOME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TO DIALYZE</a:t>
            </a:r>
          </a:p>
        </p:txBody>
      </p:sp>
      <p:sp>
        <p:nvSpPr>
          <p:cNvPr id="90" name="TextBox 89">
            <a:extLst>
              <a:ext uri="{FF2B5EF4-FFF2-40B4-BE49-F238E27FC236}">
                <a16:creationId xmlns:a16="http://schemas.microsoft.com/office/drawing/2014/main" id="{D7A56A09-510C-1640-9345-DFF5C2C62419}"/>
              </a:ext>
            </a:extLst>
          </p:cNvPr>
          <p:cNvSpPr txBox="1"/>
          <p:nvPr/>
        </p:nvSpPr>
        <p:spPr>
          <a:xfrm>
            <a:off x="5815406" y="630427"/>
            <a:ext cx="1013503"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IMPLEMENTING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PD</a:t>
            </a:r>
          </a:p>
        </p:txBody>
      </p:sp>
      <p:sp>
        <p:nvSpPr>
          <p:cNvPr id="91" name="TextBox 90">
            <a:extLst>
              <a:ext uri="{FF2B5EF4-FFF2-40B4-BE49-F238E27FC236}">
                <a16:creationId xmlns:a16="http://schemas.microsoft.com/office/drawing/2014/main" id="{0BEAA375-8A20-604B-A47E-80ED30AE5D28}"/>
              </a:ext>
            </a:extLst>
          </p:cNvPr>
          <p:cNvSpPr txBox="1"/>
          <p:nvPr/>
        </p:nvSpPr>
        <p:spPr>
          <a:xfrm>
            <a:off x="7312975" y="617292"/>
            <a:ext cx="1382415" cy="330610"/>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A PARADIGM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SHIFT</a:t>
            </a:r>
          </a:p>
        </p:txBody>
      </p:sp>
      <p:sp>
        <p:nvSpPr>
          <p:cNvPr id="93" name="TextBox 92">
            <a:extLst>
              <a:ext uri="{FF2B5EF4-FFF2-40B4-BE49-F238E27FC236}">
                <a16:creationId xmlns:a16="http://schemas.microsoft.com/office/drawing/2014/main" id="{310B0930-CB89-104D-9A3B-B05A44E3D2CD}"/>
              </a:ext>
            </a:extLst>
          </p:cNvPr>
          <p:cNvSpPr txBox="1"/>
          <p:nvPr/>
        </p:nvSpPr>
        <p:spPr>
          <a:xfrm>
            <a:off x="2049868"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b="1" dirty="0">
                <a:solidFill>
                  <a:srgbClr val="54585A"/>
                </a:solidFill>
                <a:latin typeface="Franklin Gothic Book" panose="020B0503020102020204" pitchFamily="34" charset="0"/>
                <a:cs typeface="Arial"/>
              </a:rPr>
              <a:t>THE </a:t>
            </a:r>
            <a:br>
              <a:rPr lang="en-US" sz="1200" b="1" dirty="0">
                <a:solidFill>
                  <a:srgbClr val="54585A"/>
                </a:solidFill>
                <a:latin typeface="Franklin Gothic Book" panose="020B0503020102020204" pitchFamily="34" charset="0"/>
                <a:cs typeface="Arial"/>
              </a:rPr>
            </a:br>
            <a:r>
              <a:rPr lang="en-US" sz="1200" b="1" dirty="0">
                <a:solidFill>
                  <a:srgbClr val="54585A"/>
                </a:solidFill>
                <a:latin typeface="Franklin Gothic Book" panose="020B0503020102020204" pitchFamily="34" charset="0"/>
                <a:cs typeface="Arial"/>
              </a:rPr>
              <a:t>CHALLENGES</a:t>
            </a:r>
          </a:p>
        </p:txBody>
      </p:sp>
      <p:sp>
        <p:nvSpPr>
          <p:cNvPr id="104" name="TextBox 103">
            <a:extLst>
              <a:ext uri="{FF2B5EF4-FFF2-40B4-BE49-F238E27FC236}">
                <a16:creationId xmlns:a16="http://schemas.microsoft.com/office/drawing/2014/main" id="{490FBE61-B945-D74E-AAD8-83BC83A5F82D}"/>
              </a:ext>
            </a:extLst>
          </p:cNvPr>
          <p:cNvSpPr txBox="1"/>
          <p:nvPr/>
        </p:nvSpPr>
        <p:spPr>
          <a:xfrm>
            <a:off x="10551794" y="642049"/>
            <a:ext cx="1209948" cy="201189"/>
          </a:xfrm>
          <a:prstGeom prst="rect">
            <a:avLst/>
          </a:prstGeom>
        </p:spPr>
        <p:txBody>
          <a:bodyPr wrap="none" lIns="0" tIns="0" rIns="0" bIns="0" rtlCol="0" anchor="t" anchorCtr="0">
            <a:noAutofit/>
          </a:bodyPr>
          <a:lstStyle/>
          <a:p>
            <a:pPr algn="ctr" defTabSz="609523">
              <a:defRPr/>
            </a:pPr>
            <a:r>
              <a:rPr lang="en-US" sz="1200" dirty="0">
                <a:solidFill>
                  <a:schemeClr val="tx2"/>
                </a:solidFill>
                <a:latin typeface="Franklin Gothic Book" panose="020B0503020102020204" pitchFamily="34" charset="0"/>
                <a:cs typeface="Arial"/>
              </a:rPr>
              <a:t>REFERENCES</a:t>
            </a:r>
          </a:p>
        </p:txBody>
      </p:sp>
      <p:sp>
        <p:nvSpPr>
          <p:cNvPr id="110" name="Rectangle 109">
            <a:hlinkClick r:id="" action="ppaction://noaction"/>
            <a:extLst>
              <a:ext uri="{FF2B5EF4-FFF2-40B4-BE49-F238E27FC236}">
                <a16:creationId xmlns:a16="http://schemas.microsoft.com/office/drawing/2014/main" id="{DE5F7539-8D23-2543-8856-9CBDC99C5D46}"/>
              </a:ext>
            </a:extLst>
          </p:cNvPr>
          <p:cNvSpPr/>
          <p:nvPr/>
        </p:nvSpPr>
        <p:spPr>
          <a:xfrm>
            <a:off x="10400903" y="541480"/>
            <a:ext cx="1528248" cy="4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11" name="Rectangle 110">
            <a:hlinkClick r:id="" action="ppaction://noaction"/>
            <a:extLst>
              <a:ext uri="{FF2B5EF4-FFF2-40B4-BE49-F238E27FC236}">
                <a16:creationId xmlns:a16="http://schemas.microsoft.com/office/drawing/2014/main" id="{72D66A4F-601F-5C4B-8047-7300EAA180C9}"/>
              </a:ext>
            </a:extLst>
          </p:cNvPr>
          <p:cNvSpPr/>
          <p:nvPr/>
        </p:nvSpPr>
        <p:spPr>
          <a:xfrm>
            <a:off x="7234411" y="554727"/>
            <a:ext cx="1528248" cy="40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p>
        </p:txBody>
      </p:sp>
      <p:sp>
        <p:nvSpPr>
          <p:cNvPr id="112" name="Rectangle 111">
            <a:hlinkClick r:id="" action="ppaction://noaction"/>
            <a:extLst>
              <a:ext uri="{FF2B5EF4-FFF2-40B4-BE49-F238E27FC236}">
                <a16:creationId xmlns:a16="http://schemas.microsoft.com/office/drawing/2014/main" id="{82463D4A-60EA-E14A-9062-3BEB1FEA2030}"/>
              </a:ext>
            </a:extLst>
          </p:cNvPr>
          <p:cNvSpPr/>
          <p:nvPr/>
        </p:nvSpPr>
        <p:spPr>
          <a:xfrm>
            <a:off x="5497467" y="554727"/>
            <a:ext cx="1610716" cy="400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13" name="Rectangle 112">
            <a:hlinkClick r:id="" action="ppaction://noaction"/>
            <a:extLst>
              <a:ext uri="{FF2B5EF4-FFF2-40B4-BE49-F238E27FC236}">
                <a16:creationId xmlns:a16="http://schemas.microsoft.com/office/drawing/2014/main" id="{FA11C721-DA2D-8E4F-91BE-055DB2F754C7}"/>
              </a:ext>
            </a:extLst>
          </p:cNvPr>
          <p:cNvSpPr/>
          <p:nvPr/>
        </p:nvSpPr>
        <p:spPr>
          <a:xfrm>
            <a:off x="2023583" y="554727"/>
            <a:ext cx="1610716" cy="400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14" name="Rectangle 113">
            <a:hlinkClick r:id="" action="ppaction://noaction"/>
            <a:extLst>
              <a:ext uri="{FF2B5EF4-FFF2-40B4-BE49-F238E27FC236}">
                <a16:creationId xmlns:a16="http://schemas.microsoft.com/office/drawing/2014/main" id="{E470949E-D0D9-1E4C-B3E4-B3BF3835C73F}"/>
              </a:ext>
            </a:extLst>
          </p:cNvPr>
          <p:cNvSpPr/>
          <p:nvPr/>
        </p:nvSpPr>
        <p:spPr>
          <a:xfrm>
            <a:off x="3777227" y="554727"/>
            <a:ext cx="1610716" cy="400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15" name="TextBox 114">
            <a:extLst>
              <a:ext uri="{FF2B5EF4-FFF2-40B4-BE49-F238E27FC236}">
                <a16:creationId xmlns:a16="http://schemas.microsoft.com/office/drawing/2014/main" id="{17A60694-BE9B-F640-A79F-A1F6BA1BE74E}"/>
              </a:ext>
            </a:extLst>
          </p:cNvPr>
          <p:cNvSpPr txBox="1"/>
          <p:nvPr/>
        </p:nvSpPr>
        <p:spPr>
          <a:xfrm>
            <a:off x="8868494" y="690666"/>
            <a:ext cx="1382415" cy="16191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SUMMARY</a:t>
            </a:r>
          </a:p>
        </p:txBody>
      </p:sp>
      <p:sp>
        <p:nvSpPr>
          <p:cNvPr id="116" name="Rectangle 115">
            <a:hlinkClick r:id="" action="ppaction://noaction"/>
            <a:extLst>
              <a:ext uri="{FF2B5EF4-FFF2-40B4-BE49-F238E27FC236}">
                <a16:creationId xmlns:a16="http://schemas.microsoft.com/office/drawing/2014/main" id="{EF9A7940-C94F-8342-BC89-2A111965E231}"/>
              </a:ext>
            </a:extLst>
          </p:cNvPr>
          <p:cNvSpPr/>
          <p:nvPr/>
        </p:nvSpPr>
        <p:spPr>
          <a:xfrm>
            <a:off x="8851655" y="554723"/>
            <a:ext cx="1528248" cy="40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 name="Rectangle 4">
            <a:hlinkClick r:id="" action="ppaction://noaction"/>
            <a:extLst>
              <a:ext uri="{FF2B5EF4-FFF2-40B4-BE49-F238E27FC236}">
                <a16:creationId xmlns:a16="http://schemas.microsoft.com/office/drawing/2014/main" id="{828158C4-FFC8-9A4A-AF47-4809AED51B58}"/>
              </a:ext>
            </a:extLst>
          </p:cNvPr>
          <p:cNvSpPr/>
          <p:nvPr/>
        </p:nvSpPr>
        <p:spPr>
          <a:xfrm>
            <a:off x="72706" y="3326646"/>
            <a:ext cx="11591111" cy="1171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95">
            <a:extLst>
              <a:ext uri="{FF2B5EF4-FFF2-40B4-BE49-F238E27FC236}">
                <a16:creationId xmlns:a16="http://schemas.microsoft.com/office/drawing/2014/main" id="{4F74BBB3-369E-FD40-9A68-72580D78E551}"/>
              </a:ext>
            </a:extLst>
          </p:cNvPr>
          <p:cNvGrpSpPr/>
          <p:nvPr/>
        </p:nvGrpSpPr>
        <p:grpSpPr>
          <a:xfrm>
            <a:off x="292506" y="2202783"/>
            <a:ext cx="2996915" cy="1032668"/>
            <a:chOff x="287403" y="2678411"/>
            <a:chExt cx="1557679" cy="715654"/>
          </a:xfrm>
        </p:grpSpPr>
        <p:pic>
          <p:nvPicPr>
            <p:cNvPr id="97" name="Graphic 96">
              <a:extLst>
                <a:ext uri="{FF2B5EF4-FFF2-40B4-BE49-F238E27FC236}">
                  <a16:creationId xmlns:a16="http://schemas.microsoft.com/office/drawing/2014/main" id="{879AAF67-1F7E-F743-B0E5-C3727DA4AD61}"/>
                </a:ext>
              </a:extLst>
            </p:cNvPr>
            <p:cNvPicPr>
              <a:picLocks noChangeAspect="1"/>
            </p:cNvPicPr>
            <p:nvPr/>
          </p:nvPicPr>
          <p:blipFill>
            <a:blip r:embed="rId10" cstate="print">
              <a:extLst>
                <a:ext uri="{96DAC541-7B7A-43D3-8B79-37D633B846F1}">
                  <asvg:svgBlip xmlns:asvg="http://schemas.microsoft.com/office/drawing/2016/SVG/main" r:embed="rId11"/>
                </a:ext>
              </a:extLst>
            </a:blip>
            <a:stretch>
              <a:fillRect/>
            </a:stretch>
          </p:blipFill>
          <p:spPr>
            <a:xfrm>
              <a:off x="687156" y="2678411"/>
              <a:ext cx="733252" cy="604932"/>
            </a:xfrm>
            <a:prstGeom prst="rect">
              <a:avLst/>
            </a:prstGeom>
          </p:spPr>
        </p:pic>
        <p:sp>
          <p:nvSpPr>
            <p:cNvPr id="98" name="Rectangle 97">
              <a:extLst>
                <a:ext uri="{FF2B5EF4-FFF2-40B4-BE49-F238E27FC236}">
                  <a16:creationId xmlns:a16="http://schemas.microsoft.com/office/drawing/2014/main" id="{4D3C1035-5FFA-2A47-914D-39B93CD41520}"/>
                </a:ext>
              </a:extLst>
            </p:cNvPr>
            <p:cNvSpPr/>
            <p:nvPr/>
          </p:nvSpPr>
          <p:spPr>
            <a:xfrm>
              <a:off x="838378" y="3225919"/>
              <a:ext cx="512314" cy="168146"/>
            </a:xfrm>
            <a:prstGeom prst="rect">
              <a:avLst/>
            </a:prstGeom>
            <a:solidFill>
              <a:srgbClr val="A9ABAC"/>
            </a:solidFill>
            <a:ln w="12700" cap="flat" cmpd="sng" algn="ctr">
              <a:noFill/>
              <a:prstDash val="solid"/>
              <a:miter lim="800000"/>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grpSp>
          <p:nvGrpSpPr>
            <p:cNvPr id="10" name="Group 100">
              <a:extLst>
                <a:ext uri="{FF2B5EF4-FFF2-40B4-BE49-F238E27FC236}">
                  <a16:creationId xmlns:a16="http://schemas.microsoft.com/office/drawing/2014/main" id="{ED16271C-55BF-404B-B87F-23906F081667}"/>
                </a:ext>
              </a:extLst>
            </p:cNvPr>
            <p:cNvGrpSpPr/>
            <p:nvPr/>
          </p:nvGrpSpPr>
          <p:grpSpPr>
            <a:xfrm>
              <a:off x="287403" y="2681704"/>
              <a:ext cx="1557679" cy="712361"/>
              <a:chOff x="287403" y="2748730"/>
              <a:chExt cx="1411117" cy="645335"/>
            </a:xfrm>
          </p:grpSpPr>
          <p:grpSp>
            <p:nvGrpSpPr>
              <p:cNvPr id="11" name="Group 101">
                <a:extLst>
                  <a:ext uri="{FF2B5EF4-FFF2-40B4-BE49-F238E27FC236}">
                    <a16:creationId xmlns:a16="http://schemas.microsoft.com/office/drawing/2014/main" id="{10EDD85B-34B1-CE49-A525-C1BA0CA33AA7}"/>
                  </a:ext>
                </a:extLst>
              </p:cNvPr>
              <p:cNvGrpSpPr/>
              <p:nvPr/>
            </p:nvGrpSpPr>
            <p:grpSpPr>
              <a:xfrm>
                <a:off x="287403" y="2748730"/>
                <a:ext cx="1411117" cy="645335"/>
                <a:chOff x="286040" y="2667248"/>
                <a:chExt cx="1124199" cy="514121"/>
              </a:xfrm>
            </p:grpSpPr>
            <p:pic>
              <p:nvPicPr>
                <p:cNvPr id="105" name="Graphic 104">
                  <a:extLst>
                    <a:ext uri="{FF2B5EF4-FFF2-40B4-BE49-F238E27FC236}">
                      <a16:creationId xmlns:a16="http://schemas.microsoft.com/office/drawing/2014/main" id="{810317D1-3C22-4746-9C42-C69F2809D897}"/>
                    </a:ext>
                  </a:extLst>
                </p:cNvPr>
                <p:cNvPicPr>
                  <a:picLocks noChangeAspect="1"/>
                </p:cNvPicPr>
                <p:nvPr/>
              </p:nvPicPr>
              <p:blipFill>
                <a:blip r:embed="rId12" cstate="print">
                  <a:extLst>
                    <a:ext uri="{96DAC541-7B7A-43D3-8B79-37D633B846F1}">
                      <asvg:svgBlip xmlns:asvg="http://schemas.microsoft.com/office/drawing/2016/SVG/main" r:embed="rId13"/>
                    </a:ext>
                  </a:extLst>
                </a:blip>
                <a:stretch>
                  <a:fillRect/>
                </a:stretch>
              </p:blipFill>
              <p:spPr>
                <a:xfrm>
                  <a:off x="881041" y="2744781"/>
                  <a:ext cx="529198" cy="436588"/>
                </a:xfrm>
                <a:prstGeom prst="rect">
                  <a:avLst/>
                </a:prstGeom>
              </p:spPr>
            </p:pic>
            <p:pic>
              <p:nvPicPr>
                <p:cNvPr id="106" name="Graphic 105">
                  <a:extLst>
                    <a:ext uri="{FF2B5EF4-FFF2-40B4-BE49-F238E27FC236}">
                      <a16:creationId xmlns:a16="http://schemas.microsoft.com/office/drawing/2014/main" id="{463EC135-4D30-5241-B21B-4928487B8C26}"/>
                    </a:ext>
                  </a:extLst>
                </p:cNvPr>
                <p:cNvPicPr>
                  <a:picLocks noChangeAspect="1"/>
                </p:cNvPicPr>
                <p:nvPr/>
              </p:nvPicPr>
              <p:blipFill>
                <a:blip r:embed="rId14" cstate="print">
                  <a:extLst>
                    <a:ext uri="{96DAC541-7B7A-43D3-8B79-37D633B846F1}">
                      <asvg:svgBlip xmlns:asvg="http://schemas.microsoft.com/office/drawing/2016/SVG/main" r:embed="rId15"/>
                    </a:ext>
                  </a:extLst>
                </a:blip>
                <a:stretch>
                  <a:fillRect/>
                </a:stretch>
              </p:blipFill>
              <p:spPr>
                <a:xfrm>
                  <a:off x="286040" y="2667248"/>
                  <a:ext cx="529984" cy="448448"/>
                </a:xfrm>
                <a:prstGeom prst="rect">
                  <a:avLst/>
                </a:prstGeom>
              </p:spPr>
            </p:pic>
          </p:grpSp>
          <p:sp>
            <p:nvSpPr>
              <p:cNvPr id="103" name="Rectangle 102">
                <a:extLst>
                  <a:ext uri="{FF2B5EF4-FFF2-40B4-BE49-F238E27FC236}">
                    <a16:creationId xmlns:a16="http://schemas.microsoft.com/office/drawing/2014/main" id="{C7FA2B8A-121C-D847-90C8-D35B98E2B591}"/>
                  </a:ext>
                </a:extLst>
              </p:cNvPr>
              <p:cNvSpPr/>
              <p:nvPr/>
            </p:nvSpPr>
            <p:spPr>
              <a:xfrm>
                <a:off x="287403" y="3292475"/>
                <a:ext cx="665247" cy="101590"/>
              </a:xfrm>
              <a:prstGeom prst="rect">
                <a:avLst/>
              </a:prstGeom>
              <a:solidFill>
                <a:srgbClr val="53585A"/>
              </a:solidFill>
              <a:ln w="12700" cap="flat" cmpd="sng" algn="ctr">
                <a:noFill/>
                <a:prstDash val="solid"/>
                <a:miter lim="800000"/>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grpSp>
      </p:grpSp>
      <p:grpSp>
        <p:nvGrpSpPr>
          <p:cNvPr id="13" name="Group 139">
            <a:extLst>
              <a:ext uri="{FF2B5EF4-FFF2-40B4-BE49-F238E27FC236}">
                <a16:creationId xmlns:a16="http://schemas.microsoft.com/office/drawing/2014/main" id="{6F985C72-E67D-C540-8B5C-A8A5D9FC42D6}"/>
              </a:ext>
            </a:extLst>
          </p:cNvPr>
          <p:cNvGrpSpPr/>
          <p:nvPr/>
        </p:nvGrpSpPr>
        <p:grpSpPr>
          <a:xfrm>
            <a:off x="3857233" y="3412130"/>
            <a:ext cx="3844952" cy="1034200"/>
            <a:chOff x="2848533" y="4503723"/>
            <a:chExt cx="2037885" cy="730858"/>
          </a:xfrm>
        </p:grpSpPr>
        <p:grpSp>
          <p:nvGrpSpPr>
            <p:cNvPr id="14" name="Group 140">
              <a:extLst>
                <a:ext uri="{FF2B5EF4-FFF2-40B4-BE49-F238E27FC236}">
                  <a16:creationId xmlns:a16="http://schemas.microsoft.com/office/drawing/2014/main" id="{4AA97625-DF4E-6644-982B-B59841DB0367}"/>
                </a:ext>
              </a:extLst>
            </p:cNvPr>
            <p:cNvGrpSpPr/>
            <p:nvPr/>
          </p:nvGrpSpPr>
          <p:grpSpPr>
            <a:xfrm>
              <a:off x="2848533" y="4651478"/>
              <a:ext cx="2037885" cy="583103"/>
              <a:chOff x="2686366" y="3563080"/>
              <a:chExt cx="2501139" cy="715654"/>
            </a:xfrm>
          </p:grpSpPr>
          <p:grpSp>
            <p:nvGrpSpPr>
              <p:cNvPr id="15" name="Group 147">
                <a:extLst>
                  <a:ext uri="{FF2B5EF4-FFF2-40B4-BE49-F238E27FC236}">
                    <a16:creationId xmlns:a16="http://schemas.microsoft.com/office/drawing/2014/main" id="{19929666-4CD3-614B-B00F-1AD611ADE661}"/>
                  </a:ext>
                </a:extLst>
              </p:cNvPr>
              <p:cNvGrpSpPr/>
              <p:nvPr/>
            </p:nvGrpSpPr>
            <p:grpSpPr>
              <a:xfrm>
                <a:off x="2686366" y="3563080"/>
                <a:ext cx="1168669" cy="715654"/>
                <a:chOff x="1111829" y="2678411"/>
                <a:chExt cx="1168669" cy="715654"/>
              </a:xfrm>
            </p:grpSpPr>
            <p:pic>
              <p:nvPicPr>
                <p:cNvPr id="157" name="Graphic 156">
                  <a:extLst>
                    <a:ext uri="{FF2B5EF4-FFF2-40B4-BE49-F238E27FC236}">
                      <a16:creationId xmlns:a16="http://schemas.microsoft.com/office/drawing/2014/main" id="{A6D8D283-A306-6A41-A6ED-AC48F4BF681D}"/>
                    </a:ext>
                  </a:extLst>
                </p:cNvPr>
                <p:cNvPicPr>
                  <a:picLocks noChangeAspect="1"/>
                </p:cNvPicPr>
                <p:nvPr/>
              </p:nvPicPr>
              <p:blipFill>
                <a:blip r:embed="rId16" cstate="print">
                  <a:extLst>
                    <a:ext uri="{96DAC541-7B7A-43D3-8B79-37D633B846F1}">
                      <asvg:svgBlip xmlns:asvg="http://schemas.microsoft.com/office/drawing/2016/SVG/main" r:embed="rId11"/>
                    </a:ext>
                  </a:extLst>
                </a:blip>
                <a:stretch>
                  <a:fillRect/>
                </a:stretch>
              </p:blipFill>
              <p:spPr>
                <a:xfrm>
                  <a:off x="1547246" y="2678411"/>
                  <a:ext cx="733252" cy="604932"/>
                </a:xfrm>
                <a:prstGeom prst="rect">
                  <a:avLst/>
                </a:prstGeom>
              </p:spPr>
            </p:pic>
            <p:sp>
              <p:nvSpPr>
                <p:cNvPr id="158" name="Rectangle 157">
                  <a:extLst>
                    <a:ext uri="{FF2B5EF4-FFF2-40B4-BE49-F238E27FC236}">
                      <a16:creationId xmlns:a16="http://schemas.microsoft.com/office/drawing/2014/main" id="{514F35DE-817F-104A-8061-9552DCE14B0A}"/>
                    </a:ext>
                  </a:extLst>
                </p:cNvPr>
                <p:cNvSpPr/>
                <p:nvPr/>
              </p:nvSpPr>
              <p:spPr>
                <a:xfrm>
                  <a:off x="1665042" y="3225919"/>
                  <a:ext cx="512314" cy="168146"/>
                </a:xfrm>
                <a:prstGeom prst="rect">
                  <a:avLst/>
                </a:prstGeom>
                <a:solidFill>
                  <a:srgbClr val="A9ABAC"/>
                </a:solidFill>
                <a:ln w="12700" cap="flat" cmpd="sng" algn="ctr">
                  <a:noFill/>
                  <a:prstDash val="solid"/>
                  <a:miter lim="800000"/>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pic>
              <p:nvPicPr>
                <p:cNvPr id="159" name="Graphic 158">
                  <a:extLst>
                    <a:ext uri="{FF2B5EF4-FFF2-40B4-BE49-F238E27FC236}">
                      <a16:creationId xmlns:a16="http://schemas.microsoft.com/office/drawing/2014/main" id="{DCC669BB-C0FA-DE4B-801C-DF0A396A10FB}"/>
                    </a:ext>
                  </a:extLst>
                </p:cNvPr>
                <p:cNvPicPr>
                  <a:picLocks noChangeAspect="1"/>
                </p:cNvPicPr>
                <p:nvPr/>
              </p:nvPicPr>
              <p:blipFill>
                <a:blip r:embed="rId17" cstate="print">
                  <a:extLst>
                    <a:ext uri="{96DAC541-7B7A-43D3-8B79-37D633B846F1}">
                      <asvg:svgBlip xmlns:asvg="http://schemas.microsoft.com/office/drawing/2016/SVG/main" r:embed="rId13"/>
                    </a:ext>
                  </a:extLst>
                </a:blip>
                <a:stretch>
                  <a:fillRect/>
                </a:stretch>
              </p:blipFill>
              <p:spPr>
                <a:xfrm>
                  <a:off x="1111829" y="2789133"/>
                  <a:ext cx="733251" cy="604932"/>
                </a:xfrm>
                <a:prstGeom prst="rect">
                  <a:avLst/>
                </a:prstGeom>
              </p:spPr>
            </p:pic>
          </p:grpSp>
          <p:grpSp>
            <p:nvGrpSpPr>
              <p:cNvPr id="16" name="Group 148">
                <a:extLst>
                  <a:ext uri="{FF2B5EF4-FFF2-40B4-BE49-F238E27FC236}">
                    <a16:creationId xmlns:a16="http://schemas.microsoft.com/office/drawing/2014/main" id="{C29E9168-FFE6-7A4F-93DE-8E921E3B429C}"/>
                  </a:ext>
                </a:extLst>
              </p:cNvPr>
              <p:cNvGrpSpPr/>
              <p:nvPr/>
            </p:nvGrpSpPr>
            <p:grpSpPr>
              <a:xfrm>
                <a:off x="3629828" y="3563080"/>
                <a:ext cx="1557677" cy="715654"/>
                <a:chOff x="287403" y="2678411"/>
                <a:chExt cx="1557677" cy="715654"/>
              </a:xfrm>
            </p:grpSpPr>
            <p:pic>
              <p:nvPicPr>
                <p:cNvPr id="150" name="Graphic 149">
                  <a:extLst>
                    <a:ext uri="{FF2B5EF4-FFF2-40B4-BE49-F238E27FC236}">
                      <a16:creationId xmlns:a16="http://schemas.microsoft.com/office/drawing/2014/main" id="{B2E93C65-563E-3549-9C01-6C10911474D8}"/>
                    </a:ext>
                  </a:extLst>
                </p:cNvPr>
                <p:cNvPicPr>
                  <a:picLocks noChangeAspect="1"/>
                </p:cNvPicPr>
                <p:nvPr/>
              </p:nvPicPr>
              <p:blipFill>
                <a:blip r:embed="rId16" cstate="print">
                  <a:extLst>
                    <a:ext uri="{96DAC541-7B7A-43D3-8B79-37D633B846F1}">
                      <asvg:svgBlip xmlns:asvg="http://schemas.microsoft.com/office/drawing/2016/SVG/main" r:embed="rId11"/>
                    </a:ext>
                  </a:extLst>
                </a:blip>
                <a:stretch>
                  <a:fillRect/>
                </a:stretch>
              </p:blipFill>
              <p:spPr>
                <a:xfrm>
                  <a:off x="687156" y="2678411"/>
                  <a:ext cx="733252" cy="604932"/>
                </a:xfrm>
                <a:prstGeom prst="rect">
                  <a:avLst/>
                </a:prstGeom>
              </p:spPr>
            </p:pic>
            <p:sp>
              <p:nvSpPr>
                <p:cNvPr id="151" name="Rectangle 150">
                  <a:extLst>
                    <a:ext uri="{FF2B5EF4-FFF2-40B4-BE49-F238E27FC236}">
                      <a16:creationId xmlns:a16="http://schemas.microsoft.com/office/drawing/2014/main" id="{389B8C71-1564-E24B-A057-9C7752DDF8EA}"/>
                    </a:ext>
                  </a:extLst>
                </p:cNvPr>
                <p:cNvSpPr/>
                <p:nvPr/>
              </p:nvSpPr>
              <p:spPr>
                <a:xfrm>
                  <a:off x="838378" y="3225919"/>
                  <a:ext cx="512314" cy="168146"/>
                </a:xfrm>
                <a:prstGeom prst="rect">
                  <a:avLst/>
                </a:prstGeom>
                <a:solidFill>
                  <a:srgbClr val="A9ABAC"/>
                </a:solidFill>
                <a:ln w="12700" cap="flat" cmpd="sng" algn="ctr">
                  <a:noFill/>
                  <a:prstDash val="solid"/>
                  <a:miter lim="800000"/>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grpSp>
              <p:nvGrpSpPr>
                <p:cNvPr id="17" name="Group 151">
                  <a:extLst>
                    <a:ext uri="{FF2B5EF4-FFF2-40B4-BE49-F238E27FC236}">
                      <a16:creationId xmlns:a16="http://schemas.microsoft.com/office/drawing/2014/main" id="{56A90DF7-521D-C048-8AD8-E84CCD103769}"/>
                    </a:ext>
                  </a:extLst>
                </p:cNvPr>
                <p:cNvGrpSpPr/>
                <p:nvPr/>
              </p:nvGrpSpPr>
              <p:grpSpPr>
                <a:xfrm>
                  <a:off x="287403" y="2681704"/>
                  <a:ext cx="1557677" cy="712361"/>
                  <a:chOff x="287403" y="2748730"/>
                  <a:chExt cx="1411116" cy="645335"/>
                </a:xfrm>
              </p:grpSpPr>
              <p:grpSp>
                <p:nvGrpSpPr>
                  <p:cNvPr id="18" name="Group 152">
                    <a:extLst>
                      <a:ext uri="{FF2B5EF4-FFF2-40B4-BE49-F238E27FC236}">
                        <a16:creationId xmlns:a16="http://schemas.microsoft.com/office/drawing/2014/main" id="{D8BB1173-868F-384D-BB70-4C3F219271B4}"/>
                      </a:ext>
                    </a:extLst>
                  </p:cNvPr>
                  <p:cNvGrpSpPr/>
                  <p:nvPr/>
                </p:nvGrpSpPr>
                <p:grpSpPr>
                  <a:xfrm>
                    <a:off x="287403" y="2748730"/>
                    <a:ext cx="1411116" cy="645335"/>
                    <a:chOff x="286040" y="2667248"/>
                    <a:chExt cx="1124198" cy="514121"/>
                  </a:xfrm>
                </p:grpSpPr>
                <p:pic>
                  <p:nvPicPr>
                    <p:cNvPr id="155" name="Graphic 154">
                      <a:extLst>
                        <a:ext uri="{FF2B5EF4-FFF2-40B4-BE49-F238E27FC236}">
                          <a16:creationId xmlns:a16="http://schemas.microsoft.com/office/drawing/2014/main" id="{CFC3483E-8D3A-3145-B88D-DE9915F8F78B}"/>
                        </a:ext>
                      </a:extLst>
                    </p:cNvPr>
                    <p:cNvPicPr>
                      <a:picLocks noChangeAspect="1"/>
                    </p:cNvPicPr>
                    <p:nvPr/>
                  </p:nvPicPr>
                  <p:blipFill>
                    <a:blip r:embed="rId17" cstate="print">
                      <a:extLst>
                        <a:ext uri="{96DAC541-7B7A-43D3-8B79-37D633B846F1}">
                          <asvg:svgBlip xmlns:asvg="http://schemas.microsoft.com/office/drawing/2016/SVG/main" r:embed="rId13"/>
                        </a:ext>
                      </a:extLst>
                    </a:blip>
                    <a:stretch>
                      <a:fillRect/>
                    </a:stretch>
                  </p:blipFill>
                  <p:spPr>
                    <a:xfrm>
                      <a:off x="881040" y="2744781"/>
                      <a:ext cx="529198" cy="436588"/>
                    </a:xfrm>
                    <a:prstGeom prst="rect">
                      <a:avLst/>
                    </a:prstGeom>
                  </p:spPr>
                </p:pic>
                <p:pic>
                  <p:nvPicPr>
                    <p:cNvPr id="156" name="Graphic 155">
                      <a:extLst>
                        <a:ext uri="{FF2B5EF4-FFF2-40B4-BE49-F238E27FC236}">
                          <a16:creationId xmlns:a16="http://schemas.microsoft.com/office/drawing/2014/main" id="{9C9B7734-D796-8545-B68B-9CE833E04B4B}"/>
                        </a:ext>
                      </a:extLst>
                    </p:cNvPr>
                    <p:cNvPicPr>
                      <a:picLocks noChangeAspect="1"/>
                    </p:cNvPicPr>
                    <p:nvPr/>
                  </p:nvPicPr>
                  <p:blipFill>
                    <a:blip r:embed="rId14" cstate="print">
                      <a:extLst>
                        <a:ext uri="{96DAC541-7B7A-43D3-8B79-37D633B846F1}">
                          <asvg:svgBlip xmlns:asvg="http://schemas.microsoft.com/office/drawing/2016/SVG/main" r:embed="rId15"/>
                        </a:ext>
                      </a:extLst>
                    </a:blip>
                    <a:stretch>
                      <a:fillRect/>
                    </a:stretch>
                  </p:blipFill>
                  <p:spPr>
                    <a:xfrm>
                      <a:off x="286040" y="2667248"/>
                      <a:ext cx="529984" cy="448448"/>
                    </a:xfrm>
                    <a:prstGeom prst="rect">
                      <a:avLst/>
                    </a:prstGeom>
                  </p:spPr>
                </p:pic>
              </p:grpSp>
              <p:sp>
                <p:nvSpPr>
                  <p:cNvPr id="154" name="Rectangle 153">
                    <a:extLst>
                      <a:ext uri="{FF2B5EF4-FFF2-40B4-BE49-F238E27FC236}">
                        <a16:creationId xmlns:a16="http://schemas.microsoft.com/office/drawing/2014/main" id="{EB58FF63-9849-0F41-8D8B-30E53D9A7C9D}"/>
                      </a:ext>
                    </a:extLst>
                  </p:cNvPr>
                  <p:cNvSpPr/>
                  <p:nvPr/>
                </p:nvSpPr>
                <p:spPr>
                  <a:xfrm>
                    <a:off x="287403" y="3292475"/>
                    <a:ext cx="665247" cy="101590"/>
                  </a:xfrm>
                  <a:prstGeom prst="rect">
                    <a:avLst/>
                  </a:prstGeom>
                  <a:solidFill>
                    <a:srgbClr val="53585A"/>
                  </a:solidFill>
                  <a:ln w="12700" cap="flat" cmpd="sng" algn="ctr">
                    <a:noFill/>
                    <a:prstDash val="solid"/>
                    <a:miter lim="800000"/>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grpSp>
          </p:grpSp>
        </p:grpSp>
        <p:sp>
          <p:nvSpPr>
            <p:cNvPr id="146" name="Cross 145">
              <a:extLst>
                <a:ext uri="{FF2B5EF4-FFF2-40B4-BE49-F238E27FC236}">
                  <a16:creationId xmlns:a16="http://schemas.microsoft.com/office/drawing/2014/main" id="{CB3FDA9E-6B98-BD49-810B-40F293DDBBF0}"/>
                </a:ext>
              </a:extLst>
            </p:cNvPr>
            <p:cNvSpPr/>
            <p:nvPr/>
          </p:nvSpPr>
          <p:spPr>
            <a:xfrm rot="18900000">
              <a:off x="3405503" y="4508328"/>
              <a:ext cx="217397" cy="217397"/>
            </a:xfrm>
            <a:prstGeom prst="plus">
              <a:avLst>
                <a:gd name="adj" fmla="val 42059"/>
              </a:avLst>
            </a:prstGeom>
            <a:solidFill>
              <a:schemeClr val="tx2"/>
            </a:solidFill>
            <a:ln w="12700" cap="flat" cmpd="sng" algn="ctr">
              <a:noFill/>
              <a:prstDash val="solid"/>
              <a:miter lim="800000"/>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sp>
          <p:nvSpPr>
            <p:cNvPr id="147" name="Cross 146">
              <a:extLst>
                <a:ext uri="{FF2B5EF4-FFF2-40B4-BE49-F238E27FC236}">
                  <a16:creationId xmlns:a16="http://schemas.microsoft.com/office/drawing/2014/main" id="{78D73596-330C-4945-BC4D-B085F0533CD5}"/>
                </a:ext>
              </a:extLst>
            </p:cNvPr>
            <p:cNvSpPr/>
            <p:nvPr/>
          </p:nvSpPr>
          <p:spPr>
            <a:xfrm rot="18900000">
              <a:off x="4141128" y="4503723"/>
              <a:ext cx="217397" cy="217397"/>
            </a:xfrm>
            <a:prstGeom prst="plus">
              <a:avLst>
                <a:gd name="adj" fmla="val 42059"/>
              </a:avLst>
            </a:prstGeom>
            <a:solidFill>
              <a:schemeClr val="tx2"/>
            </a:solidFill>
            <a:ln w="12700" cap="flat" cmpd="sng" algn="ctr">
              <a:noFill/>
              <a:prstDash val="solid"/>
              <a:miter lim="800000"/>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grpSp>
      <p:sp>
        <p:nvSpPr>
          <p:cNvPr id="6" name="Pie 5">
            <a:extLst>
              <a:ext uri="{FF2B5EF4-FFF2-40B4-BE49-F238E27FC236}">
                <a16:creationId xmlns:a16="http://schemas.microsoft.com/office/drawing/2014/main" id="{FD2A8736-A6A2-6345-8E5A-9EF03396BEBB}"/>
              </a:ext>
            </a:extLst>
          </p:cNvPr>
          <p:cNvSpPr/>
          <p:nvPr/>
        </p:nvSpPr>
        <p:spPr>
          <a:xfrm rot="8591330">
            <a:off x="5226710" y="4707558"/>
            <a:ext cx="1418885" cy="1064164"/>
          </a:xfrm>
          <a:prstGeom prst="pie">
            <a:avLst>
              <a:gd name="adj1" fmla="val 21261763"/>
              <a:gd name="adj2" fmla="val 4972302"/>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err="1">
              <a:solidFill>
                <a:schemeClr val="tx1"/>
              </a:solidFill>
            </a:endParaRPr>
          </a:p>
        </p:txBody>
      </p:sp>
      <p:grpSp>
        <p:nvGrpSpPr>
          <p:cNvPr id="19" name="Group 108">
            <a:extLst>
              <a:ext uri="{FF2B5EF4-FFF2-40B4-BE49-F238E27FC236}">
                <a16:creationId xmlns:a16="http://schemas.microsoft.com/office/drawing/2014/main" id="{E089D826-6F29-3545-A027-49E740C60EC3}"/>
              </a:ext>
            </a:extLst>
          </p:cNvPr>
          <p:cNvGrpSpPr/>
          <p:nvPr/>
        </p:nvGrpSpPr>
        <p:grpSpPr>
          <a:xfrm>
            <a:off x="5242383" y="4710932"/>
            <a:ext cx="1358891" cy="1019169"/>
            <a:chOff x="7793115" y="4710931"/>
            <a:chExt cx="1019168" cy="1019169"/>
          </a:xfrm>
        </p:grpSpPr>
        <p:sp>
          <p:nvSpPr>
            <p:cNvPr id="117" name="Arc 116">
              <a:extLst>
                <a:ext uri="{FF2B5EF4-FFF2-40B4-BE49-F238E27FC236}">
                  <a16:creationId xmlns:a16="http://schemas.microsoft.com/office/drawing/2014/main" id="{64096175-1F6A-C846-9852-B97827F68E29}"/>
                </a:ext>
              </a:extLst>
            </p:cNvPr>
            <p:cNvSpPr/>
            <p:nvPr/>
          </p:nvSpPr>
          <p:spPr>
            <a:xfrm rot="18582466">
              <a:off x="7793115" y="4710931"/>
              <a:ext cx="1019168" cy="1019168"/>
            </a:xfrm>
            <a:prstGeom prst="arc">
              <a:avLst>
                <a:gd name="adj1" fmla="val 16200000"/>
                <a:gd name="adj2" fmla="val 11554949"/>
              </a:avLst>
            </a:prstGeom>
            <a:ln w="1047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Arc 117">
              <a:extLst>
                <a:ext uri="{FF2B5EF4-FFF2-40B4-BE49-F238E27FC236}">
                  <a16:creationId xmlns:a16="http://schemas.microsoft.com/office/drawing/2014/main" id="{557BCB81-3D3C-6D4D-9169-9D39CC0DBA04}"/>
                </a:ext>
              </a:extLst>
            </p:cNvPr>
            <p:cNvSpPr/>
            <p:nvPr/>
          </p:nvSpPr>
          <p:spPr>
            <a:xfrm rot="18582466">
              <a:off x="7793115" y="4710932"/>
              <a:ext cx="1019168" cy="1019168"/>
            </a:xfrm>
            <a:prstGeom prst="arc">
              <a:avLst>
                <a:gd name="adj1" fmla="val 11318247"/>
                <a:gd name="adj2" fmla="val 16518712"/>
              </a:avLst>
            </a:prstGeom>
            <a:ln w="1047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9" name="Graphic 118">
              <a:extLst>
                <a:ext uri="{FF2B5EF4-FFF2-40B4-BE49-F238E27FC236}">
                  <a16:creationId xmlns:a16="http://schemas.microsoft.com/office/drawing/2014/main" id="{826E8517-9A4E-634F-A2FE-FCF2B404550A}"/>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rot="12600000">
              <a:off x="7945173" y="4869287"/>
              <a:ext cx="698698" cy="698698"/>
            </a:xfrm>
            <a:prstGeom prst="rect">
              <a:avLst/>
            </a:prstGeom>
          </p:spPr>
        </p:pic>
      </p:grpSp>
      <p:sp>
        <p:nvSpPr>
          <p:cNvPr id="12" name="Rectangle 11">
            <a:hlinkClick r:id="" action="ppaction://noaction"/>
            <a:extLst>
              <a:ext uri="{FF2B5EF4-FFF2-40B4-BE49-F238E27FC236}">
                <a16:creationId xmlns:a16="http://schemas.microsoft.com/office/drawing/2014/main" id="{FD12E0C2-3BC9-6148-895A-0D88EDA73A08}"/>
              </a:ext>
            </a:extLst>
          </p:cNvPr>
          <p:cNvSpPr/>
          <p:nvPr/>
        </p:nvSpPr>
        <p:spPr>
          <a:xfrm>
            <a:off x="0" y="1715385"/>
            <a:ext cx="11663817" cy="1520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err="1"/>
          </a:p>
        </p:txBody>
      </p:sp>
      <p:sp>
        <p:nvSpPr>
          <p:cNvPr id="120" name="Rectangle 119">
            <a:hlinkClick r:id="" action="ppaction://noaction"/>
            <a:extLst>
              <a:ext uri="{FF2B5EF4-FFF2-40B4-BE49-F238E27FC236}">
                <a16:creationId xmlns:a16="http://schemas.microsoft.com/office/drawing/2014/main" id="{8D106EC7-04C9-654B-83B4-B0639A4C336E}"/>
              </a:ext>
            </a:extLst>
          </p:cNvPr>
          <p:cNvSpPr/>
          <p:nvPr/>
        </p:nvSpPr>
        <p:spPr>
          <a:xfrm>
            <a:off x="0" y="3351002"/>
            <a:ext cx="11522643" cy="1120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err="1"/>
          </a:p>
        </p:txBody>
      </p:sp>
    </p:spTree>
    <p:extLst>
      <p:ext uri="{BB962C8B-B14F-4D97-AF65-F5344CB8AC3E}">
        <p14:creationId xmlns:p14="http://schemas.microsoft.com/office/powerpoint/2010/main" val="225803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510E8CE8-0A34-B144-B283-146819E7A402}"/>
              </a:ext>
            </a:extLst>
          </p:cNvPr>
          <p:cNvGrpSpPr/>
          <p:nvPr/>
        </p:nvGrpSpPr>
        <p:grpSpPr>
          <a:xfrm>
            <a:off x="-11350" y="1720928"/>
            <a:ext cx="11847001" cy="1753356"/>
            <a:chOff x="1472397" y="1720928"/>
            <a:chExt cx="6957955" cy="1373036"/>
          </a:xfrm>
        </p:grpSpPr>
        <p:grpSp>
          <p:nvGrpSpPr>
            <p:cNvPr id="4" name="Group 123">
              <a:extLst>
                <a:ext uri="{FF2B5EF4-FFF2-40B4-BE49-F238E27FC236}">
                  <a16:creationId xmlns:a16="http://schemas.microsoft.com/office/drawing/2014/main" id="{69624A32-17A5-B14E-8E0F-34E0B412C0BA}"/>
                </a:ext>
              </a:extLst>
            </p:cNvPr>
            <p:cNvGrpSpPr/>
            <p:nvPr/>
          </p:nvGrpSpPr>
          <p:grpSpPr>
            <a:xfrm>
              <a:off x="1472397" y="1720928"/>
              <a:ext cx="6957955" cy="1373036"/>
              <a:chOff x="-585758" y="1397338"/>
              <a:chExt cx="6052583" cy="1194377"/>
            </a:xfrm>
          </p:grpSpPr>
          <p:sp>
            <p:nvSpPr>
              <p:cNvPr id="125" name="Right Triangle 124">
                <a:extLst>
                  <a:ext uri="{FF2B5EF4-FFF2-40B4-BE49-F238E27FC236}">
                    <a16:creationId xmlns:a16="http://schemas.microsoft.com/office/drawing/2014/main" id="{51E3AA73-904E-2042-B705-EE964103853D}"/>
                  </a:ext>
                </a:extLst>
              </p:cNvPr>
              <p:cNvSpPr/>
              <p:nvPr/>
            </p:nvSpPr>
            <p:spPr>
              <a:xfrm rot="5400000">
                <a:off x="4319227" y="1444116"/>
                <a:ext cx="1194376" cy="1100820"/>
              </a:xfrm>
              <a:prstGeom prst="rtTriangle">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 name="Rectangle 132">
                <a:extLst>
                  <a:ext uri="{FF2B5EF4-FFF2-40B4-BE49-F238E27FC236}">
                    <a16:creationId xmlns:a16="http://schemas.microsoft.com/office/drawing/2014/main" id="{EF7DC25E-9CE3-384B-A070-7A85BA1E428F}"/>
                  </a:ext>
                </a:extLst>
              </p:cNvPr>
              <p:cNvSpPr/>
              <p:nvPr/>
            </p:nvSpPr>
            <p:spPr>
              <a:xfrm>
                <a:off x="-585758" y="1397340"/>
                <a:ext cx="4951765" cy="1194375"/>
              </a:xfrm>
              <a:prstGeom prst="rect">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5" name="Rectangle 134">
              <a:extLst>
                <a:ext uri="{FF2B5EF4-FFF2-40B4-BE49-F238E27FC236}">
                  <a16:creationId xmlns:a16="http://schemas.microsoft.com/office/drawing/2014/main" id="{47321DAD-515B-024F-A182-C9208DA2C9EE}"/>
                </a:ext>
              </a:extLst>
            </p:cNvPr>
            <p:cNvSpPr/>
            <p:nvPr/>
          </p:nvSpPr>
          <p:spPr>
            <a:xfrm>
              <a:off x="1479097" y="1724008"/>
              <a:ext cx="554436" cy="1369956"/>
            </a:xfrm>
            <a:prstGeom prst="rect">
              <a:avLst/>
            </a:prstGeom>
            <a:solidFill>
              <a:schemeClr val="tx2">
                <a:lumMod val="40000"/>
                <a:lumOff val="6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35">
            <a:extLst>
              <a:ext uri="{FF2B5EF4-FFF2-40B4-BE49-F238E27FC236}">
                <a16:creationId xmlns:a16="http://schemas.microsoft.com/office/drawing/2014/main" id="{B111F2FC-4D80-A34F-AF61-D0E610C4F871}"/>
              </a:ext>
            </a:extLst>
          </p:cNvPr>
          <p:cNvGrpSpPr/>
          <p:nvPr/>
        </p:nvGrpSpPr>
        <p:grpSpPr>
          <a:xfrm>
            <a:off x="6452" y="3596071"/>
            <a:ext cx="6808299" cy="2462552"/>
            <a:chOff x="2990228" y="1397338"/>
            <a:chExt cx="2476597" cy="1194377"/>
          </a:xfrm>
          <a:solidFill>
            <a:schemeClr val="accent2">
              <a:alpha val="15000"/>
            </a:schemeClr>
          </a:solidFill>
        </p:grpSpPr>
        <p:sp>
          <p:nvSpPr>
            <p:cNvPr id="137" name="Rectangle 136">
              <a:extLst>
                <a:ext uri="{FF2B5EF4-FFF2-40B4-BE49-F238E27FC236}">
                  <a16:creationId xmlns:a16="http://schemas.microsoft.com/office/drawing/2014/main" id="{F63DAEAC-F581-E040-B2FD-29708DCB7315}"/>
                </a:ext>
              </a:extLst>
            </p:cNvPr>
            <p:cNvSpPr/>
            <p:nvPr/>
          </p:nvSpPr>
          <p:spPr>
            <a:xfrm>
              <a:off x="2990228" y="1397340"/>
              <a:ext cx="1375780" cy="1194375"/>
            </a:xfrm>
            <a:prstGeom prst="rect">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ight Triangle 137">
              <a:extLst>
                <a:ext uri="{FF2B5EF4-FFF2-40B4-BE49-F238E27FC236}">
                  <a16:creationId xmlns:a16="http://schemas.microsoft.com/office/drawing/2014/main" id="{FC864C68-CA27-024D-9D52-5CBFA5CE0072}"/>
                </a:ext>
              </a:extLst>
            </p:cNvPr>
            <p:cNvSpPr/>
            <p:nvPr/>
          </p:nvSpPr>
          <p:spPr>
            <a:xfrm rot="5400000">
              <a:off x="4319227" y="1444116"/>
              <a:ext cx="1194376" cy="1100820"/>
            </a:xfrm>
            <a:prstGeom prst="rtTriangle">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140">
            <a:extLst>
              <a:ext uri="{FF2B5EF4-FFF2-40B4-BE49-F238E27FC236}">
                <a16:creationId xmlns:a16="http://schemas.microsoft.com/office/drawing/2014/main" id="{379DD44A-67E2-F742-B212-9AA9303CF9DD}"/>
              </a:ext>
            </a:extLst>
          </p:cNvPr>
          <p:cNvGrpSpPr/>
          <p:nvPr/>
        </p:nvGrpSpPr>
        <p:grpSpPr>
          <a:xfrm rot="10800000">
            <a:off x="4024851" y="3596082"/>
            <a:ext cx="8167148" cy="2462551"/>
            <a:chOff x="2495922" y="1397338"/>
            <a:chExt cx="2970903" cy="1194380"/>
          </a:xfrm>
          <a:solidFill>
            <a:schemeClr val="accent2">
              <a:alpha val="15000"/>
            </a:schemeClr>
          </a:solidFill>
        </p:grpSpPr>
        <p:sp>
          <p:nvSpPr>
            <p:cNvPr id="142" name="Rectangle 141">
              <a:extLst>
                <a:ext uri="{FF2B5EF4-FFF2-40B4-BE49-F238E27FC236}">
                  <a16:creationId xmlns:a16="http://schemas.microsoft.com/office/drawing/2014/main" id="{EDB5B1E7-D3AC-C149-8866-919F60728A96}"/>
                </a:ext>
              </a:extLst>
            </p:cNvPr>
            <p:cNvSpPr/>
            <p:nvPr/>
          </p:nvSpPr>
          <p:spPr>
            <a:xfrm>
              <a:off x="2495922" y="1397343"/>
              <a:ext cx="1870089" cy="1194375"/>
            </a:xfrm>
            <a:prstGeom prst="rect">
              <a:avLst/>
            </a:prstGeom>
            <a:solidFill>
              <a:schemeClr val="tx2">
                <a:lumMod val="20000"/>
                <a:lumOff val="8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ight Triangle 142">
              <a:extLst>
                <a:ext uri="{FF2B5EF4-FFF2-40B4-BE49-F238E27FC236}">
                  <a16:creationId xmlns:a16="http://schemas.microsoft.com/office/drawing/2014/main" id="{9E902286-FD56-1745-B353-41A27AC6A9D6}"/>
                </a:ext>
              </a:extLst>
            </p:cNvPr>
            <p:cNvSpPr/>
            <p:nvPr/>
          </p:nvSpPr>
          <p:spPr>
            <a:xfrm rot="5400000">
              <a:off x="4319227" y="1444116"/>
              <a:ext cx="1194376" cy="1100820"/>
            </a:xfrm>
            <a:prstGeom prst="rtTriangle">
              <a:avLst/>
            </a:prstGeom>
            <a:solidFill>
              <a:schemeClr val="tx2">
                <a:lumMod val="20000"/>
                <a:lumOff val="8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6E8D72D3-8281-314A-8369-A8C2D0221A79}"/>
              </a:ext>
            </a:extLst>
          </p:cNvPr>
          <p:cNvSpPr>
            <a:spLocks noGrp="1"/>
          </p:cNvSpPr>
          <p:nvPr>
            <p:ph type="title"/>
          </p:nvPr>
        </p:nvSpPr>
        <p:spPr/>
        <p:txBody>
          <a:bodyPr/>
          <a:lstStyle/>
          <a:p>
            <a:r>
              <a:rPr lang="en-US" dirty="0"/>
              <a:t>DIALYSIS AT HOME IS THE PREFERRED OPTION:</a:t>
            </a:r>
            <a:r>
              <a:rPr lang="en-US" baseline="30000" dirty="0"/>
              <a:t>1</a:t>
            </a:r>
            <a:br>
              <a:rPr lang="en-US" dirty="0"/>
            </a:br>
            <a:r>
              <a:rPr lang="en-US" dirty="0">
                <a:solidFill>
                  <a:schemeClr val="tx2"/>
                </a:solidFill>
              </a:rPr>
              <a:t>MINIMIZING HOSPITAL VISITS</a:t>
            </a:r>
          </a:p>
        </p:txBody>
      </p:sp>
      <p:sp>
        <p:nvSpPr>
          <p:cNvPr id="102" name="Rectangle 101">
            <a:hlinkClick r:id="" action="ppaction://hlinkshowjump?jump=firstslide"/>
            <a:extLst>
              <a:ext uri="{FF2B5EF4-FFF2-40B4-BE49-F238E27FC236}">
                <a16:creationId xmlns:a16="http://schemas.microsoft.com/office/drawing/2014/main" id="{C86F776D-C5E0-4841-A1F9-435DFD4F8A60}"/>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3" name="Rectangle 102">
            <a:hlinkClick r:id="" action="ppaction://hlinkshowjump?jump=previousslide"/>
            <a:extLst>
              <a:ext uri="{FF2B5EF4-FFF2-40B4-BE49-F238E27FC236}">
                <a16:creationId xmlns:a16="http://schemas.microsoft.com/office/drawing/2014/main" id="{60B63FC7-591E-4344-A2D8-B36973C38021}"/>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4" name="Rectangle 103">
            <a:hlinkClick r:id="" action="ppaction://hlinkshowjump?jump=nextslide"/>
            <a:extLst>
              <a:ext uri="{FF2B5EF4-FFF2-40B4-BE49-F238E27FC236}">
                <a16:creationId xmlns:a16="http://schemas.microsoft.com/office/drawing/2014/main" id="{3D16EC44-699A-A046-AD29-95A2BCE71BC7}"/>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39" name="Title 1">
            <a:extLst>
              <a:ext uri="{FF2B5EF4-FFF2-40B4-BE49-F238E27FC236}">
                <a16:creationId xmlns:a16="http://schemas.microsoft.com/office/drawing/2014/main" id="{356672B3-8019-644E-8D06-86F482CA20DE}"/>
              </a:ext>
            </a:extLst>
          </p:cNvPr>
          <p:cNvSpPr txBox="1">
            <a:spLocks/>
          </p:cNvSpPr>
          <p:nvPr/>
        </p:nvSpPr>
        <p:spPr>
          <a:xfrm>
            <a:off x="7157986" y="1948899"/>
            <a:ext cx="2848943" cy="1440934"/>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500" dirty="0">
                <a:latin typeface="+mn-lt"/>
              </a:rPr>
              <a:t>Patients who must </a:t>
            </a:r>
            <a:br>
              <a:rPr lang="en-US" sz="1500" dirty="0">
                <a:latin typeface="+mn-lt"/>
              </a:rPr>
            </a:br>
            <a:r>
              <a:rPr lang="en-US" sz="1500" dirty="0">
                <a:latin typeface="+mn-lt"/>
              </a:rPr>
              <a:t>start dialysis during </a:t>
            </a:r>
            <a:br>
              <a:rPr lang="en-US" sz="1500" dirty="0">
                <a:latin typeface="+mn-lt"/>
              </a:rPr>
            </a:br>
            <a:r>
              <a:rPr lang="en-US" sz="1500" dirty="0">
                <a:latin typeface="+mn-lt"/>
              </a:rPr>
              <a:t>the pandemic should </a:t>
            </a:r>
            <a:br>
              <a:rPr lang="en-US" sz="1500" dirty="0">
                <a:latin typeface="+mn-lt"/>
              </a:rPr>
            </a:br>
            <a:r>
              <a:rPr lang="en-US" sz="1500" dirty="0">
                <a:latin typeface="+mn-lt"/>
              </a:rPr>
              <a:t>receive therapy </a:t>
            </a:r>
            <a:r>
              <a:rPr lang="en-US" sz="1500" b="1" cap="all" dirty="0">
                <a:solidFill>
                  <a:srgbClr val="0070C0"/>
                </a:solidFill>
                <a:latin typeface="+mn-lt"/>
              </a:rPr>
              <a:t>at home</a:t>
            </a:r>
            <a:r>
              <a:rPr lang="en-US" sz="1500" b="1" dirty="0">
                <a:solidFill>
                  <a:srgbClr val="0070C0"/>
                </a:solidFill>
                <a:latin typeface="+mn-lt"/>
              </a:rPr>
              <a:t>. </a:t>
            </a:r>
            <a:br>
              <a:rPr lang="en-US" sz="1500" b="1" dirty="0">
                <a:solidFill>
                  <a:srgbClr val="0070C0"/>
                </a:solidFill>
                <a:latin typeface="+mn-lt"/>
              </a:rPr>
            </a:br>
            <a:r>
              <a:rPr lang="en-US" sz="1500" b="1" cap="all" dirty="0">
                <a:solidFill>
                  <a:srgbClr val="0070C0"/>
                </a:solidFill>
                <a:latin typeface="+mn-lt"/>
              </a:rPr>
              <a:t>This includes urgent start patients</a:t>
            </a:r>
            <a:r>
              <a:rPr lang="en-US" sz="1500" b="1" cap="all" baseline="30000" dirty="0">
                <a:solidFill>
                  <a:srgbClr val="0070C0"/>
                </a:solidFill>
                <a:latin typeface="+mn-lt"/>
              </a:rPr>
              <a:t>1</a:t>
            </a:r>
          </a:p>
        </p:txBody>
      </p:sp>
      <p:sp>
        <p:nvSpPr>
          <p:cNvPr id="140" name="Title 1">
            <a:extLst>
              <a:ext uri="{FF2B5EF4-FFF2-40B4-BE49-F238E27FC236}">
                <a16:creationId xmlns:a16="http://schemas.microsoft.com/office/drawing/2014/main" id="{FD48EAFD-9394-844E-97A9-5816EBDDEB8C}"/>
              </a:ext>
            </a:extLst>
          </p:cNvPr>
          <p:cNvSpPr txBox="1">
            <a:spLocks/>
          </p:cNvSpPr>
          <p:nvPr/>
        </p:nvSpPr>
        <p:spPr>
          <a:xfrm>
            <a:off x="1220846" y="3823001"/>
            <a:ext cx="1859596" cy="879766"/>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ts val="1720"/>
              </a:lnSpc>
              <a:tabLst>
                <a:tab pos="931863" algn="l"/>
              </a:tabLst>
            </a:pPr>
            <a:r>
              <a:rPr lang="en-US" sz="1700" b="1" dirty="0">
                <a:solidFill>
                  <a:srgbClr val="0070C0"/>
                </a:solidFill>
              </a:rPr>
              <a:t>DECREASING DIALYSIS NURSE EXPOSURE</a:t>
            </a:r>
          </a:p>
        </p:txBody>
      </p:sp>
      <p:sp>
        <p:nvSpPr>
          <p:cNvPr id="144" name="Title 1">
            <a:extLst>
              <a:ext uri="{FF2B5EF4-FFF2-40B4-BE49-F238E27FC236}">
                <a16:creationId xmlns:a16="http://schemas.microsoft.com/office/drawing/2014/main" id="{EBF99816-FA3D-7C4E-A5B5-252E6149ACEB}"/>
              </a:ext>
            </a:extLst>
          </p:cNvPr>
          <p:cNvSpPr txBox="1">
            <a:spLocks/>
          </p:cNvSpPr>
          <p:nvPr/>
        </p:nvSpPr>
        <p:spPr>
          <a:xfrm>
            <a:off x="4985708" y="5646197"/>
            <a:ext cx="6804523" cy="206187"/>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r>
              <a:rPr lang="en-GB" dirty="0"/>
              <a:t>have been </a:t>
            </a:r>
            <a:r>
              <a:rPr lang="en-GB" b="1" dirty="0"/>
              <a:t>PARAMOUNT </a:t>
            </a:r>
            <a:r>
              <a:rPr lang="en-GB" dirty="0"/>
              <a:t>in</a:t>
            </a:r>
            <a:r>
              <a:rPr lang="en-GB" b="1" dirty="0"/>
              <a:t> MANAGING PD PATIENTS REMOTELY</a:t>
            </a:r>
            <a:r>
              <a:rPr lang="en-GB" b="1" baseline="30000" dirty="0"/>
              <a:t>8</a:t>
            </a:r>
            <a:r>
              <a:rPr lang="en-GB" b="1" dirty="0"/>
              <a:t>.</a:t>
            </a:r>
          </a:p>
        </p:txBody>
      </p:sp>
      <p:sp>
        <p:nvSpPr>
          <p:cNvPr id="145" name="Title 1">
            <a:extLst>
              <a:ext uri="{FF2B5EF4-FFF2-40B4-BE49-F238E27FC236}">
                <a16:creationId xmlns:a16="http://schemas.microsoft.com/office/drawing/2014/main" id="{A9BAC87F-EFF9-B440-AFFA-A95388D8CCC6}"/>
              </a:ext>
            </a:extLst>
          </p:cNvPr>
          <p:cNvSpPr txBox="1">
            <a:spLocks/>
          </p:cNvSpPr>
          <p:nvPr/>
        </p:nvSpPr>
        <p:spPr>
          <a:xfrm>
            <a:off x="7401997" y="3784581"/>
            <a:ext cx="2413880" cy="421145"/>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ts val="1620"/>
              </a:lnSpc>
            </a:pPr>
            <a:r>
              <a:rPr lang="en-US" sz="1700" b="1" dirty="0">
                <a:solidFill>
                  <a:srgbClr val="0070C0"/>
                </a:solidFill>
              </a:rPr>
              <a:t>ENSURING </a:t>
            </a:r>
            <a:br>
              <a:rPr lang="en-US" sz="1700" b="1" dirty="0">
                <a:solidFill>
                  <a:srgbClr val="0070C0"/>
                </a:solidFill>
              </a:rPr>
            </a:br>
            <a:r>
              <a:rPr lang="en-US" sz="1700" b="1" dirty="0">
                <a:solidFill>
                  <a:srgbClr val="0070C0"/>
                </a:solidFill>
              </a:rPr>
              <a:t>QUALITY OF CARE</a:t>
            </a:r>
          </a:p>
        </p:txBody>
      </p:sp>
      <p:sp>
        <p:nvSpPr>
          <p:cNvPr id="146" name="Title 1">
            <a:extLst>
              <a:ext uri="{FF2B5EF4-FFF2-40B4-BE49-F238E27FC236}">
                <a16:creationId xmlns:a16="http://schemas.microsoft.com/office/drawing/2014/main" id="{5771F883-A058-4A4B-891B-FB313E80A9C8}"/>
              </a:ext>
            </a:extLst>
          </p:cNvPr>
          <p:cNvSpPr txBox="1">
            <a:spLocks/>
          </p:cNvSpPr>
          <p:nvPr/>
        </p:nvSpPr>
        <p:spPr>
          <a:xfrm>
            <a:off x="8058420" y="4299788"/>
            <a:ext cx="2073088" cy="493056"/>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ts val="1240"/>
              </a:lnSpc>
            </a:pPr>
            <a:r>
              <a:rPr lang="en-US" dirty="0">
                <a:latin typeface="+mn-lt"/>
              </a:rPr>
              <a:t>OF PATIENTS </a:t>
            </a:r>
            <a:br>
              <a:rPr lang="en-US" dirty="0">
                <a:latin typeface="+mn-lt"/>
              </a:rPr>
            </a:br>
            <a:r>
              <a:rPr lang="en-US" dirty="0">
                <a:latin typeface="+mn-lt"/>
              </a:rPr>
              <a:t>ARE MEDICALLY ELIGIBLE FOR PD</a:t>
            </a:r>
            <a:r>
              <a:rPr lang="en-US" baseline="30000" dirty="0">
                <a:latin typeface="+mn-lt"/>
              </a:rPr>
              <a:t>7</a:t>
            </a:r>
            <a:endParaRPr lang="en-US" dirty="0">
              <a:latin typeface="+mn-lt"/>
            </a:endParaRPr>
          </a:p>
        </p:txBody>
      </p:sp>
      <p:pic>
        <p:nvPicPr>
          <p:cNvPr id="147" name="Graphic 146">
            <a:extLst>
              <a:ext uri="{FF2B5EF4-FFF2-40B4-BE49-F238E27FC236}">
                <a16:creationId xmlns:a16="http://schemas.microsoft.com/office/drawing/2014/main" id="{2F11C30F-2D79-0D42-AA81-D780126D171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47424" y="3805899"/>
            <a:ext cx="1520257" cy="1464916"/>
          </a:xfrm>
          <a:prstGeom prst="rect">
            <a:avLst/>
          </a:prstGeom>
        </p:spPr>
      </p:pic>
      <p:sp>
        <p:nvSpPr>
          <p:cNvPr id="148" name="Rectangle 147">
            <a:extLst>
              <a:ext uri="{FF2B5EF4-FFF2-40B4-BE49-F238E27FC236}">
                <a16:creationId xmlns:a16="http://schemas.microsoft.com/office/drawing/2014/main" id="{FC3AEDC6-452B-7047-BFA9-C3001BC7E3AE}"/>
              </a:ext>
            </a:extLst>
          </p:cNvPr>
          <p:cNvSpPr/>
          <p:nvPr/>
        </p:nvSpPr>
        <p:spPr>
          <a:xfrm>
            <a:off x="6107653" y="4139377"/>
            <a:ext cx="1950048" cy="707886"/>
          </a:xfrm>
          <a:prstGeom prst="rect">
            <a:avLst/>
          </a:prstGeom>
        </p:spPr>
        <p:txBody>
          <a:bodyPr wrap="square" lIns="0" tIns="0" rIns="0" bIns="0">
            <a:spAutoFit/>
          </a:bodyPr>
          <a:lstStyle/>
          <a:p>
            <a:r>
              <a:rPr lang="en-US" sz="4600" b="1" dirty="0">
                <a:solidFill>
                  <a:srgbClr val="0070C0"/>
                </a:solidFill>
                <a:latin typeface="Franklin Gothic Medium Cond" panose="020B0606030402020204" pitchFamily="34" charset="0"/>
              </a:rPr>
              <a:t>~80%</a:t>
            </a:r>
          </a:p>
        </p:txBody>
      </p:sp>
      <p:sp>
        <p:nvSpPr>
          <p:cNvPr id="149" name="Title 1">
            <a:extLst>
              <a:ext uri="{FF2B5EF4-FFF2-40B4-BE49-F238E27FC236}">
                <a16:creationId xmlns:a16="http://schemas.microsoft.com/office/drawing/2014/main" id="{B7BFFD8C-F5F6-D24D-A68B-C5C7A5128328}"/>
              </a:ext>
            </a:extLst>
          </p:cNvPr>
          <p:cNvSpPr txBox="1">
            <a:spLocks/>
          </p:cNvSpPr>
          <p:nvPr/>
        </p:nvSpPr>
        <p:spPr>
          <a:xfrm>
            <a:off x="5627025" y="4886327"/>
            <a:ext cx="4169491" cy="421145"/>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r">
              <a:lnSpc>
                <a:spcPts val="1480"/>
              </a:lnSpc>
            </a:pPr>
            <a:r>
              <a:rPr lang="en-US" dirty="0">
                <a:latin typeface="+mn-lt"/>
              </a:rPr>
              <a:t>Consider</a:t>
            </a:r>
            <a:r>
              <a:rPr lang="en-US" dirty="0">
                <a:solidFill>
                  <a:schemeClr val="accent1"/>
                </a:solidFill>
              </a:rPr>
              <a:t> </a:t>
            </a:r>
            <a:r>
              <a:rPr lang="en-US" b="1" dirty="0">
                <a:solidFill>
                  <a:srgbClr val="0070C0"/>
                </a:solidFill>
              </a:rPr>
              <a:t>PD FIRST</a:t>
            </a:r>
            <a:r>
              <a:rPr lang="en-US" dirty="0">
                <a:solidFill>
                  <a:srgbClr val="0070C0"/>
                </a:solidFill>
                <a:latin typeface="+mn-lt"/>
              </a:rPr>
              <a:t> </a:t>
            </a:r>
            <a:r>
              <a:rPr lang="en-US" dirty="0">
                <a:latin typeface="+mn-lt"/>
              </a:rPr>
              <a:t>for both</a:t>
            </a:r>
            <a:r>
              <a:rPr lang="en-US" b="1" dirty="0">
                <a:latin typeface="+mn-lt"/>
              </a:rPr>
              <a:t> </a:t>
            </a:r>
            <a:br>
              <a:rPr lang="en-US" b="1" dirty="0">
                <a:latin typeface="+mn-lt"/>
              </a:rPr>
            </a:br>
            <a:r>
              <a:rPr lang="en-US" b="1" dirty="0">
                <a:solidFill>
                  <a:srgbClr val="0070C0"/>
                </a:solidFill>
              </a:rPr>
              <a:t>PLANNED </a:t>
            </a:r>
            <a:r>
              <a:rPr lang="en-US" dirty="0">
                <a:solidFill>
                  <a:srgbClr val="0070C0"/>
                </a:solidFill>
                <a:latin typeface="+mn-lt"/>
              </a:rPr>
              <a:t>&amp;</a:t>
            </a:r>
            <a:r>
              <a:rPr lang="en-US" b="1" dirty="0">
                <a:solidFill>
                  <a:srgbClr val="0070C0"/>
                </a:solidFill>
              </a:rPr>
              <a:t> URGENT START PATIENTS</a:t>
            </a:r>
          </a:p>
        </p:txBody>
      </p:sp>
      <p:sp>
        <p:nvSpPr>
          <p:cNvPr id="150" name="Title 1">
            <a:extLst>
              <a:ext uri="{FF2B5EF4-FFF2-40B4-BE49-F238E27FC236}">
                <a16:creationId xmlns:a16="http://schemas.microsoft.com/office/drawing/2014/main" id="{3B3E9CE6-B1BA-3148-95A1-EC7ADAC6D48E}"/>
              </a:ext>
            </a:extLst>
          </p:cNvPr>
          <p:cNvSpPr txBox="1">
            <a:spLocks/>
          </p:cNvSpPr>
          <p:nvPr/>
        </p:nvSpPr>
        <p:spPr>
          <a:xfrm>
            <a:off x="4980768" y="5439942"/>
            <a:ext cx="6450313" cy="318105"/>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r>
              <a:rPr lang="en-GB" b="1" dirty="0">
                <a:solidFill>
                  <a:srgbClr val="0070C0"/>
                </a:solidFill>
              </a:rPr>
              <a:t>TELEMEDICINE AND ADVANCES IN REMOTE PD MONITORING</a:t>
            </a:r>
            <a:endParaRPr lang="en-US" b="1" dirty="0">
              <a:solidFill>
                <a:srgbClr val="0070C0"/>
              </a:solidFill>
            </a:endParaRPr>
          </a:p>
        </p:txBody>
      </p:sp>
      <p:grpSp>
        <p:nvGrpSpPr>
          <p:cNvPr id="7" name="Group 162">
            <a:extLst>
              <a:ext uri="{FF2B5EF4-FFF2-40B4-BE49-F238E27FC236}">
                <a16:creationId xmlns:a16="http://schemas.microsoft.com/office/drawing/2014/main" id="{1DF2405E-946C-FD45-9F6D-B6A1BB1EAB09}"/>
              </a:ext>
            </a:extLst>
          </p:cNvPr>
          <p:cNvGrpSpPr/>
          <p:nvPr/>
        </p:nvGrpSpPr>
        <p:grpSpPr>
          <a:xfrm>
            <a:off x="4849131" y="1905832"/>
            <a:ext cx="1773024" cy="1451851"/>
            <a:chOff x="3697158" y="1268243"/>
            <a:chExt cx="1051670" cy="1148220"/>
          </a:xfrm>
        </p:grpSpPr>
        <p:pic>
          <p:nvPicPr>
            <p:cNvPr id="166" name="Graphic 165">
              <a:extLst>
                <a:ext uri="{FF2B5EF4-FFF2-40B4-BE49-F238E27FC236}">
                  <a16:creationId xmlns:a16="http://schemas.microsoft.com/office/drawing/2014/main" id="{DA180D32-5736-BE4E-A7C0-75824B2D9F0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04094" y="1268243"/>
              <a:ext cx="1044734" cy="919319"/>
            </a:xfrm>
            <a:prstGeom prst="rect">
              <a:avLst/>
            </a:prstGeom>
          </p:spPr>
        </p:pic>
        <p:sp>
          <p:nvSpPr>
            <p:cNvPr id="168" name="Title 1">
              <a:extLst>
                <a:ext uri="{FF2B5EF4-FFF2-40B4-BE49-F238E27FC236}">
                  <a16:creationId xmlns:a16="http://schemas.microsoft.com/office/drawing/2014/main" id="{0704C099-26EB-1C42-B851-92FB63067EA1}"/>
                </a:ext>
              </a:extLst>
            </p:cNvPr>
            <p:cNvSpPr txBox="1">
              <a:spLocks/>
            </p:cNvSpPr>
            <p:nvPr/>
          </p:nvSpPr>
          <p:spPr>
            <a:xfrm>
              <a:off x="3697158" y="2187562"/>
              <a:ext cx="1044735" cy="228901"/>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lnSpc>
                  <a:spcPct val="100000"/>
                </a:lnSpc>
              </a:pPr>
              <a:r>
                <a:rPr lang="en-US" sz="1700" b="1" dirty="0">
                  <a:solidFill>
                    <a:schemeClr val="tx2"/>
                  </a:solidFill>
                </a:rPr>
                <a:t>STAY HOME</a:t>
              </a:r>
              <a:endParaRPr lang="en-US" sz="1700" dirty="0">
                <a:solidFill>
                  <a:schemeClr val="tx2"/>
                </a:solidFill>
                <a:latin typeface="+mn-lt"/>
              </a:endParaRPr>
            </a:p>
          </p:txBody>
        </p:sp>
      </p:grpSp>
      <p:sp>
        <p:nvSpPr>
          <p:cNvPr id="174" name="Title 1">
            <a:extLst>
              <a:ext uri="{FF2B5EF4-FFF2-40B4-BE49-F238E27FC236}">
                <a16:creationId xmlns:a16="http://schemas.microsoft.com/office/drawing/2014/main" id="{5E309839-F829-2040-B93B-00500F55DE18}"/>
              </a:ext>
            </a:extLst>
          </p:cNvPr>
          <p:cNvSpPr txBox="1">
            <a:spLocks/>
          </p:cNvSpPr>
          <p:nvPr/>
        </p:nvSpPr>
        <p:spPr>
          <a:xfrm rot="16200000">
            <a:off x="-249893" y="2448695"/>
            <a:ext cx="1753355" cy="297821"/>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lnSpc>
                <a:spcPts val="1280"/>
              </a:lnSpc>
            </a:pPr>
            <a:r>
              <a:rPr lang="en-US" b="1" dirty="0"/>
              <a:t>PATIENT SAFETY </a:t>
            </a:r>
          </a:p>
        </p:txBody>
      </p:sp>
      <p:sp>
        <p:nvSpPr>
          <p:cNvPr id="175" name="Rectangle 174">
            <a:extLst>
              <a:ext uri="{FF2B5EF4-FFF2-40B4-BE49-F238E27FC236}">
                <a16:creationId xmlns:a16="http://schemas.microsoft.com/office/drawing/2014/main" id="{C13AB143-B61F-C44F-B4DF-745077A7BB39}"/>
              </a:ext>
            </a:extLst>
          </p:cNvPr>
          <p:cNvSpPr/>
          <p:nvPr/>
        </p:nvSpPr>
        <p:spPr>
          <a:xfrm>
            <a:off x="-11350" y="3605418"/>
            <a:ext cx="944257" cy="2453204"/>
          </a:xfrm>
          <a:prstGeom prst="rect">
            <a:avLst/>
          </a:prstGeom>
          <a:solidFill>
            <a:schemeClr val="tx1">
              <a:lumMod val="60000"/>
              <a:lumOff val="40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itle 1">
            <a:extLst>
              <a:ext uri="{FF2B5EF4-FFF2-40B4-BE49-F238E27FC236}">
                <a16:creationId xmlns:a16="http://schemas.microsoft.com/office/drawing/2014/main" id="{A4472286-D3AB-0D4A-8E39-5FC655B82ED0}"/>
              </a:ext>
            </a:extLst>
          </p:cNvPr>
          <p:cNvSpPr txBox="1">
            <a:spLocks/>
          </p:cNvSpPr>
          <p:nvPr/>
        </p:nvSpPr>
        <p:spPr>
          <a:xfrm rot="16200000">
            <a:off x="-599819" y="4683111"/>
            <a:ext cx="2453205" cy="297821"/>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gn="ctr">
              <a:lnSpc>
                <a:spcPts val="1280"/>
              </a:lnSpc>
            </a:pPr>
            <a:r>
              <a:rPr lang="en-US" b="1" dirty="0"/>
              <a:t>NURSING SAFETY </a:t>
            </a:r>
          </a:p>
        </p:txBody>
      </p:sp>
      <p:sp>
        <p:nvSpPr>
          <p:cNvPr id="177" name="Title 1">
            <a:extLst>
              <a:ext uri="{FF2B5EF4-FFF2-40B4-BE49-F238E27FC236}">
                <a16:creationId xmlns:a16="http://schemas.microsoft.com/office/drawing/2014/main" id="{4488293B-8437-4140-82EE-2B1A929E5AD1}"/>
              </a:ext>
            </a:extLst>
          </p:cNvPr>
          <p:cNvSpPr txBox="1">
            <a:spLocks/>
          </p:cNvSpPr>
          <p:nvPr/>
        </p:nvSpPr>
        <p:spPr>
          <a:xfrm>
            <a:off x="1217508" y="4667233"/>
            <a:ext cx="3055160" cy="1144970"/>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tabLst>
                <a:tab pos="931863" algn="l"/>
              </a:tabLst>
            </a:pPr>
            <a:r>
              <a:rPr lang="en-US" dirty="0">
                <a:latin typeface="+mn-lt"/>
              </a:rPr>
              <a:t>to patients with </a:t>
            </a:r>
            <a:br>
              <a:rPr lang="en-US" dirty="0">
                <a:latin typeface="+mn-lt"/>
              </a:rPr>
            </a:br>
            <a:r>
              <a:rPr lang="en-US" dirty="0">
                <a:latin typeface="+mn-lt"/>
              </a:rPr>
              <a:t>COVID-19 as a </a:t>
            </a:r>
            <a:br>
              <a:rPr lang="en-US" dirty="0">
                <a:solidFill>
                  <a:schemeClr val="accent1"/>
                </a:solidFill>
                <a:latin typeface="+mn-lt"/>
              </a:rPr>
            </a:br>
            <a:r>
              <a:rPr lang="en-US" b="1" dirty="0">
                <a:solidFill>
                  <a:srgbClr val="0070C0"/>
                </a:solidFill>
              </a:rPr>
              <a:t>STRATEGY TO </a:t>
            </a:r>
            <a:br>
              <a:rPr lang="en-US" b="1" dirty="0">
                <a:solidFill>
                  <a:srgbClr val="0070C0"/>
                </a:solidFill>
              </a:rPr>
            </a:br>
            <a:r>
              <a:rPr lang="en-US" b="1" dirty="0">
                <a:solidFill>
                  <a:srgbClr val="0070C0"/>
                </a:solidFill>
              </a:rPr>
              <a:t>PRESERVE THE </a:t>
            </a:r>
            <a:br>
              <a:rPr lang="en-US" b="1" dirty="0">
                <a:solidFill>
                  <a:srgbClr val="0070C0"/>
                </a:solidFill>
              </a:rPr>
            </a:br>
            <a:r>
              <a:rPr lang="en-US" b="1" dirty="0">
                <a:solidFill>
                  <a:srgbClr val="0070C0"/>
                </a:solidFill>
              </a:rPr>
              <a:t>WORKFORCE</a:t>
            </a:r>
          </a:p>
        </p:txBody>
      </p:sp>
      <p:grpSp>
        <p:nvGrpSpPr>
          <p:cNvPr id="8" name="Group 6">
            <a:extLst>
              <a:ext uri="{FF2B5EF4-FFF2-40B4-BE49-F238E27FC236}">
                <a16:creationId xmlns:a16="http://schemas.microsoft.com/office/drawing/2014/main" id="{73924977-11A6-4348-B730-3358C3E778B7}"/>
              </a:ext>
            </a:extLst>
          </p:cNvPr>
          <p:cNvGrpSpPr/>
          <p:nvPr/>
        </p:nvGrpSpPr>
        <p:grpSpPr>
          <a:xfrm>
            <a:off x="1222937" y="1918781"/>
            <a:ext cx="3619360" cy="1553192"/>
            <a:chOff x="917203" y="1918781"/>
            <a:chExt cx="2714520" cy="1553192"/>
          </a:xfrm>
        </p:grpSpPr>
        <p:sp>
          <p:nvSpPr>
            <p:cNvPr id="171" name="Title 1">
              <a:extLst>
                <a:ext uri="{FF2B5EF4-FFF2-40B4-BE49-F238E27FC236}">
                  <a16:creationId xmlns:a16="http://schemas.microsoft.com/office/drawing/2014/main" id="{545E5EC2-E2A9-284F-ACF5-1A5E67291923}"/>
                </a:ext>
              </a:extLst>
            </p:cNvPr>
            <p:cNvSpPr txBox="1">
              <a:spLocks/>
            </p:cNvSpPr>
            <p:nvPr/>
          </p:nvSpPr>
          <p:spPr>
            <a:xfrm>
              <a:off x="917203" y="2169276"/>
              <a:ext cx="2714520" cy="247909"/>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500" b="1" dirty="0">
                  <a:solidFill>
                    <a:schemeClr val="tx2"/>
                  </a:solidFill>
                </a:rPr>
                <a:t>LIFE-SUSTAINING THERAPY</a:t>
              </a:r>
              <a:endParaRPr lang="en-US" sz="1500" baseline="30000" dirty="0">
                <a:solidFill>
                  <a:schemeClr val="tx2"/>
                </a:solidFill>
                <a:latin typeface="+mn-lt"/>
              </a:endParaRPr>
            </a:p>
          </p:txBody>
        </p:sp>
        <p:sp>
          <p:nvSpPr>
            <p:cNvPr id="172" name="Title 1">
              <a:extLst>
                <a:ext uri="{FF2B5EF4-FFF2-40B4-BE49-F238E27FC236}">
                  <a16:creationId xmlns:a16="http://schemas.microsoft.com/office/drawing/2014/main" id="{C54F1041-A328-F949-8D67-9D64EABBBE24}"/>
                </a:ext>
              </a:extLst>
            </p:cNvPr>
            <p:cNvSpPr txBox="1">
              <a:spLocks/>
            </p:cNvSpPr>
            <p:nvPr/>
          </p:nvSpPr>
          <p:spPr>
            <a:xfrm>
              <a:off x="922819" y="1918781"/>
              <a:ext cx="1524576" cy="241269"/>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700" b="1" dirty="0">
                  <a:solidFill>
                    <a:srgbClr val="0070C0"/>
                  </a:solidFill>
                </a:rPr>
                <a:t>HOME DIALYSIS</a:t>
              </a:r>
              <a:r>
                <a:rPr lang="en-US" sz="1700" dirty="0">
                  <a:solidFill>
                    <a:srgbClr val="0070C0"/>
                  </a:solidFill>
                  <a:latin typeface="+mn-lt"/>
                </a:rPr>
                <a:t> </a:t>
              </a:r>
            </a:p>
          </p:txBody>
        </p:sp>
        <p:sp>
          <p:nvSpPr>
            <p:cNvPr id="173" name="Title 1">
              <a:extLst>
                <a:ext uri="{FF2B5EF4-FFF2-40B4-BE49-F238E27FC236}">
                  <a16:creationId xmlns:a16="http://schemas.microsoft.com/office/drawing/2014/main" id="{27D77DCD-7C63-C745-BE53-4CA4C5ED6190}"/>
                </a:ext>
              </a:extLst>
            </p:cNvPr>
            <p:cNvSpPr txBox="1">
              <a:spLocks/>
            </p:cNvSpPr>
            <p:nvPr/>
          </p:nvSpPr>
          <p:spPr>
            <a:xfrm>
              <a:off x="2442690" y="1946987"/>
              <a:ext cx="958458" cy="224576"/>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500" dirty="0">
                  <a:latin typeface="+mn-lt"/>
                </a:rPr>
                <a:t>can provide</a:t>
              </a:r>
              <a:endParaRPr lang="en-US" sz="1500" baseline="30000" dirty="0">
                <a:latin typeface="+mn-lt"/>
              </a:endParaRPr>
            </a:p>
          </p:txBody>
        </p:sp>
        <p:sp>
          <p:nvSpPr>
            <p:cNvPr id="179" name="Title 1">
              <a:extLst>
                <a:ext uri="{FF2B5EF4-FFF2-40B4-BE49-F238E27FC236}">
                  <a16:creationId xmlns:a16="http://schemas.microsoft.com/office/drawing/2014/main" id="{13AB9A6E-2A15-3F41-B8A4-4EC6AA1EE93E}"/>
                </a:ext>
              </a:extLst>
            </p:cNvPr>
            <p:cNvSpPr txBox="1">
              <a:spLocks/>
            </p:cNvSpPr>
            <p:nvPr/>
          </p:nvSpPr>
          <p:spPr>
            <a:xfrm>
              <a:off x="917203" y="2389353"/>
              <a:ext cx="2287298" cy="1082620"/>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500" dirty="0">
                  <a:latin typeface="+mn-lt"/>
                </a:rPr>
                <a:t>while reducing the risk of exposure to viral infections by minimizing visits to the dialysis facility</a:t>
              </a:r>
              <a:r>
                <a:rPr lang="en-US" sz="1500" baseline="30000" dirty="0">
                  <a:latin typeface="+mn-lt"/>
                </a:rPr>
                <a:t>1</a:t>
              </a:r>
            </a:p>
          </p:txBody>
        </p:sp>
      </p:grpSp>
      <p:grpSp>
        <p:nvGrpSpPr>
          <p:cNvPr id="9" name="Group 92">
            <a:extLst>
              <a:ext uri="{FF2B5EF4-FFF2-40B4-BE49-F238E27FC236}">
                <a16:creationId xmlns:a16="http://schemas.microsoft.com/office/drawing/2014/main" id="{619B5408-746F-4842-AD7F-57F827CAD76F}"/>
              </a:ext>
            </a:extLst>
          </p:cNvPr>
          <p:cNvGrpSpPr/>
          <p:nvPr/>
        </p:nvGrpSpPr>
        <p:grpSpPr>
          <a:xfrm>
            <a:off x="2658855" y="3810443"/>
            <a:ext cx="2190496" cy="1836151"/>
            <a:chOff x="905945" y="2574169"/>
            <a:chExt cx="1265533" cy="1414418"/>
          </a:xfrm>
        </p:grpSpPr>
        <p:grpSp>
          <p:nvGrpSpPr>
            <p:cNvPr id="10" name="Group 93">
              <a:extLst>
                <a:ext uri="{FF2B5EF4-FFF2-40B4-BE49-F238E27FC236}">
                  <a16:creationId xmlns:a16="http://schemas.microsoft.com/office/drawing/2014/main" id="{48D7C167-3524-9046-B072-2BF6817B0C4E}"/>
                </a:ext>
              </a:extLst>
            </p:cNvPr>
            <p:cNvGrpSpPr/>
            <p:nvPr/>
          </p:nvGrpSpPr>
          <p:grpSpPr>
            <a:xfrm>
              <a:off x="1294131" y="2808708"/>
              <a:ext cx="505242" cy="490120"/>
              <a:chOff x="4707424" y="2848246"/>
              <a:chExt cx="539032" cy="522898"/>
            </a:xfrm>
          </p:grpSpPr>
          <p:pic>
            <p:nvPicPr>
              <p:cNvPr id="101" name="Graphic 100">
                <a:extLst>
                  <a:ext uri="{FF2B5EF4-FFF2-40B4-BE49-F238E27FC236}">
                    <a16:creationId xmlns:a16="http://schemas.microsoft.com/office/drawing/2014/main" id="{B58567A8-D729-DA48-8D41-3B5F5674EB20}"/>
                  </a:ext>
                </a:extLst>
              </p:cNvPr>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4707424" y="2848246"/>
                <a:ext cx="539032" cy="456104"/>
              </a:xfrm>
              <a:prstGeom prst="rect">
                <a:avLst/>
              </a:prstGeom>
            </p:spPr>
          </p:pic>
          <p:sp>
            <p:nvSpPr>
              <p:cNvPr id="105" name="Rectangle 104">
                <a:extLst>
                  <a:ext uri="{FF2B5EF4-FFF2-40B4-BE49-F238E27FC236}">
                    <a16:creationId xmlns:a16="http://schemas.microsoft.com/office/drawing/2014/main" id="{7FEF8AF9-B749-C64D-8CC4-74DA911255F8}"/>
                  </a:ext>
                </a:extLst>
              </p:cNvPr>
              <p:cNvSpPr/>
              <p:nvPr/>
            </p:nvSpPr>
            <p:spPr>
              <a:xfrm>
                <a:off x="4707424" y="3288828"/>
                <a:ext cx="539032" cy="82316"/>
              </a:xfrm>
              <a:prstGeom prst="rect">
                <a:avLst/>
              </a:prstGeom>
              <a:solidFill>
                <a:srgbClr val="53585A"/>
              </a:solidFill>
              <a:ln w="12700" cap="flat" cmpd="sng" algn="ctr">
                <a:noFill/>
                <a:prstDash val="solid"/>
                <a:miter lim="800000"/>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grpSp>
        <p:sp>
          <p:nvSpPr>
            <p:cNvPr id="95" name="Oval 94">
              <a:extLst>
                <a:ext uri="{FF2B5EF4-FFF2-40B4-BE49-F238E27FC236}">
                  <a16:creationId xmlns:a16="http://schemas.microsoft.com/office/drawing/2014/main" id="{C13E0FCE-2B7D-A240-BEB5-76309C1CFCA4}"/>
                </a:ext>
              </a:extLst>
            </p:cNvPr>
            <p:cNvSpPr/>
            <p:nvPr/>
          </p:nvSpPr>
          <p:spPr>
            <a:xfrm>
              <a:off x="1096527" y="3080380"/>
              <a:ext cx="292503" cy="340922"/>
            </a:xfrm>
            <a:prstGeom prst="ellipse">
              <a:avLst/>
            </a:prstGeom>
            <a:solidFill>
              <a:srgbClr val="7E8283">
                <a:lumMod val="20000"/>
                <a:lumOff val="80000"/>
              </a:srgbClr>
            </a:solidFill>
            <a:ln w="12700" cap="flat" cmpd="sng" algn="ctr">
              <a:noFill/>
              <a:prstDash val="solid"/>
              <a:miter lim="800000"/>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grpSp>
          <p:nvGrpSpPr>
            <p:cNvPr id="11" name="Group 95">
              <a:extLst>
                <a:ext uri="{FF2B5EF4-FFF2-40B4-BE49-F238E27FC236}">
                  <a16:creationId xmlns:a16="http://schemas.microsoft.com/office/drawing/2014/main" id="{F2EE3259-C197-9145-A0E9-91F14D310712}"/>
                </a:ext>
              </a:extLst>
            </p:cNvPr>
            <p:cNvGrpSpPr/>
            <p:nvPr/>
          </p:nvGrpSpPr>
          <p:grpSpPr>
            <a:xfrm>
              <a:off x="1111920" y="3054330"/>
              <a:ext cx="408498" cy="407779"/>
              <a:chOff x="4979046" y="2600968"/>
              <a:chExt cx="597441" cy="596390"/>
            </a:xfrm>
          </p:grpSpPr>
          <p:pic>
            <p:nvPicPr>
              <p:cNvPr id="99" name="Graphic 98">
                <a:extLst>
                  <a:ext uri="{FF2B5EF4-FFF2-40B4-BE49-F238E27FC236}">
                    <a16:creationId xmlns:a16="http://schemas.microsoft.com/office/drawing/2014/main" id="{F58311F7-7A74-B648-9E9D-AB5A1DC6AEF3}"/>
                  </a:ext>
                </a:extLst>
              </p:cNvPr>
              <p:cNvPicPr>
                <a:picLocks noChangeAspect="1"/>
              </p:cNvPicPr>
              <p:nvPr/>
            </p:nvPicPr>
            <p:blipFill>
              <a:blip r:embed="rId9" cstate="print">
                <a:extLst>
                  <a:ext uri="{96DAC541-7B7A-43D3-8B79-37D633B846F1}">
                    <asvg:svgBlip xmlns:asvg="http://schemas.microsoft.com/office/drawing/2016/SVG/main" r:embed="rId10"/>
                  </a:ext>
                </a:extLst>
              </a:blip>
              <a:stretch>
                <a:fillRect/>
              </a:stretch>
            </p:blipFill>
            <p:spPr>
              <a:xfrm>
                <a:off x="4979046" y="2600968"/>
                <a:ext cx="597441" cy="492889"/>
              </a:xfrm>
              <a:prstGeom prst="rect">
                <a:avLst/>
              </a:prstGeom>
            </p:spPr>
          </p:pic>
          <p:sp>
            <p:nvSpPr>
              <p:cNvPr id="100" name="Rectangle 99">
                <a:extLst>
                  <a:ext uri="{FF2B5EF4-FFF2-40B4-BE49-F238E27FC236}">
                    <a16:creationId xmlns:a16="http://schemas.microsoft.com/office/drawing/2014/main" id="{01FD4274-FC33-5D4A-B219-02CAAEE66E44}"/>
                  </a:ext>
                </a:extLst>
              </p:cNvPr>
              <p:cNvSpPr/>
              <p:nvPr/>
            </p:nvSpPr>
            <p:spPr>
              <a:xfrm>
                <a:off x="4983853" y="3081115"/>
                <a:ext cx="592633" cy="116243"/>
              </a:xfrm>
              <a:prstGeom prst="rect">
                <a:avLst/>
              </a:prstGeom>
              <a:solidFill>
                <a:srgbClr val="A9ABAC"/>
              </a:solidFill>
              <a:ln w="12700" cap="flat" cmpd="sng" algn="ctr">
                <a:noFill/>
                <a:prstDash val="solid"/>
                <a:miter lim="800000"/>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grpSp>
        <p:pic>
          <p:nvPicPr>
            <p:cNvPr id="97" name="Graphic 96">
              <a:extLst>
                <a:ext uri="{FF2B5EF4-FFF2-40B4-BE49-F238E27FC236}">
                  <a16:creationId xmlns:a16="http://schemas.microsoft.com/office/drawing/2014/main" id="{687CE3D9-876F-7746-AA8E-8F86F12978ED}"/>
                </a:ext>
              </a:extLst>
            </p:cNvPr>
            <p:cNvPicPr>
              <a:picLocks noChangeAspect="1"/>
            </p:cNvPicPr>
            <p:nvPr/>
          </p:nvPicPr>
          <p:blipFill>
            <a:blip r:embed="rId11" cstate="print">
              <a:extLst>
                <a:ext uri="{96DAC541-7B7A-43D3-8B79-37D633B846F1}">
                  <asvg:svgBlip xmlns:asvg="http://schemas.microsoft.com/office/drawing/2016/SVG/main" r:embed="rId12"/>
                </a:ext>
              </a:extLst>
            </a:blip>
            <a:stretch>
              <a:fillRect/>
            </a:stretch>
          </p:blipFill>
          <p:spPr>
            <a:xfrm>
              <a:off x="1390091" y="3211854"/>
              <a:ext cx="504492" cy="416207"/>
            </a:xfrm>
            <a:prstGeom prst="rect">
              <a:avLst/>
            </a:prstGeom>
          </p:spPr>
        </p:pic>
        <p:pic>
          <p:nvPicPr>
            <p:cNvPr id="98" name="Graphic 97">
              <a:extLst>
                <a:ext uri="{FF2B5EF4-FFF2-40B4-BE49-F238E27FC236}">
                  <a16:creationId xmlns:a16="http://schemas.microsoft.com/office/drawing/2014/main" id="{FF288C0A-C870-564A-8D2D-9D879FBC6323}"/>
                </a:ext>
              </a:extLst>
            </p:cNvPr>
            <p:cNvPicPr>
              <a:picLocks noChangeAspect="1"/>
            </p:cNvPicPr>
            <p:nvPr/>
          </p:nvPicPr>
          <p:blipFill>
            <a:blip r:embed="rId13" cstate="print">
              <a:extLst>
                <a:ext uri="{96DAC541-7B7A-43D3-8B79-37D633B846F1}">
                  <asvg:svgBlip xmlns:asvg="http://schemas.microsoft.com/office/drawing/2016/SVG/main" r:embed="rId14"/>
                </a:ext>
              </a:extLst>
            </a:blip>
            <a:stretch>
              <a:fillRect/>
            </a:stretch>
          </p:blipFill>
          <p:spPr>
            <a:xfrm>
              <a:off x="905945" y="2574169"/>
              <a:ext cx="1265533" cy="1414418"/>
            </a:xfrm>
            <a:prstGeom prst="rect">
              <a:avLst/>
            </a:prstGeom>
          </p:spPr>
        </p:pic>
      </p:grpSp>
      <p:sp>
        <p:nvSpPr>
          <p:cNvPr id="66" name="Rectangle 65">
            <a:hlinkClick r:id="rId15" action="ppaction://hlinksldjump"/>
            <a:extLst>
              <a:ext uri="{FF2B5EF4-FFF2-40B4-BE49-F238E27FC236}">
                <a16:creationId xmlns:a16="http://schemas.microsoft.com/office/drawing/2014/main" id="{CAC685FF-34B8-7246-AD32-12154C65B000}"/>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7" name="Rectangle 66">
            <a:hlinkClick r:id="rId16" action="ppaction://hlinksldjump"/>
            <a:extLst>
              <a:ext uri="{FF2B5EF4-FFF2-40B4-BE49-F238E27FC236}">
                <a16:creationId xmlns:a16="http://schemas.microsoft.com/office/drawing/2014/main" id="{1E4CF7A9-7C51-4D40-99E3-4BDC58C7D414}"/>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8" name="Rectangle 67">
            <a:hlinkClick r:id="" action="ppaction://noaction"/>
            <a:extLst>
              <a:ext uri="{FF2B5EF4-FFF2-40B4-BE49-F238E27FC236}">
                <a16:creationId xmlns:a16="http://schemas.microsoft.com/office/drawing/2014/main" id="{8EB2CA43-36C4-3C43-A375-5564E9D8F0DC}"/>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9" name="Rectangle 68">
            <a:hlinkClick r:id="" action="ppaction://noaction"/>
            <a:extLst>
              <a:ext uri="{FF2B5EF4-FFF2-40B4-BE49-F238E27FC236}">
                <a16:creationId xmlns:a16="http://schemas.microsoft.com/office/drawing/2014/main" id="{D5209ED6-CD63-314C-B3D3-B19B2EF5712C}"/>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0" name="Triangle 69">
            <a:extLst>
              <a:ext uri="{FF2B5EF4-FFF2-40B4-BE49-F238E27FC236}">
                <a16:creationId xmlns:a16="http://schemas.microsoft.com/office/drawing/2014/main" id="{C922DC3F-F5CA-0245-83A0-5654AE25AE83}"/>
              </a:ext>
            </a:extLst>
          </p:cNvPr>
          <p:cNvSpPr/>
          <p:nvPr/>
        </p:nvSpPr>
        <p:spPr>
          <a:xfrm rot="10800000">
            <a:off x="4411723"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dirty="0">
              <a:solidFill>
                <a:srgbClr val="FFFFFF"/>
              </a:solidFill>
              <a:latin typeface="Franklin Gothic Book" panose="020B0503020102020204"/>
            </a:endParaRPr>
          </a:p>
        </p:txBody>
      </p:sp>
      <p:sp>
        <p:nvSpPr>
          <p:cNvPr id="87" name="TextBox 86">
            <a:extLst>
              <a:ext uri="{FF2B5EF4-FFF2-40B4-BE49-F238E27FC236}">
                <a16:creationId xmlns:a16="http://schemas.microsoft.com/office/drawing/2014/main" id="{36D39ED1-CDA9-1641-A624-DA9FA77A80B7}"/>
              </a:ext>
            </a:extLst>
          </p:cNvPr>
          <p:cNvSpPr txBox="1"/>
          <p:nvPr/>
        </p:nvSpPr>
        <p:spPr>
          <a:xfrm>
            <a:off x="3802475"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b="1" dirty="0">
                <a:solidFill>
                  <a:srgbClr val="54585A"/>
                </a:solidFill>
                <a:latin typeface="Franklin Gothic Book" panose="020B0503020102020204" pitchFamily="34" charset="0"/>
                <a:cs typeface="Arial"/>
              </a:rPr>
              <a:t>STAY HOME </a:t>
            </a:r>
            <a:br>
              <a:rPr lang="en-US" sz="1200" b="1" dirty="0">
                <a:solidFill>
                  <a:srgbClr val="54585A"/>
                </a:solidFill>
                <a:latin typeface="Franklin Gothic Book" panose="020B0503020102020204" pitchFamily="34" charset="0"/>
                <a:cs typeface="Arial"/>
              </a:rPr>
            </a:br>
            <a:r>
              <a:rPr lang="en-US" sz="1200" b="1" dirty="0">
                <a:solidFill>
                  <a:srgbClr val="54585A"/>
                </a:solidFill>
                <a:latin typeface="Franklin Gothic Book" panose="020B0503020102020204" pitchFamily="34" charset="0"/>
                <a:cs typeface="Arial"/>
              </a:rPr>
              <a:t>TO DIALYZE</a:t>
            </a:r>
          </a:p>
        </p:txBody>
      </p:sp>
      <p:sp>
        <p:nvSpPr>
          <p:cNvPr id="88" name="TextBox 87">
            <a:extLst>
              <a:ext uri="{FF2B5EF4-FFF2-40B4-BE49-F238E27FC236}">
                <a16:creationId xmlns:a16="http://schemas.microsoft.com/office/drawing/2014/main" id="{C3101255-97AC-3D45-9634-50021DACE52F}"/>
              </a:ext>
            </a:extLst>
          </p:cNvPr>
          <p:cNvSpPr txBox="1"/>
          <p:nvPr/>
        </p:nvSpPr>
        <p:spPr>
          <a:xfrm>
            <a:off x="5815406" y="630427"/>
            <a:ext cx="1013503"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IMPLEMENTING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PD</a:t>
            </a:r>
          </a:p>
        </p:txBody>
      </p:sp>
      <p:sp>
        <p:nvSpPr>
          <p:cNvPr id="89" name="TextBox 88">
            <a:extLst>
              <a:ext uri="{FF2B5EF4-FFF2-40B4-BE49-F238E27FC236}">
                <a16:creationId xmlns:a16="http://schemas.microsoft.com/office/drawing/2014/main" id="{FC1173B3-BF49-A94A-9B53-D9B31B4652A3}"/>
              </a:ext>
            </a:extLst>
          </p:cNvPr>
          <p:cNvSpPr txBox="1"/>
          <p:nvPr/>
        </p:nvSpPr>
        <p:spPr>
          <a:xfrm>
            <a:off x="7312975" y="617292"/>
            <a:ext cx="1382415" cy="330610"/>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A PARADIGM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SHIFT</a:t>
            </a:r>
          </a:p>
        </p:txBody>
      </p:sp>
      <p:sp>
        <p:nvSpPr>
          <p:cNvPr id="91" name="TextBox 90">
            <a:extLst>
              <a:ext uri="{FF2B5EF4-FFF2-40B4-BE49-F238E27FC236}">
                <a16:creationId xmlns:a16="http://schemas.microsoft.com/office/drawing/2014/main" id="{FDB59486-5082-9644-B453-77FAF276312F}"/>
              </a:ext>
            </a:extLst>
          </p:cNvPr>
          <p:cNvSpPr txBox="1"/>
          <p:nvPr/>
        </p:nvSpPr>
        <p:spPr>
          <a:xfrm>
            <a:off x="2049868"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THE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CHALLENGES</a:t>
            </a:r>
          </a:p>
        </p:txBody>
      </p:sp>
      <p:sp>
        <p:nvSpPr>
          <p:cNvPr id="92" name="TextBox 91">
            <a:extLst>
              <a:ext uri="{FF2B5EF4-FFF2-40B4-BE49-F238E27FC236}">
                <a16:creationId xmlns:a16="http://schemas.microsoft.com/office/drawing/2014/main" id="{9325A29B-205B-4549-BD56-1C57C6B7A764}"/>
              </a:ext>
            </a:extLst>
          </p:cNvPr>
          <p:cNvSpPr txBox="1"/>
          <p:nvPr/>
        </p:nvSpPr>
        <p:spPr>
          <a:xfrm>
            <a:off x="10551794" y="642049"/>
            <a:ext cx="1209948" cy="201189"/>
          </a:xfrm>
          <a:prstGeom prst="rect">
            <a:avLst/>
          </a:prstGeom>
        </p:spPr>
        <p:txBody>
          <a:bodyPr wrap="none" lIns="0" tIns="0" rIns="0" bIns="0" rtlCol="0" anchor="t" anchorCtr="0">
            <a:noAutofit/>
          </a:bodyPr>
          <a:lstStyle/>
          <a:p>
            <a:pPr algn="ctr" defTabSz="609523">
              <a:defRPr/>
            </a:pPr>
            <a:r>
              <a:rPr lang="en-US" sz="1200" dirty="0">
                <a:solidFill>
                  <a:schemeClr val="tx2"/>
                </a:solidFill>
                <a:latin typeface="Franklin Gothic Book" panose="020B0503020102020204" pitchFamily="34" charset="0"/>
                <a:cs typeface="Arial"/>
              </a:rPr>
              <a:t>REFERENCES</a:t>
            </a:r>
          </a:p>
        </p:txBody>
      </p:sp>
      <p:sp>
        <p:nvSpPr>
          <p:cNvPr id="106" name="Rectangle 105">
            <a:hlinkClick r:id="" action="ppaction://noaction"/>
            <a:extLst>
              <a:ext uri="{FF2B5EF4-FFF2-40B4-BE49-F238E27FC236}">
                <a16:creationId xmlns:a16="http://schemas.microsoft.com/office/drawing/2014/main" id="{F4B81575-E594-CB45-8CB6-4FCB224B546E}"/>
              </a:ext>
            </a:extLst>
          </p:cNvPr>
          <p:cNvSpPr/>
          <p:nvPr/>
        </p:nvSpPr>
        <p:spPr>
          <a:xfrm>
            <a:off x="10400903" y="541480"/>
            <a:ext cx="1528248" cy="4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7" name="Rectangle 106">
            <a:hlinkClick r:id="" action="ppaction://noaction"/>
            <a:extLst>
              <a:ext uri="{FF2B5EF4-FFF2-40B4-BE49-F238E27FC236}">
                <a16:creationId xmlns:a16="http://schemas.microsoft.com/office/drawing/2014/main" id="{E74D1EF0-F6AF-CC4C-AD70-13DA79208238}"/>
              </a:ext>
            </a:extLst>
          </p:cNvPr>
          <p:cNvSpPr/>
          <p:nvPr/>
        </p:nvSpPr>
        <p:spPr>
          <a:xfrm>
            <a:off x="7234411" y="554727"/>
            <a:ext cx="1528248" cy="40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p>
        </p:txBody>
      </p:sp>
      <p:sp>
        <p:nvSpPr>
          <p:cNvPr id="108" name="Rectangle 107">
            <a:hlinkClick r:id="" action="ppaction://noaction"/>
            <a:extLst>
              <a:ext uri="{FF2B5EF4-FFF2-40B4-BE49-F238E27FC236}">
                <a16:creationId xmlns:a16="http://schemas.microsoft.com/office/drawing/2014/main" id="{A149B6BC-0825-2744-8EC6-AD7A17FF45C6}"/>
              </a:ext>
            </a:extLst>
          </p:cNvPr>
          <p:cNvSpPr/>
          <p:nvPr/>
        </p:nvSpPr>
        <p:spPr>
          <a:xfrm>
            <a:off x="5497467" y="554727"/>
            <a:ext cx="1610716" cy="400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9" name="Rectangle 108">
            <a:hlinkClick r:id="" action="ppaction://noaction"/>
            <a:extLst>
              <a:ext uri="{FF2B5EF4-FFF2-40B4-BE49-F238E27FC236}">
                <a16:creationId xmlns:a16="http://schemas.microsoft.com/office/drawing/2014/main" id="{B4668A83-BF3C-974A-A94F-FC3D7DA52AF0}"/>
              </a:ext>
            </a:extLst>
          </p:cNvPr>
          <p:cNvSpPr/>
          <p:nvPr/>
        </p:nvSpPr>
        <p:spPr>
          <a:xfrm>
            <a:off x="2023583" y="539979"/>
            <a:ext cx="1610716" cy="415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10" name="Rectangle 109">
            <a:hlinkClick r:id="" action="ppaction://noaction"/>
            <a:extLst>
              <a:ext uri="{FF2B5EF4-FFF2-40B4-BE49-F238E27FC236}">
                <a16:creationId xmlns:a16="http://schemas.microsoft.com/office/drawing/2014/main" id="{92AACF1E-A00C-D24D-8D64-F997DBB302F1}"/>
              </a:ext>
            </a:extLst>
          </p:cNvPr>
          <p:cNvSpPr/>
          <p:nvPr/>
        </p:nvSpPr>
        <p:spPr>
          <a:xfrm>
            <a:off x="3777227" y="553779"/>
            <a:ext cx="1610716" cy="401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11" name="TextBox 110">
            <a:extLst>
              <a:ext uri="{FF2B5EF4-FFF2-40B4-BE49-F238E27FC236}">
                <a16:creationId xmlns:a16="http://schemas.microsoft.com/office/drawing/2014/main" id="{2F0692BB-F46E-7C46-8159-3BACAB409339}"/>
              </a:ext>
            </a:extLst>
          </p:cNvPr>
          <p:cNvSpPr txBox="1"/>
          <p:nvPr/>
        </p:nvSpPr>
        <p:spPr>
          <a:xfrm>
            <a:off x="8868494" y="690666"/>
            <a:ext cx="1382415" cy="16191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SUMMARY</a:t>
            </a:r>
          </a:p>
        </p:txBody>
      </p:sp>
      <p:sp>
        <p:nvSpPr>
          <p:cNvPr id="112" name="Rectangle 111">
            <a:hlinkClick r:id="" action="ppaction://noaction"/>
            <a:extLst>
              <a:ext uri="{FF2B5EF4-FFF2-40B4-BE49-F238E27FC236}">
                <a16:creationId xmlns:a16="http://schemas.microsoft.com/office/drawing/2014/main" id="{A1CF5782-068F-D041-AF20-BA37B81B7023}"/>
              </a:ext>
            </a:extLst>
          </p:cNvPr>
          <p:cNvSpPr/>
          <p:nvPr/>
        </p:nvSpPr>
        <p:spPr>
          <a:xfrm>
            <a:off x="8851655" y="554723"/>
            <a:ext cx="1528248" cy="40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226064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arallelogram 111">
            <a:extLst>
              <a:ext uri="{FF2B5EF4-FFF2-40B4-BE49-F238E27FC236}">
                <a16:creationId xmlns:a16="http://schemas.microsoft.com/office/drawing/2014/main" id="{090E6668-D22F-984C-8D30-637389183598}"/>
              </a:ext>
            </a:extLst>
          </p:cNvPr>
          <p:cNvSpPr/>
          <p:nvPr/>
        </p:nvSpPr>
        <p:spPr>
          <a:xfrm>
            <a:off x="4542063" y="5954632"/>
            <a:ext cx="4581095" cy="776904"/>
          </a:xfrm>
          <a:prstGeom prst="parallelogram">
            <a:avLst>
              <a:gd name="adj" fmla="val 86502"/>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err="1"/>
          </a:p>
        </p:txBody>
      </p:sp>
      <p:grpSp>
        <p:nvGrpSpPr>
          <p:cNvPr id="2" name="Group 61">
            <a:extLst>
              <a:ext uri="{FF2B5EF4-FFF2-40B4-BE49-F238E27FC236}">
                <a16:creationId xmlns:a16="http://schemas.microsoft.com/office/drawing/2014/main" id="{A174A20A-013A-0846-A191-5831C81E10DA}"/>
              </a:ext>
            </a:extLst>
          </p:cNvPr>
          <p:cNvGrpSpPr/>
          <p:nvPr/>
        </p:nvGrpSpPr>
        <p:grpSpPr>
          <a:xfrm>
            <a:off x="0" y="4305750"/>
            <a:ext cx="7067569" cy="1548580"/>
            <a:chOff x="4141107" y="1032036"/>
            <a:chExt cx="2383831" cy="655185"/>
          </a:xfrm>
        </p:grpSpPr>
        <p:sp>
          <p:nvSpPr>
            <p:cNvPr id="63" name="Right Triangle 62">
              <a:extLst>
                <a:ext uri="{FF2B5EF4-FFF2-40B4-BE49-F238E27FC236}">
                  <a16:creationId xmlns:a16="http://schemas.microsoft.com/office/drawing/2014/main" id="{36F44ABE-CD6A-E04C-9DC4-016BDDF9162A}"/>
                </a:ext>
              </a:extLst>
            </p:cNvPr>
            <p:cNvSpPr/>
            <p:nvPr/>
          </p:nvSpPr>
          <p:spPr>
            <a:xfrm rot="5400000">
              <a:off x="5895414" y="1057696"/>
              <a:ext cx="655184" cy="603864"/>
            </a:xfrm>
            <a:prstGeom prst="rtTriangle">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0085AE98-05B0-DC4C-894E-43D33800A6E0}"/>
                </a:ext>
              </a:extLst>
            </p:cNvPr>
            <p:cNvSpPr/>
            <p:nvPr/>
          </p:nvSpPr>
          <p:spPr>
            <a:xfrm>
              <a:off x="4141107" y="1032037"/>
              <a:ext cx="1779965" cy="655184"/>
            </a:xfrm>
            <a:prstGeom prst="rect">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 name="Group 72">
            <a:extLst>
              <a:ext uri="{FF2B5EF4-FFF2-40B4-BE49-F238E27FC236}">
                <a16:creationId xmlns:a16="http://schemas.microsoft.com/office/drawing/2014/main" id="{40EE0B5B-01E9-5743-938C-131A86957D8B}"/>
              </a:ext>
            </a:extLst>
          </p:cNvPr>
          <p:cNvGrpSpPr/>
          <p:nvPr/>
        </p:nvGrpSpPr>
        <p:grpSpPr>
          <a:xfrm>
            <a:off x="-520" y="5966305"/>
            <a:ext cx="5171375" cy="765233"/>
            <a:chOff x="2954886" y="1032036"/>
            <a:chExt cx="3570052" cy="655185"/>
          </a:xfrm>
        </p:grpSpPr>
        <p:sp>
          <p:nvSpPr>
            <p:cNvPr id="74" name="Right Triangle 73">
              <a:extLst>
                <a:ext uri="{FF2B5EF4-FFF2-40B4-BE49-F238E27FC236}">
                  <a16:creationId xmlns:a16="http://schemas.microsoft.com/office/drawing/2014/main" id="{BAA951F5-62F0-CE45-996E-160CDB14E41E}"/>
                </a:ext>
              </a:extLst>
            </p:cNvPr>
            <p:cNvSpPr/>
            <p:nvPr/>
          </p:nvSpPr>
          <p:spPr>
            <a:xfrm rot="5400000">
              <a:off x="5895414" y="1057696"/>
              <a:ext cx="655184" cy="603864"/>
            </a:xfrm>
            <a:prstGeom prst="rtTriangle">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36E5029F-2E7C-4040-ACA1-DD440717A2B9}"/>
                </a:ext>
              </a:extLst>
            </p:cNvPr>
            <p:cNvSpPr/>
            <p:nvPr/>
          </p:nvSpPr>
          <p:spPr>
            <a:xfrm>
              <a:off x="2954886" y="1032037"/>
              <a:ext cx="2966190" cy="655184"/>
            </a:xfrm>
            <a:prstGeom prst="rect">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aphic 135">
            <a:extLst>
              <a:ext uri="{FF2B5EF4-FFF2-40B4-BE49-F238E27FC236}">
                <a16:creationId xmlns:a16="http://schemas.microsoft.com/office/drawing/2014/main" id="{E1FB1BEA-1395-6F41-A447-588812B6675E}"/>
              </a:ext>
            </a:extLst>
          </p:cNvPr>
          <p:cNvGrpSpPr/>
          <p:nvPr/>
        </p:nvGrpSpPr>
        <p:grpSpPr>
          <a:xfrm>
            <a:off x="9140195" y="1060628"/>
            <a:ext cx="1473419" cy="846987"/>
            <a:chOff x="3508277" y="3903548"/>
            <a:chExt cx="859628" cy="688032"/>
          </a:xfrm>
          <a:solidFill>
            <a:schemeClr val="tx2"/>
          </a:solidFill>
        </p:grpSpPr>
        <p:sp>
          <p:nvSpPr>
            <p:cNvPr id="77" name="Freeform 76">
              <a:extLst>
                <a:ext uri="{FF2B5EF4-FFF2-40B4-BE49-F238E27FC236}">
                  <a16:creationId xmlns:a16="http://schemas.microsoft.com/office/drawing/2014/main" id="{4E1CE48B-820A-EA44-8352-DCFC90A02658}"/>
                </a:ext>
              </a:extLst>
            </p:cNvPr>
            <p:cNvSpPr/>
            <p:nvPr/>
          </p:nvSpPr>
          <p:spPr>
            <a:xfrm>
              <a:off x="3508277" y="3903548"/>
              <a:ext cx="859628" cy="688032"/>
            </a:xfrm>
            <a:custGeom>
              <a:avLst/>
              <a:gdLst>
                <a:gd name="connsiteX0" fmla="*/ 827984 w 859628"/>
                <a:gd name="connsiteY0" fmla="*/ 0 h 688032"/>
                <a:gd name="connsiteX1" fmla="*/ 743790 w 859628"/>
                <a:gd name="connsiteY1" fmla="*/ 0 h 688032"/>
                <a:gd name="connsiteX2" fmla="*/ 721944 w 859628"/>
                <a:gd name="connsiteY2" fmla="*/ 0 h 688032"/>
                <a:gd name="connsiteX3" fmla="*/ 31678 w 859628"/>
                <a:gd name="connsiteY3" fmla="*/ 0 h 688032"/>
                <a:gd name="connsiteX4" fmla="*/ 0 w 859628"/>
                <a:gd name="connsiteY4" fmla="*/ 31575 h 688032"/>
                <a:gd name="connsiteX5" fmla="*/ 0 w 859628"/>
                <a:gd name="connsiteY5" fmla="*/ 528551 h 688032"/>
                <a:gd name="connsiteX6" fmla="*/ 31678 w 859628"/>
                <a:gd name="connsiteY6" fmla="*/ 560126 h 688032"/>
                <a:gd name="connsiteX7" fmla="*/ 375167 w 859628"/>
                <a:gd name="connsiteY7" fmla="*/ 560126 h 688032"/>
                <a:gd name="connsiteX8" fmla="*/ 377180 w 859628"/>
                <a:gd name="connsiteY8" fmla="*/ 566649 h 688032"/>
                <a:gd name="connsiteX9" fmla="*/ 374731 w 859628"/>
                <a:gd name="connsiteY9" fmla="*/ 584276 h 688032"/>
                <a:gd name="connsiteX10" fmla="*/ 361039 w 859628"/>
                <a:gd name="connsiteY10" fmla="*/ 621337 h 688032"/>
                <a:gd name="connsiteX11" fmla="*/ 333053 w 859628"/>
                <a:gd name="connsiteY11" fmla="*/ 647125 h 688032"/>
                <a:gd name="connsiteX12" fmla="*/ 278657 w 859628"/>
                <a:gd name="connsiteY12" fmla="*/ 668499 h 688032"/>
                <a:gd name="connsiteX13" fmla="*/ 265100 w 859628"/>
                <a:gd name="connsiteY13" fmla="*/ 680072 h 688032"/>
                <a:gd name="connsiteX14" fmla="*/ 262583 w 859628"/>
                <a:gd name="connsiteY14" fmla="*/ 688033 h 688032"/>
                <a:gd name="connsiteX15" fmla="*/ 602414 w 859628"/>
                <a:gd name="connsiteY15" fmla="*/ 688033 h 688032"/>
                <a:gd name="connsiteX16" fmla="*/ 600569 w 859628"/>
                <a:gd name="connsiteY16" fmla="*/ 679905 h 688032"/>
                <a:gd name="connsiteX17" fmla="*/ 588488 w 859628"/>
                <a:gd name="connsiteY17" fmla="*/ 668833 h 688032"/>
                <a:gd name="connsiteX18" fmla="*/ 523690 w 859628"/>
                <a:gd name="connsiteY18" fmla="*/ 641105 h 688032"/>
                <a:gd name="connsiteX19" fmla="*/ 498187 w 859628"/>
                <a:gd name="connsiteY19" fmla="*/ 609563 h 688032"/>
                <a:gd name="connsiteX20" fmla="*/ 488723 w 859628"/>
                <a:gd name="connsiteY20" fmla="*/ 566950 h 688032"/>
                <a:gd name="connsiteX21" fmla="*/ 489932 w 859628"/>
                <a:gd name="connsiteY21" fmla="*/ 560126 h 688032"/>
                <a:gd name="connsiteX22" fmla="*/ 827951 w 859628"/>
                <a:gd name="connsiteY22" fmla="*/ 560126 h 688032"/>
                <a:gd name="connsiteX23" fmla="*/ 859629 w 859628"/>
                <a:gd name="connsiteY23" fmla="*/ 528551 h 688032"/>
                <a:gd name="connsiteX24" fmla="*/ 859629 w 859628"/>
                <a:gd name="connsiteY24" fmla="*/ 31575 h 688032"/>
                <a:gd name="connsiteX25" fmla="*/ 827984 w 859628"/>
                <a:gd name="connsiteY25" fmla="*/ 0 h 688032"/>
                <a:gd name="connsiteX26" fmla="*/ 813253 w 859628"/>
                <a:gd name="connsiteY26" fmla="*/ 482760 h 688032"/>
                <a:gd name="connsiteX27" fmla="*/ 797414 w 859628"/>
                <a:gd name="connsiteY27" fmla="*/ 498548 h 688032"/>
                <a:gd name="connsiteX28" fmla="*/ 62248 w 859628"/>
                <a:gd name="connsiteY28" fmla="*/ 498548 h 688032"/>
                <a:gd name="connsiteX29" fmla="*/ 46409 w 859628"/>
                <a:gd name="connsiteY29" fmla="*/ 482760 h 688032"/>
                <a:gd name="connsiteX30" fmla="*/ 46409 w 859628"/>
                <a:gd name="connsiteY30" fmla="*/ 64254 h 688032"/>
                <a:gd name="connsiteX31" fmla="*/ 62248 w 859628"/>
                <a:gd name="connsiteY31" fmla="*/ 48467 h 688032"/>
                <a:gd name="connsiteX32" fmla="*/ 721911 w 859628"/>
                <a:gd name="connsiteY32" fmla="*/ 48467 h 688032"/>
                <a:gd name="connsiteX33" fmla="*/ 743756 w 859628"/>
                <a:gd name="connsiteY33" fmla="*/ 48467 h 688032"/>
                <a:gd name="connsiteX34" fmla="*/ 797380 w 859628"/>
                <a:gd name="connsiteY34" fmla="*/ 48467 h 688032"/>
                <a:gd name="connsiteX35" fmla="*/ 813219 w 859628"/>
                <a:gd name="connsiteY35" fmla="*/ 64254 h 688032"/>
                <a:gd name="connsiteX36" fmla="*/ 813219 w 859628"/>
                <a:gd name="connsiteY36" fmla="*/ 482760 h 68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9628" h="688032">
                  <a:moveTo>
                    <a:pt x="827984" y="0"/>
                  </a:moveTo>
                  <a:lnTo>
                    <a:pt x="743790" y="0"/>
                  </a:lnTo>
                  <a:lnTo>
                    <a:pt x="721944" y="0"/>
                  </a:lnTo>
                  <a:lnTo>
                    <a:pt x="31678" y="0"/>
                  </a:lnTo>
                  <a:cubicBezTo>
                    <a:pt x="14195" y="0"/>
                    <a:pt x="0" y="14149"/>
                    <a:pt x="0" y="31575"/>
                  </a:cubicBezTo>
                  <a:lnTo>
                    <a:pt x="0" y="528551"/>
                  </a:lnTo>
                  <a:cubicBezTo>
                    <a:pt x="0" y="546011"/>
                    <a:pt x="14195" y="560126"/>
                    <a:pt x="31678" y="560126"/>
                  </a:cubicBezTo>
                  <a:lnTo>
                    <a:pt x="375167" y="560126"/>
                  </a:lnTo>
                  <a:cubicBezTo>
                    <a:pt x="377247" y="561063"/>
                    <a:pt x="377717" y="562902"/>
                    <a:pt x="377180" y="566649"/>
                  </a:cubicBezTo>
                  <a:cubicBezTo>
                    <a:pt x="376308" y="572535"/>
                    <a:pt x="375469" y="578389"/>
                    <a:pt x="374731" y="584276"/>
                  </a:cubicBezTo>
                  <a:cubicBezTo>
                    <a:pt x="373086" y="597689"/>
                    <a:pt x="368388" y="610064"/>
                    <a:pt x="361039" y="621337"/>
                  </a:cubicBezTo>
                  <a:cubicBezTo>
                    <a:pt x="353925" y="632207"/>
                    <a:pt x="343825" y="639967"/>
                    <a:pt x="333053" y="647125"/>
                  </a:cubicBezTo>
                  <a:cubicBezTo>
                    <a:pt x="316409" y="658230"/>
                    <a:pt x="298019" y="664552"/>
                    <a:pt x="278657" y="668499"/>
                  </a:cubicBezTo>
                  <a:cubicBezTo>
                    <a:pt x="271778" y="669904"/>
                    <a:pt x="267248" y="673516"/>
                    <a:pt x="265100" y="680072"/>
                  </a:cubicBezTo>
                  <a:cubicBezTo>
                    <a:pt x="264227" y="682714"/>
                    <a:pt x="263422" y="685390"/>
                    <a:pt x="262583" y="688033"/>
                  </a:cubicBezTo>
                  <a:lnTo>
                    <a:pt x="602414" y="688033"/>
                  </a:lnTo>
                  <a:cubicBezTo>
                    <a:pt x="601810" y="685323"/>
                    <a:pt x="601542" y="682480"/>
                    <a:pt x="600569" y="679905"/>
                  </a:cubicBezTo>
                  <a:cubicBezTo>
                    <a:pt x="598488" y="674218"/>
                    <a:pt x="594696" y="669970"/>
                    <a:pt x="588488" y="668833"/>
                  </a:cubicBezTo>
                  <a:cubicBezTo>
                    <a:pt x="564764" y="664518"/>
                    <a:pt x="543019" y="655655"/>
                    <a:pt x="523690" y="641105"/>
                  </a:cubicBezTo>
                  <a:cubicBezTo>
                    <a:pt x="512549" y="632709"/>
                    <a:pt x="503925" y="622507"/>
                    <a:pt x="498187" y="609563"/>
                  </a:cubicBezTo>
                  <a:cubicBezTo>
                    <a:pt x="492113" y="595882"/>
                    <a:pt x="490770" y="581366"/>
                    <a:pt x="488723" y="566950"/>
                  </a:cubicBezTo>
                  <a:cubicBezTo>
                    <a:pt x="488187" y="563170"/>
                    <a:pt x="488489" y="561230"/>
                    <a:pt x="489932" y="560126"/>
                  </a:cubicBezTo>
                  <a:lnTo>
                    <a:pt x="827951" y="560126"/>
                  </a:lnTo>
                  <a:cubicBezTo>
                    <a:pt x="845467" y="560126"/>
                    <a:pt x="859629" y="545977"/>
                    <a:pt x="859629" y="528551"/>
                  </a:cubicBezTo>
                  <a:lnTo>
                    <a:pt x="859629" y="31575"/>
                  </a:lnTo>
                  <a:cubicBezTo>
                    <a:pt x="859662" y="14149"/>
                    <a:pt x="845467" y="0"/>
                    <a:pt x="827984" y="0"/>
                  </a:cubicBezTo>
                  <a:close/>
                  <a:moveTo>
                    <a:pt x="813253" y="482760"/>
                  </a:moveTo>
                  <a:cubicBezTo>
                    <a:pt x="813253" y="491490"/>
                    <a:pt x="806139" y="498548"/>
                    <a:pt x="797414" y="498548"/>
                  </a:cubicBezTo>
                  <a:lnTo>
                    <a:pt x="62248" y="498548"/>
                  </a:lnTo>
                  <a:cubicBezTo>
                    <a:pt x="53490" y="498548"/>
                    <a:pt x="46409" y="491490"/>
                    <a:pt x="46409" y="482760"/>
                  </a:cubicBezTo>
                  <a:lnTo>
                    <a:pt x="46409" y="64254"/>
                  </a:lnTo>
                  <a:cubicBezTo>
                    <a:pt x="46409" y="55524"/>
                    <a:pt x="53490" y="48467"/>
                    <a:pt x="62248" y="48467"/>
                  </a:cubicBezTo>
                  <a:lnTo>
                    <a:pt x="721911" y="48467"/>
                  </a:lnTo>
                  <a:lnTo>
                    <a:pt x="743756" y="48467"/>
                  </a:lnTo>
                  <a:lnTo>
                    <a:pt x="797380" y="48467"/>
                  </a:lnTo>
                  <a:cubicBezTo>
                    <a:pt x="806139" y="48467"/>
                    <a:pt x="813219" y="55558"/>
                    <a:pt x="813219" y="64254"/>
                  </a:cubicBezTo>
                  <a:lnTo>
                    <a:pt x="813219" y="482760"/>
                  </a:lnTo>
                  <a:close/>
                </a:path>
              </a:pathLst>
            </a:custGeom>
            <a:solidFill>
              <a:schemeClr val="tx1"/>
            </a:solidFill>
            <a:ln w="3349"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90B7DA2-3747-504D-ABBA-0ACF3E17DE3C}"/>
                </a:ext>
              </a:extLst>
            </p:cNvPr>
            <p:cNvSpPr/>
            <p:nvPr/>
          </p:nvSpPr>
          <p:spPr>
            <a:xfrm>
              <a:off x="3717659" y="3997203"/>
              <a:ext cx="417092" cy="351441"/>
            </a:xfrm>
            <a:custGeom>
              <a:avLst/>
              <a:gdLst>
                <a:gd name="connsiteX0" fmla="*/ 410029 w 417092"/>
                <a:gd name="connsiteY0" fmla="*/ 117504 h 351441"/>
                <a:gd name="connsiteX1" fmla="*/ 376338 w 417092"/>
                <a:gd name="connsiteY1" fmla="*/ 117370 h 351441"/>
                <a:gd name="connsiteX2" fmla="*/ 208553 w 417092"/>
                <a:gd name="connsiteY2" fmla="*/ 47564 h 351441"/>
                <a:gd name="connsiteX3" fmla="*/ 40768 w 417092"/>
                <a:gd name="connsiteY3" fmla="*/ 117370 h 351441"/>
                <a:gd name="connsiteX4" fmla="*/ 23822 w 417092"/>
                <a:gd name="connsiteY4" fmla="*/ 124428 h 351441"/>
                <a:gd name="connsiteX5" fmla="*/ 7077 w 417092"/>
                <a:gd name="connsiteY5" fmla="*/ 117604 h 351441"/>
                <a:gd name="connsiteX6" fmla="*/ 6842 w 417092"/>
                <a:gd name="connsiteY6" fmla="*/ 84022 h 351441"/>
                <a:gd name="connsiteX7" fmla="*/ 208553 w 417092"/>
                <a:gd name="connsiteY7" fmla="*/ 0 h 351441"/>
                <a:gd name="connsiteX8" fmla="*/ 410163 w 417092"/>
                <a:gd name="connsiteY8" fmla="*/ 83855 h 351441"/>
                <a:gd name="connsiteX9" fmla="*/ 410029 w 417092"/>
                <a:gd name="connsiteY9" fmla="*/ 117504 h 351441"/>
                <a:gd name="connsiteX10" fmla="*/ 356002 w 417092"/>
                <a:gd name="connsiteY10" fmla="*/ 182227 h 351441"/>
                <a:gd name="connsiteX11" fmla="*/ 339257 w 417092"/>
                <a:gd name="connsiteY11" fmla="*/ 189050 h 351441"/>
                <a:gd name="connsiteX12" fmla="*/ 322311 w 417092"/>
                <a:gd name="connsiteY12" fmla="*/ 181992 h 351441"/>
                <a:gd name="connsiteX13" fmla="*/ 208553 w 417092"/>
                <a:gd name="connsiteY13" fmla="*/ 134529 h 351441"/>
                <a:gd name="connsiteX14" fmla="*/ 94895 w 417092"/>
                <a:gd name="connsiteY14" fmla="*/ 181992 h 351441"/>
                <a:gd name="connsiteX15" fmla="*/ 61204 w 417092"/>
                <a:gd name="connsiteY15" fmla="*/ 182294 h 351441"/>
                <a:gd name="connsiteX16" fmla="*/ 60969 w 417092"/>
                <a:gd name="connsiteY16" fmla="*/ 148711 h 351441"/>
                <a:gd name="connsiteX17" fmla="*/ 208620 w 417092"/>
                <a:gd name="connsiteY17" fmla="*/ 87066 h 351441"/>
                <a:gd name="connsiteX18" fmla="*/ 356338 w 417092"/>
                <a:gd name="connsiteY18" fmla="*/ 148711 h 351441"/>
                <a:gd name="connsiteX19" fmla="*/ 356002 w 417092"/>
                <a:gd name="connsiteY19" fmla="*/ 182227 h 351441"/>
                <a:gd name="connsiteX20" fmla="*/ 301069 w 417092"/>
                <a:gd name="connsiteY20" fmla="*/ 245712 h 351441"/>
                <a:gd name="connsiteX21" fmla="*/ 267378 w 417092"/>
                <a:gd name="connsiteY21" fmla="*/ 245712 h 351441"/>
                <a:gd name="connsiteX22" fmla="*/ 208553 w 417092"/>
                <a:gd name="connsiteY22" fmla="*/ 221462 h 351441"/>
                <a:gd name="connsiteX23" fmla="*/ 148989 w 417092"/>
                <a:gd name="connsiteY23" fmla="*/ 246514 h 351441"/>
                <a:gd name="connsiteX24" fmla="*/ 131875 w 417092"/>
                <a:gd name="connsiteY24" fmla="*/ 253706 h 351441"/>
                <a:gd name="connsiteX25" fmla="*/ 115231 w 417092"/>
                <a:gd name="connsiteY25" fmla="*/ 246949 h 351441"/>
                <a:gd name="connsiteX26" fmla="*/ 114795 w 417092"/>
                <a:gd name="connsiteY26" fmla="*/ 213367 h 351441"/>
                <a:gd name="connsiteX27" fmla="*/ 208486 w 417092"/>
                <a:gd name="connsiteY27" fmla="*/ 173998 h 351441"/>
                <a:gd name="connsiteX28" fmla="*/ 301002 w 417092"/>
                <a:gd name="connsiteY28" fmla="*/ 212196 h 351441"/>
                <a:gd name="connsiteX29" fmla="*/ 301069 w 417092"/>
                <a:gd name="connsiteY29" fmla="*/ 245712 h 351441"/>
                <a:gd name="connsiteX30" fmla="*/ 208553 w 417092"/>
                <a:gd name="connsiteY30" fmla="*/ 351442 h 351441"/>
                <a:gd name="connsiteX31" fmla="*/ 163452 w 417092"/>
                <a:gd name="connsiteY31" fmla="*/ 306487 h 351441"/>
                <a:gd name="connsiteX32" fmla="*/ 175768 w 417092"/>
                <a:gd name="connsiteY32" fmla="*/ 275614 h 351441"/>
                <a:gd name="connsiteX33" fmla="*/ 208486 w 417092"/>
                <a:gd name="connsiteY33" fmla="*/ 261566 h 351441"/>
                <a:gd name="connsiteX34" fmla="*/ 241204 w 417092"/>
                <a:gd name="connsiteY34" fmla="*/ 275614 h 351441"/>
                <a:gd name="connsiteX35" fmla="*/ 253586 w 417092"/>
                <a:gd name="connsiteY35" fmla="*/ 306554 h 351441"/>
                <a:gd name="connsiteX36" fmla="*/ 208553 w 417092"/>
                <a:gd name="connsiteY36" fmla="*/ 351442 h 35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17092" h="351441">
                  <a:moveTo>
                    <a:pt x="410029" y="117504"/>
                  </a:moveTo>
                  <a:cubicBezTo>
                    <a:pt x="400666" y="126702"/>
                    <a:pt x="385566" y="126702"/>
                    <a:pt x="376338" y="117370"/>
                  </a:cubicBezTo>
                  <a:cubicBezTo>
                    <a:pt x="331673" y="72416"/>
                    <a:pt x="272110" y="47564"/>
                    <a:pt x="208553" y="47564"/>
                  </a:cubicBezTo>
                  <a:cubicBezTo>
                    <a:pt x="144996" y="47564"/>
                    <a:pt x="85432" y="72315"/>
                    <a:pt x="40768" y="117370"/>
                  </a:cubicBezTo>
                  <a:cubicBezTo>
                    <a:pt x="36137" y="122086"/>
                    <a:pt x="29929" y="124428"/>
                    <a:pt x="23822" y="124428"/>
                  </a:cubicBezTo>
                  <a:cubicBezTo>
                    <a:pt x="17781" y="124428"/>
                    <a:pt x="11741" y="122153"/>
                    <a:pt x="7077" y="117604"/>
                  </a:cubicBezTo>
                  <a:cubicBezTo>
                    <a:pt x="-2286" y="108339"/>
                    <a:pt x="-2353" y="93354"/>
                    <a:pt x="6842" y="84022"/>
                  </a:cubicBezTo>
                  <a:cubicBezTo>
                    <a:pt x="60600" y="29769"/>
                    <a:pt x="132177" y="0"/>
                    <a:pt x="208553" y="0"/>
                  </a:cubicBezTo>
                  <a:cubicBezTo>
                    <a:pt x="284861" y="0"/>
                    <a:pt x="356505" y="29769"/>
                    <a:pt x="410163" y="83855"/>
                  </a:cubicBezTo>
                  <a:cubicBezTo>
                    <a:pt x="419458" y="93154"/>
                    <a:pt x="419391" y="108239"/>
                    <a:pt x="410029" y="117504"/>
                  </a:cubicBezTo>
                  <a:moveTo>
                    <a:pt x="356002" y="182227"/>
                  </a:moveTo>
                  <a:cubicBezTo>
                    <a:pt x="351371" y="186776"/>
                    <a:pt x="345297" y="189050"/>
                    <a:pt x="339257" y="189050"/>
                  </a:cubicBezTo>
                  <a:cubicBezTo>
                    <a:pt x="333049" y="189050"/>
                    <a:pt x="326942" y="186709"/>
                    <a:pt x="322311" y="181992"/>
                  </a:cubicBezTo>
                  <a:cubicBezTo>
                    <a:pt x="292076" y="151354"/>
                    <a:pt x="251707" y="134529"/>
                    <a:pt x="208553" y="134529"/>
                  </a:cubicBezTo>
                  <a:cubicBezTo>
                    <a:pt x="165499" y="134529"/>
                    <a:pt x="125097" y="151354"/>
                    <a:pt x="94895" y="181992"/>
                  </a:cubicBezTo>
                  <a:cubicBezTo>
                    <a:pt x="85667" y="191325"/>
                    <a:pt x="70567" y="191458"/>
                    <a:pt x="61204" y="182294"/>
                  </a:cubicBezTo>
                  <a:cubicBezTo>
                    <a:pt x="51842" y="173095"/>
                    <a:pt x="51708" y="158043"/>
                    <a:pt x="60969" y="148711"/>
                  </a:cubicBezTo>
                  <a:cubicBezTo>
                    <a:pt x="100264" y="108975"/>
                    <a:pt x="152680" y="87066"/>
                    <a:pt x="208620" y="87066"/>
                  </a:cubicBezTo>
                  <a:cubicBezTo>
                    <a:pt x="264559" y="87066"/>
                    <a:pt x="317042" y="108975"/>
                    <a:pt x="356338" y="148711"/>
                  </a:cubicBezTo>
                  <a:cubicBezTo>
                    <a:pt x="365499" y="157977"/>
                    <a:pt x="365432" y="173028"/>
                    <a:pt x="356002" y="182227"/>
                  </a:cubicBezTo>
                  <a:moveTo>
                    <a:pt x="301069" y="245712"/>
                  </a:moveTo>
                  <a:cubicBezTo>
                    <a:pt x="291774" y="254977"/>
                    <a:pt x="276673" y="254977"/>
                    <a:pt x="267378" y="245712"/>
                  </a:cubicBezTo>
                  <a:cubicBezTo>
                    <a:pt x="251673" y="230058"/>
                    <a:pt x="230801" y="221462"/>
                    <a:pt x="208553" y="221462"/>
                  </a:cubicBezTo>
                  <a:cubicBezTo>
                    <a:pt x="185935" y="221462"/>
                    <a:pt x="164761" y="230359"/>
                    <a:pt x="148989" y="246514"/>
                  </a:cubicBezTo>
                  <a:cubicBezTo>
                    <a:pt x="144358" y="251297"/>
                    <a:pt x="138083" y="253706"/>
                    <a:pt x="131875" y="253706"/>
                  </a:cubicBezTo>
                  <a:cubicBezTo>
                    <a:pt x="125902" y="253706"/>
                    <a:pt x="119862" y="251498"/>
                    <a:pt x="115231" y="246949"/>
                  </a:cubicBezTo>
                  <a:cubicBezTo>
                    <a:pt x="105801" y="237751"/>
                    <a:pt x="105566" y="222766"/>
                    <a:pt x="114795" y="213367"/>
                  </a:cubicBezTo>
                  <a:cubicBezTo>
                    <a:pt x="139627" y="187946"/>
                    <a:pt x="172949" y="173998"/>
                    <a:pt x="208486" y="173998"/>
                  </a:cubicBezTo>
                  <a:cubicBezTo>
                    <a:pt x="243418" y="173998"/>
                    <a:pt x="276304" y="187578"/>
                    <a:pt x="301002" y="212196"/>
                  </a:cubicBezTo>
                  <a:cubicBezTo>
                    <a:pt x="310432" y="221395"/>
                    <a:pt x="310432" y="236446"/>
                    <a:pt x="301069" y="245712"/>
                  </a:cubicBezTo>
                  <a:moveTo>
                    <a:pt x="208553" y="351442"/>
                  </a:moveTo>
                  <a:cubicBezTo>
                    <a:pt x="183620" y="351442"/>
                    <a:pt x="163452" y="331306"/>
                    <a:pt x="163452" y="306487"/>
                  </a:cubicBezTo>
                  <a:cubicBezTo>
                    <a:pt x="163452" y="294513"/>
                    <a:pt x="168184" y="283642"/>
                    <a:pt x="175768" y="275614"/>
                  </a:cubicBezTo>
                  <a:cubicBezTo>
                    <a:pt x="183955" y="266951"/>
                    <a:pt x="195600" y="261566"/>
                    <a:pt x="208486" y="261566"/>
                  </a:cubicBezTo>
                  <a:cubicBezTo>
                    <a:pt x="221371" y="261566"/>
                    <a:pt x="233049" y="266918"/>
                    <a:pt x="241204" y="275614"/>
                  </a:cubicBezTo>
                  <a:cubicBezTo>
                    <a:pt x="248855" y="283709"/>
                    <a:pt x="253586" y="294580"/>
                    <a:pt x="253586" y="306554"/>
                  </a:cubicBezTo>
                  <a:cubicBezTo>
                    <a:pt x="253653" y="331306"/>
                    <a:pt x="233486" y="351442"/>
                    <a:pt x="208553" y="351442"/>
                  </a:cubicBezTo>
                </a:path>
              </a:pathLst>
            </a:custGeom>
            <a:grpFill/>
            <a:ln w="3349" cap="flat">
              <a:noFill/>
              <a:prstDash val="solid"/>
              <a:miter/>
            </a:ln>
          </p:spPr>
          <p:txBody>
            <a:bodyPr rtlCol="0" anchor="ctr"/>
            <a:lstStyle/>
            <a:p>
              <a:endParaRPr lang="en-US"/>
            </a:p>
          </p:txBody>
        </p:sp>
      </p:grpSp>
      <p:grpSp>
        <p:nvGrpSpPr>
          <p:cNvPr id="5" name="Group 78">
            <a:extLst>
              <a:ext uri="{FF2B5EF4-FFF2-40B4-BE49-F238E27FC236}">
                <a16:creationId xmlns:a16="http://schemas.microsoft.com/office/drawing/2014/main" id="{32927615-FDA0-084A-B8F9-BEA4A215194F}"/>
              </a:ext>
            </a:extLst>
          </p:cNvPr>
          <p:cNvGrpSpPr/>
          <p:nvPr/>
        </p:nvGrpSpPr>
        <p:grpSpPr>
          <a:xfrm>
            <a:off x="-520" y="2594632"/>
            <a:ext cx="7455936" cy="1608441"/>
            <a:chOff x="4093950" y="1032036"/>
            <a:chExt cx="2430988" cy="655185"/>
          </a:xfrm>
        </p:grpSpPr>
        <p:sp>
          <p:nvSpPr>
            <p:cNvPr id="80" name="Right Triangle 79">
              <a:extLst>
                <a:ext uri="{FF2B5EF4-FFF2-40B4-BE49-F238E27FC236}">
                  <a16:creationId xmlns:a16="http://schemas.microsoft.com/office/drawing/2014/main" id="{90E51096-7954-264E-8229-69BA3CD09EA9}"/>
                </a:ext>
              </a:extLst>
            </p:cNvPr>
            <p:cNvSpPr/>
            <p:nvPr/>
          </p:nvSpPr>
          <p:spPr>
            <a:xfrm rot="5400000">
              <a:off x="5895414" y="1057696"/>
              <a:ext cx="655184" cy="603864"/>
            </a:xfrm>
            <a:prstGeom prst="rtTriangle">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210997B1-251D-7048-9CAA-0EAD01BD586C}"/>
                </a:ext>
              </a:extLst>
            </p:cNvPr>
            <p:cNvSpPr/>
            <p:nvPr/>
          </p:nvSpPr>
          <p:spPr>
            <a:xfrm>
              <a:off x="4093950" y="1032037"/>
              <a:ext cx="1827123" cy="655184"/>
            </a:xfrm>
            <a:prstGeom prst="rect">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94" name="Graphic 93">
            <a:extLst>
              <a:ext uri="{FF2B5EF4-FFF2-40B4-BE49-F238E27FC236}">
                <a16:creationId xmlns:a16="http://schemas.microsoft.com/office/drawing/2014/main" id="{01A52165-984F-654C-BC4F-522E71E5CB3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422424" y="2771134"/>
            <a:ext cx="382005" cy="233956"/>
          </a:xfrm>
          <a:prstGeom prst="rect">
            <a:avLst/>
          </a:prstGeom>
        </p:spPr>
      </p:pic>
      <p:sp>
        <p:nvSpPr>
          <p:cNvPr id="95" name="Content Placeholder 1">
            <a:extLst>
              <a:ext uri="{FF2B5EF4-FFF2-40B4-BE49-F238E27FC236}">
                <a16:creationId xmlns:a16="http://schemas.microsoft.com/office/drawing/2014/main" id="{AA7EE468-3CDD-6E4E-B95A-FB1E9FD8F6CE}"/>
              </a:ext>
            </a:extLst>
          </p:cNvPr>
          <p:cNvSpPr txBox="1">
            <a:spLocks/>
          </p:cNvSpPr>
          <p:nvPr/>
        </p:nvSpPr>
        <p:spPr>
          <a:xfrm>
            <a:off x="885323" y="2739771"/>
            <a:ext cx="4050869" cy="1412100"/>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Regular"/>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i="1" dirty="0"/>
              <a:t>PD patients should be assisted at home as far as is possible, using telereporting assistance or other electronic systems for clinical management and to supplement home visits by healthcare staff, as deemed necessary.</a:t>
            </a:r>
            <a:r>
              <a:rPr lang="en-US" i="1" baseline="30000" dirty="0"/>
              <a:t>17</a:t>
            </a:r>
            <a:r>
              <a:rPr lang="en-US" i="1" dirty="0"/>
              <a:t> </a:t>
            </a:r>
          </a:p>
        </p:txBody>
      </p:sp>
      <p:pic>
        <p:nvPicPr>
          <p:cNvPr id="96" name="Graphic 95">
            <a:extLst>
              <a:ext uri="{FF2B5EF4-FFF2-40B4-BE49-F238E27FC236}">
                <a16:creationId xmlns:a16="http://schemas.microsoft.com/office/drawing/2014/main" id="{19F200B9-0C75-0741-A05E-0CCBF3CB99C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3474" y="3850723"/>
            <a:ext cx="368940" cy="233956"/>
          </a:xfrm>
          <a:prstGeom prst="rect">
            <a:avLst/>
          </a:prstGeom>
        </p:spPr>
      </p:pic>
      <p:sp>
        <p:nvSpPr>
          <p:cNvPr id="97" name="Rectangle 96">
            <a:hlinkClick r:id="" action="ppaction://noaction"/>
            <a:extLst>
              <a:ext uri="{FF2B5EF4-FFF2-40B4-BE49-F238E27FC236}">
                <a16:creationId xmlns:a16="http://schemas.microsoft.com/office/drawing/2014/main" id="{C1623676-C8B3-C64A-96E0-3D05081297D5}"/>
              </a:ext>
            </a:extLst>
          </p:cNvPr>
          <p:cNvSpPr/>
          <p:nvPr/>
        </p:nvSpPr>
        <p:spPr>
          <a:xfrm>
            <a:off x="379307" y="857250"/>
            <a:ext cx="1280160" cy="980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ontent Placeholder 1">
            <a:extLst>
              <a:ext uri="{FF2B5EF4-FFF2-40B4-BE49-F238E27FC236}">
                <a16:creationId xmlns:a16="http://schemas.microsoft.com/office/drawing/2014/main" id="{0F903815-3F8A-7943-88AE-BF44A4644CA7}"/>
              </a:ext>
            </a:extLst>
          </p:cNvPr>
          <p:cNvSpPr txBox="1">
            <a:spLocks/>
          </p:cNvSpPr>
          <p:nvPr/>
        </p:nvSpPr>
        <p:spPr>
          <a:xfrm>
            <a:off x="2845648" y="4422301"/>
            <a:ext cx="3049537" cy="1318321"/>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Regular"/>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i="1" dirty="0">
                <a:solidFill>
                  <a:schemeClr val="tx2"/>
                </a:solidFill>
              </a:rPr>
              <a:t>Where available, remote monitoring (e.g. Sharesource) would be utilized to support communication </a:t>
            </a:r>
            <a:br>
              <a:rPr lang="en-US" i="1" dirty="0">
                <a:solidFill>
                  <a:schemeClr val="tx2"/>
                </a:solidFill>
              </a:rPr>
            </a:br>
            <a:r>
              <a:rPr lang="en-US" i="1" dirty="0">
                <a:solidFill>
                  <a:schemeClr val="tx2"/>
                </a:solidFill>
              </a:rPr>
              <a:t>and streamline </a:t>
            </a:r>
            <a:br>
              <a:rPr lang="en-US" i="1" dirty="0">
                <a:solidFill>
                  <a:schemeClr val="tx2"/>
                </a:solidFill>
              </a:rPr>
            </a:br>
            <a:r>
              <a:rPr lang="en-US" i="1" dirty="0">
                <a:solidFill>
                  <a:schemeClr val="tx2"/>
                </a:solidFill>
              </a:rPr>
              <a:t>staff working.</a:t>
            </a:r>
            <a:r>
              <a:rPr lang="en-US" i="1" baseline="30000" dirty="0">
                <a:solidFill>
                  <a:schemeClr val="tx2"/>
                </a:solidFill>
              </a:rPr>
              <a:t>9</a:t>
            </a:r>
          </a:p>
        </p:txBody>
      </p:sp>
      <p:pic>
        <p:nvPicPr>
          <p:cNvPr id="99" name="Graphic 98">
            <a:extLst>
              <a:ext uri="{FF2B5EF4-FFF2-40B4-BE49-F238E27FC236}">
                <a16:creationId xmlns:a16="http://schemas.microsoft.com/office/drawing/2014/main" id="{FEC2E526-C596-7F4F-8DF5-49632CDA40F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2388551" y="4453206"/>
            <a:ext cx="370627" cy="233956"/>
          </a:xfrm>
          <a:prstGeom prst="rect">
            <a:avLst/>
          </a:prstGeom>
        </p:spPr>
      </p:pic>
      <p:pic>
        <p:nvPicPr>
          <p:cNvPr id="100" name="Graphic 99">
            <a:extLst>
              <a:ext uri="{FF2B5EF4-FFF2-40B4-BE49-F238E27FC236}">
                <a16:creationId xmlns:a16="http://schemas.microsoft.com/office/drawing/2014/main" id="{2340B800-CC02-F340-8E5D-4FBE429E8EA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3877" y="5519176"/>
            <a:ext cx="368940" cy="233956"/>
          </a:xfrm>
          <a:prstGeom prst="rect">
            <a:avLst/>
          </a:prstGeom>
        </p:spPr>
      </p:pic>
      <p:pic>
        <p:nvPicPr>
          <p:cNvPr id="101" name="Graphic 100">
            <a:extLst>
              <a:ext uri="{FF2B5EF4-FFF2-40B4-BE49-F238E27FC236}">
                <a16:creationId xmlns:a16="http://schemas.microsoft.com/office/drawing/2014/main" id="{1B9F2E54-24A9-7045-B998-273793A7C3F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11549" y="6295633"/>
            <a:ext cx="500984" cy="330632"/>
          </a:xfrm>
          <a:prstGeom prst="rect">
            <a:avLst/>
          </a:prstGeom>
        </p:spPr>
      </p:pic>
      <p:sp>
        <p:nvSpPr>
          <p:cNvPr id="102" name="Rectangle 101">
            <a:hlinkClick r:id="" action="ppaction://hlinkshowjump?jump=firstslide"/>
            <a:extLst>
              <a:ext uri="{FF2B5EF4-FFF2-40B4-BE49-F238E27FC236}">
                <a16:creationId xmlns:a16="http://schemas.microsoft.com/office/drawing/2014/main" id="{25B2F6A6-E8C1-5743-BF57-F48B8D96E633}"/>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3" name="Rectangle 102">
            <a:hlinkClick r:id="" action="ppaction://hlinkshowjump?jump=previousslide"/>
            <a:extLst>
              <a:ext uri="{FF2B5EF4-FFF2-40B4-BE49-F238E27FC236}">
                <a16:creationId xmlns:a16="http://schemas.microsoft.com/office/drawing/2014/main" id="{A43A6ECE-2E23-4048-92B5-D56748B17945}"/>
              </a:ext>
            </a:extLst>
          </p:cNvPr>
          <p:cNvSpPr/>
          <p:nvPr/>
        </p:nvSpPr>
        <p:spPr>
          <a:xfrm>
            <a:off x="10551794" y="6181045"/>
            <a:ext cx="40639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4" name="Rectangle 103">
            <a:hlinkClick r:id="" action="ppaction://noaction"/>
            <a:extLst>
              <a:ext uri="{FF2B5EF4-FFF2-40B4-BE49-F238E27FC236}">
                <a16:creationId xmlns:a16="http://schemas.microsoft.com/office/drawing/2014/main" id="{42549B43-CA18-2A4E-9699-49561D0D79D6}"/>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05" name="Rectangle 104">
            <a:hlinkClick r:id="" action="ppaction://noaction"/>
            <a:extLst>
              <a:ext uri="{FF2B5EF4-FFF2-40B4-BE49-F238E27FC236}">
                <a16:creationId xmlns:a16="http://schemas.microsoft.com/office/drawing/2014/main" id="{E4A3AE17-B9C5-EA48-A2B7-B021E33F8734}"/>
              </a:ext>
            </a:extLst>
          </p:cNvPr>
          <p:cNvSpPr/>
          <p:nvPr/>
        </p:nvSpPr>
        <p:spPr>
          <a:xfrm>
            <a:off x="9912029" y="6181045"/>
            <a:ext cx="653439"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pic>
        <p:nvPicPr>
          <p:cNvPr id="123" name="Graphic 122">
            <a:extLst>
              <a:ext uri="{FF2B5EF4-FFF2-40B4-BE49-F238E27FC236}">
                <a16:creationId xmlns:a16="http://schemas.microsoft.com/office/drawing/2014/main" id="{E48A6DD6-227D-9E4D-B190-381C7C8EFAD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399368" y="4409822"/>
            <a:ext cx="1685869" cy="893698"/>
          </a:xfrm>
          <a:prstGeom prst="rect">
            <a:avLst/>
          </a:prstGeom>
        </p:spPr>
      </p:pic>
      <p:grpSp>
        <p:nvGrpSpPr>
          <p:cNvPr id="6" name="Group 123">
            <a:extLst>
              <a:ext uri="{FF2B5EF4-FFF2-40B4-BE49-F238E27FC236}">
                <a16:creationId xmlns:a16="http://schemas.microsoft.com/office/drawing/2014/main" id="{C897D4BB-BF73-BE43-AD55-EBE2769AB65B}"/>
              </a:ext>
            </a:extLst>
          </p:cNvPr>
          <p:cNvGrpSpPr/>
          <p:nvPr/>
        </p:nvGrpSpPr>
        <p:grpSpPr>
          <a:xfrm>
            <a:off x="0" y="1949070"/>
            <a:ext cx="12012965" cy="637391"/>
            <a:chOff x="-3031654" y="1032036"/>
            <a:chExt cx="9556592" cy="655185"/>
          </a:xfrm>
          <a:solidFill>
            <a:schemeClr val="bg1"/>
          </a:solidFill>
        </p:grpSpPr>
        <p:sp>
          <p:nvSpPr>
            <p:cNvPr id="125" name="Right Triangle 124">
              <a:extLst>
                <a:ext uri="{FF2B5EF4-FFF2-40B4-BE49-F238E27FC236}">
                  <a16:creationId xmlns:a16="http://schemas.microsoft.com/office/drawing/2014/main" id="{EC635605-5D35-9C48-B00E-DB5BCFD6ACE8}"/>
                </a:ext>
              </a:extLst>
            </p:cNvPr>
            <p:cNvSpPr/>
            <p:nvPr/>
          </p:nvSpPr>
          <p:spPr>
            <a:xfrm rot="5400000">
              <a:off x="5895414" y="1057696"/>
              <a:ext cx="655184" cy="603864"/>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09E40155-D6A6-6942-82E8-AFAE0D4FA0F3}"/>
                </a:ext>
              </a:extLst>
            </p:cNvPr>
            <p:cNvSpPr/>
            <p:nvPr/>
          </p:nvSpPr>
          <p:spPr>
            <a:xfrm>
              <a:off x="-3031654" y="1032037"/>
              <a:ext cx="8952727" cy="65518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27" name="Title 1">
            <a:extLst>
              <a:ext uri="{FF2B5EF4-FFF2-40B4-BE49-F238E27FC236}">
                <a16:creationId xmlns:a16="http://schemas.microsoft.com/office/drawing/2014/main" id="{70209E53-7BFF-BD44-9626-686DAE1D1987}"/>
              </a:ext>
            </a:extLst>
          </p:cNvPr>
          <p:cNvSpPr txBox="1">
            <a:spLocks/>
          </p:cNvSpPr>
          <p:nvPr/>
        </p:nvSpPr>
        <p:spPr>
          <a:xfrm>
            <a:off x="480001" y="2133745"/>
            <a:ext cx="7106948" cy="288165"/>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ct val="100000"/>
              </a:lnSpc>
            </a:pPr>
            <a:r>
              <a:rPr lang="en-US" sz="1700" b="1" dirty="0">
                <a:solidFill>
                  <a:srgbClr val="0070C0"/>
                </a:solidFill>
                <a:latin typeface="+mn-lt"/>
              </a:rPr>
              <a:t>RPM is a SAFE AND EFFECTIVE way to manage patients</a:t>
            </a:r>
            <a:r>
              <a:rPr lang="en-US" sz="1700" b="1" baseline="30000" dirty="0">
                <a:solidFill>
                  <a:srgbClr val="0070C0"/>
                </a:solidFill>
                <a:latin typeface="+mn-lt"/>
              </a:rPr>
              <a:t>8,16</a:t>
            </a:r>
          </a:p>
        </p:txBody>
      </p:sp>
      <p:pic>
        <p:nvPicPr>
          <p:cNvPr id="128" name="Graphic 127">
            <a:extLst>
              <a:ext uri="{FF2B5EF4-FFF2-40B4-BE49-F238E27FC236}">
                <a16:creationId xmlns:a16="http://schemas.microsoft.com/office/drawing/2014/main" id="{6DB2F74F-8941-C649-82FE-10D32BB9CD4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18576" y="2746108"/>
            <a:ext cx="1380449" cy="637390"/>
          </a:xfrm>
          <a:prstGeom prst="rect">
            <a:avLst/>
          </a:prstGeom>
        </p:spPr>
      </p:pic>
      <p:sp>
        <p:nvSpPr>
          <p:cNvPr id="129" name="Rectangle 128">
            <a:hlinkClick r:id="" action="ppaction://noaction"/>
            <a:extLst>
              <a:ext uri="{FF2B5EF4-FFF2-40B4-BE49-F238E27FC236}">
                <a16:creationId xmlns:a16="http://schemas.microsoft.com/office/drawing/2014/main" id="{0380B10C-CAAB-434E-8DC0-50457CC24561}"/>
              </a:ext>
            </a:extLst>
          </p:cNvPr>
          <p:cNvSpPr/>
          <p:nvPr/>
        </p:nvSpPr>
        <p:spPr>
          <a:xfrm>
            <a:off x="367842" y="5954632"/>
            <a:ext cx="4151957" cy="813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pic>
        <p:nvPicPr>
          <p:cNvPr id="130" name="Graphic 129">
            <a:extLst>
              <a:ext uri="{FF2B5EF4-FFF2-40B4-BE49-F238E27FC236}">
                <a16:creationId xmlns:a16="http://schemas.microsoft.com/office/drawing/2014/main" id="{ED4479DC-E3BD-EE45-AF69-EC31404E95E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1701" y="1068778"/>
            <a:ext cx="1155371" cy="762506"/>
          </a:xfrm>
          <a:prstGeom prst="rect">
            <a:avLst/>
          </a:prstGeom>
        </p:spPr>
      </p:pic>
      <p:sp>
        <p:nvSpPr>
          <p:cNvPr id="131" name="Rectangle 130">
            <a:hlinkClick r:id="rId13" action="ppaction://hlinksldjump"/>
            <a:extLst>
              <a:ext uri="{FF2B5EF4-FFF2-40B4-BE49-F238E27FC236}">
                <a16:creationId xmlns:a16="http://schemas.microsoft.com/office/drawing/2014/main" id="{C9E3C039-CD01-F64B-8FAA-32F5507CA8BE}"/>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32" name="Rectangle 131">
            <a:hlinkClick r:id="rId14" action="ppaction://hlinksldjump"/>
            <a:extLst>
              <a:ext uri="{FF2B5EF4-FFF2-40B4-BE49-F238E27FC236}">
                <a16:creationId xmlns:a16="http://schemas.microsoft.com/office/drawing/2014/main" id="{C2F3E4D1-0915-5845-A213-8554C8A65894}"/>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33" name="Rectangle 132">
            <a:hlinkClick r:id="" action="ppaction://noaction"/>
            <a:extLst>
              <a:ext uri="{FF2B5EF4-FFF2-40B4-BE49-F238E27FC236}">
                <a16:creationId xmlns:a16="http://schemas.microsoft.com/office/drawing/2014/main" id="{21DD4960-9F2E-BB4F-98AD-88DD93C19522}"/>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34" name="Rectangle 133">
            <a:hlinkClick r:id="" action="ppaction://noaction"/>
            <a:extLst>
              <a:ext uri="{FF2B5EF4-FFF2-40B4-BE49-F238E27FC236}">
                <a16:creationId xmlns:a16="http://schemas.microsoft.com/office/drawing/2014/main" id="{7A5EB630-962D-EC4B-8C13-1388B64754E2}"/>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35" name="Triangle 134">
            <a:extLst>
              <a:ext uri="{FF2B5EF4-FFF2-40B4-BE49-F238E27FC236}">
                <a16:creationId xmlns:a16="http://schemas.microsoft.com/office/drawing/2014/main" id="{414AA95E-D4C6-5940-8116-EEEB3BBC3560}"/>
              </a:ext>
            </a:extLst>
          </p:cNvPr>
          <p:cNvSpPr/>
          <p:nvPr/>
        </p:nvSpPr>
        <p:spPr>
          <a:xfrm rot="10800000">
            <a:off x="6119689"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dirty="0">
              <a:solidFill>
                <a:srgbClr val="FFFFFF"/>
              </a:solidFill>
              <a:latin typeface="Franklin Gothic Book" panose="020B0503020102020204"/>
            </a:endParaRPr>
          </a:p>
        </p:txBody>
      </p:sp>
      <p:sp>
        <p:nvSpPr>
          <p:cNvPr id="136" name="TextBox 135">
            <a:extLst>
              <a:ext uri="{FF2B5EF4-FFF2-40B4-BE49-F238E27FC236}">
                <a16:creationId xmlns:a16="http://schemas.microsoft.com/office/drawing/2014/main" id="{15D1814D-9AA0-5A4D-A174-F6901E3D5A2A}"/>
              </a:ext>
            </a:extLst>
          </p:cNvPr>
          <p:cNvSpPr txBox="1"/>
          <p:nvPr/>
        </p:nvSpPr>
        <p:spPr>
          <a:xfrm>
            <a:off x="3802475"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STAY HOME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TO DIALYZE</a:t>
            </a:r>
          </a:p>
        </p:txBody>
      </p:sp>
      <p:sp>
        <p:nvSpPr>
          <p:cNvPr id="137" name="TextBox 136">
            <a:extLst>
              <a:ext uri="{FF2B5EF4-FFF2-40B4-BE49-F238E27FC236}">
                <a16:creationId xmlns:a16="http://schemas.microsoft.com/office/drawing/2014/main" id="{00D91EB1-04EF-6241-9A41-59CD34C865DC}"/>
              </a:ext>
            </a:extLst>
          </p:cNvPr>
          <p:cNvSpPr txBox="1"/>
          <p:nvPr/>
        </p:nvSpPr>
        <p:spPr>
          <a:xfrm>
            <a:off x="5815406" y="630427"/>
            <a:ext cx="1013503" cy="318196"/>
          </a:xfrm>
          <a:prstGeom prst="rect">
            <a:avLst/>
          </a:prstGeom>
        </p:spPr>
        <p:txBody>
          <a:bodyPr wrap="none" lIns="0" tIns="0" rIns="0" bIns="0" rtlCol="0" anchor="t" anchorCtr="0">
            <a:noAutofit/>
          </a:bodyPr>
          <a:lstStyle/>
          <a:p>
            <a:pPr algn="ctr" defTabSz="609523">
              <a:lnSpc>
                <a:spcPts val="1040"/>
              </a:lnSpc>
              <a:defRPr/>
            </a:pPr>
            <a:r>
              <a:rPr lang="en-US" sz="1200" b="1" dirty="0">
                <a:solidFill>
                  <a:srgbClr val="54585A"/>
                </a:solidFill>
                <a:latin typeface="Franklin Gothic Book" panose="020B0503020102020204" pitchFamily="34" charset="0"/>
                <a:cs typeface="Arial"/>
              </a:rPr>
              <a:t>IMPLEMENTING </a:t>
            </a:r>
            <a:br>
              <a:rPr lang="en-US" sz="1200" b="1" dirty="0">
                <a:solidFill>
                  <a:srgbClr val="54585A"/>
                </a:solidFill>
                <a:latin typeface="Franklin Gothic Book" panose="020B0503020102020204" pitchFamily="34" charset="0"/>
                <a:cs typeface="Arial"/>
              </a:rPr>
            </a:br>
            <a:r>
              <a:rPr lang="en-US" sz="1200" b="1" dirty="0">
                <a:solidFill>
                  <a:srgbClr val="54585A"/>
                </a:solidFill>
                <a:latin typeface="Franklin Gothic Book" panose="020B0503020102020204" pitchFamily="34" charset="0"/>
                <a:cs typeface="Arial"/>
              </a:rPr>
              <a:t>PD</a:t>
            </a:r>
          </a:p>
        </p:txBody>
      </p:sp>
      <p:sp>
        <p:nvSpPr>
          <p:cNvPr id="138" name="TextBox 137">
            <a:extLst>
              <a:ext uri="{FF2B5EF4-FFF2-40B4-BE49-F238E27FC236}">
                <a16:creationId xmlns:a16="http://schemas.microsoft.com/office/drawing/2014/main" id="{548E5B3B-2155-654E-9075-8CEDCC227762}"/>
              </a:ext>
            </a:extLst>
          </p:cNvPr>
          <p:cNvSpPr txBox="1"/>
          <p:nvPr/>
        </p:nvSpPr>
        <p:spPr>
          <a:xfrm>
            <a:off x="7312975" y="617292"/>
            <a:ext cx="1382415" cy="330610"/>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A PARADIGM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SHIFT</a:t>
            </a:r>
          </a:p>
        </p:txBody>
      </p:sp>
      <p:sp>
        <p:nvSpPr>
          <p:cNvPr id="139" name="TextBox 138">
            <a:extLst>
              <a:ext uri="{FF2B5EF4-FFF2-40B4-BE49-F238E27FC236}">
                <a16:creationId xmlns:a16="http://schemas.microsoft.com/office/drawing/2014/main" id="{0ED3E70B-4A50-0A40-8172-4B72A0829A49}"/>
              </a:ext>
            </a:extLst>
          </p:cNvPr>
          <p:cNvSpPr txBox="1"/>
          <p:nvPr/>
        </p:nvSpPr>
        <p:spPr>
          <a:xfrm>
            <a:off x="2049868"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THE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CHALLENGES</a:t>
            </a:r>
          </a:p>
        </p:txBody>
      </p:sp>
      <p:sp>
        <p:nvSpPr>
          <p:cNvPr id="140" name="TextBox 139">
            <a:extLst>
              <a:ext uri="{FF2B5EF4-FFF2-40B4-BE49-F238E27FC236}">
                <a16:creationId xmlns:a16="http://schemas.microsoft.com/office/drawing/2014/main" id="{7FE0B239-2B67-844F-82E4-14E69146D592}"/>
              </a:ext>
            </a:extLst>
          </p:cNvPr>
          <p:cNvSpPr txBox="1"/>
          <p:nvPr/>
        </p:nvSpPr>
        <p:spPr>
          <a:xfrm>
            <a:off x="10551794" y="642049"/>
            <a:ext cx="1209948" cy="201189"/>
          </a:xfrm>
          <a:prstGeom prst="rect">
            <a:avLst/>
          </a:prstGeom>
        </p:spPr>
        <p:txBody>
          <a:bodyPr wrap="none" lIns="0" tIns="0" rIns="0" bIns="0" rtlCol="0" anchor="t" anchorCtr="0">
            <a:noAutofit/>
          </a:bodyPr>
          <a:lstStyle/>
          <a:p>
            <a:pPr algn="ctr" defTabSz="609523">
              <a:defRPr/>
            </a:pPr>
            <a:r>
              <a:rPr lang="en-US" sz="1200" dirty="0">
                <a:solidFill>
                  <a:schemeClr val="tx2"/>
                </a:solidFill>
                <a:latin typeface="Franklin Gothic Book" panose="020B0503020102020204" pitchFamily="34" charset="0"/>
                <a:cs typeface="Arial"/>
              </a:rPr>
              <a:t>REFERENCES</a:t>
            </a:r>
          </a:p>
        </p:txBody>
      </p:sp>
      <p:sp>
        <p:nvSpPr>
          <p:cNvPr id="141" name="Rectangle 140">
            <a:hlinkClick r:id="" action="ppaction://noaction"/>
            <a:extLst>
              <a:ext uri="{FF2B5EF4-FFF2-40B4-BE49-F238E27FC236}">
                <a16:creationId xmlns:a16="http://schemas.microsoft.com/office/drawing/2014/main" id="{2E98425C-9FBC-7545-A53B-8762B3FC7F38}"/>
              </a:ext>
            </a:extLst>
          </p:cNvPr>
          <p:cNvSpPr/>
          <p:nvPr/>
        </p:nvSpPr>
        <p:spPr>
          <a:xfrm>
            <a:off x="10400903" y="541480"/>
            <a:ext cx="1528248" cy="4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42" name="Rectangle 141">
            <a:hlinkClick r:id="" action="ppaction://noaction"/>
            <a:extLst>
              <a:ext uri="{FF2B5EF4-FFF2-40B4-BE49-F238E27FC236}">
                <a16:creationId xmlns:a16="http://schemas.microsoft.com/office/drawing/2014/main" id="{FF7BF5B2-B520-F945-9FE8-1C43090D63B3}"/>
              </a:ext>
            </a:extLst>
          </p:cNvPr>
          <p:cNvSpPr/>
          <p:nvPr/>
        </p:nvSpPr>
        <p:spPr>
          <a:xfrm>
            <a:off x="7234411" y="554727"/>
            <a:ext cx="1528248" cy="40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p>
        </p:txBody>
      </p:sp>
      <p:sp>
        <p:nvSpPr>
          <p:cNvPr id="143" name="Rectangle 142">
            <a:hlinkClick r:id="" action="ppaction://noaction"/>
            <a:extLst>
              <a:ext uri="{FF2B5EF4-FFF2-40B4-BE49-F238E27FC236}">
                <a16:creationId xmlns:a16="http://schemas.microsoft.com/office/drawing/2014/main" id="{4A7AD3FF-1D22-DC47-927F-3E9B2E1BE432}"/>
              </a:ext>
            </a:extLst>
          </p:cNvPr>
          <p:cNvSpPr/>
          <p:nvPr/>
        </p:nvSpPr>
        <p:spPr>
          <a:xfrm>
            <a:off x="5497467" y="545951"/>
            <a:ext cx="1610716" cy="400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44" name="Rectangle 143">
            <a:hlinkClick r:id="" action="ppaction://noaction"/>
            <a:extLst>
              <a:ext uri="{FF2B5EF4-FFF2-40B4-BE49-F238E27FC236}">
                <a16:creationId xmlns:a16="http://schemas.microsoft.com/office/drawing/2014/main" id="{E0224A87-070F-1048-9C86-7C28A714D64F}"/>
              </a:ext>
            </a:extLst>
          </p:cNvPr>
          <p:cNvSpPr/>
          <p:nvPr/>
        </p:nvSpPr>
        <p:spPr>
          <a:xfrm>
            <a:off x="2023583" y="539979"/>
            <a:ext cx="1610716" cy="415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45" name="Rectangle 144">
            <a:hlinkClick r:id="" action="ppaction://noaction"/>
            <a:extLst>
              <a:ext uri="{FF2B5EF4-FFF2-40B4-BE49-F238E27FC236}">
                <a16:creationId xmlns:a16="http://schemas.microsoft.com/office/drawing/2014/main" id="{297CEB33-4EFB-174E-8B4A-782DF7A295D4}"/>
              </a:ext>
            </a:extLst>
          </p:cNvPr>
          <p:cNvSpPr/>
          <p:nvPr/>
        </p:nvSpPr>
        <p:spPr>
          <a:xfrm>
            <a:off x="3777227" y="545003"/>
            <a:ext cx="1610716" cy="401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46" name="TextBox 145">
            <a:extLst>
              <a:ext uri="{FF2B5EF4-FFF2-40B4-BE49-F238E27FC236}">
                <a16:creationId xmlns:a16="http://schemas.microsoft.com/office/drawing/2014/main" id="{FFCA1AA4-D74F-8C4B-9E91-6D6D4690B13A}"/>
              </a:ext>
            </a:extLst>
          </p:cNvPr>
          <p:cNvSpPr txBox="1"/>
          <p:nvPr/>
        </p:nvSpPr>
        <p:spPr>
          <a:xfrm>
            <a:off x="8868494" y="690666"/>
            <a:ext cx="1382415" cy="16191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SUMMARY</a:t>
            </a:r>
          </a:p>
        </p:txBody>
      </p:sp>
      <p:sp>
        <p:nvSpPr>
          <p:cNvPr id="147" name="Rectangle 146">
            <a:hlinkClick r:id="" action="ppaction://noaction"/>
            <a:extLst>
              <a:ext uri="{FF2B5EF4-FFF2-40B4-BE49-F238E27FC236}">
                <a16:creationId xmlns:a16="http://schemas.microsoft.com/office/drawing/2014/main" id="{81BF0174-0C91-D446-BE00-A1090DDB4BA5}"/>
              </a:ext>
            </a:extLst>
          </p:cNvPr>
          <p:cNvSpPr/>
          <p:nvPr/>
        </p:nvSpPr>
        <p:spPr>
          <a:xfrm>
            <a:off x="8851655" y="554723"/>
            <a:ext cx="1528248" cy="40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48" name="Title 1">
            <a:extLst>
              <a:ext uri="{FF2B5EF4-FFF2-40B4-BE49-F238E27FC236}">
                <a16:creationId xmlns:a16="http://schemas.microsoft.com/office/drawing/2014/main" id="{6EE29B63-B829-C546-BBCE-E78A0757E3F4}"/>
              </a:ext>
            </a:extLst>
          </p:cNvPr>
          <p:cNvSpPr txBox="1">
            <a:spLocks/>
          </p:cNvSpPr>
          <p:nvPr/>
        </p:nvSpPr>
        <p:spPr>
          <a:xfrm>
            <a:off x="1785889" y="986499"/>
            <a:ext cx="7065767" cy="982694"/>
          </a:xfrm>
          <a:prstGeom prst="rect">
            <a:avLst/>
          </a:prstGeom>
        </p:spPr>
        <p:txBody>
          <a:bodyPr vert="horz" lIns="0" tIns="0" rIns="0" bIns="0" rtlCol="0" anchor="ctr">
            <a:normAutofit/>
          </a:bodyPr>
          <a:lstStyle>
            <a:lvl1pPr algn="l" defTabSz="686005" rtl="0" eaLnBrk="1" latinLnBrk="0" hangingPunct="1">
              <a:lnSpc>
                <a:spcPct val="90000"/>
              </a:lnSpc>
              <a:spcBef>
                <a:spcPct val="0"/>
              </a:spcBef>
              <a:buNone/>
              <a:defRPr sz="1800" kern="1200">
                <a:solidFill>
                  <a:schemeClr val="tx1"/>
                </a:solidFill>
                <a:latin typeface="+mj-lt"/>
                <a:ea typeface="+mj-ea"/>
                <a:cs typeface="+mj-cs"/>
              </a:defRPr>
            </a:lvl1pPr>
          </a:lstStyle>
          <a:p>
            <a:pPr fontAlgn="auto">
              <a:spcAft>
                <a:spcPts val="0"/>
              </a:spcAft>
            </a:pPr>
            <a:r>
              <a:rPr lang="en-US" dirty="0"/>
              <a:t>HOW TO IMPLEMENT PD DURING A PANDEMIC</a:t>
            </a:r>
            <a:br>
              <a:rPr lang="en-US" dirty="0"/>
            </a:br>
            <a:r>
              <a:rPr lang="en-US" dirty="0">
                <a:solidFill>
                  <a:schemeClr val="tx2"/>
                </a:solidFill>
              </a:rPr>
              <a:t>USE REMOTE PATIENT MANAGEMENT (RPM) </a:t>
            </a:r>
            <a:br>
              <a:rPr lang="en-US" dirty="0">
                <a:solidFill>
                  <a:schemeClr val="tx2"/>
                </a:solidFill>
              </a:rPr>
            </a:br>
            <a:r>
              <a:rPr lang="en-US" dirty="0">
                <a:solidFill>
                  <a:schemeClr val="tx2"/>
                </a:solidFill>
              </a:rPr>
              <a:t>TO MINIMIZE FACE-TO-FACE INTERACTION</a:t>
            </a:r>
          </a:p>
        </p:txBody>
      </p:sp>
      <p:grpSp>
        <p:nvGrpSpPr>
          <p:cNvPr id="7" name="Group 158">
            <a:extLst>
              <a:ext uri="{FF2B5EF4-FFF2-40B4-BE49-F238E27FC236}">
                <a16:creationId xmlns:a16="http://schemas.microsoft.com/office/drawing/2014/main" id="{CF14E5C5-1AB2-D648-AC0B-61BC91943F33}"/>
              </a:ext>
            </a:extLst>
          </p:cNvPr>
          <p:cNvGrpSpPr/>
          <p:nvPr/>
        </p:nvGrpSpPr>
        <p:grpSpPr>
          <a:xfrm rot="10800000">
            <a:off x="5809767" y="2594627"/>
            <a:ext cx="6382235" cy="1608441"/>
            <a:chOff x="4452376" y="1032036"/>
            <a:chExt cx="2072562" cy="655186"/>
          </a:xfrm>
        </p:grpSpPr>
        <p:sp>
          <p:nvSpPr>
            <p:cNvPr id="160" name="Right Triangle 159">
              <a:extLst>
                <a:ext uri="{FF2B5EF4-FFF2-40B4-BE49-F238E27FC236}">
                  <a16:creationId xmlns:a16="http://schemas.microsoft.com/office/drawing/2014/main" id="{E7D8191B-B4B6-BB42-85B4-38373E0A5276}"/>
                </a:ext>
              </a:extLst>
            </p:cNvPr>
            <p:cNvSpPr/>
            <p:nvPr/>
          </p:nvSpPr>
          <p:spPr>
            <a:xfrm rot="5400000">
              <a:off x="5895414" y="1057696"/>
              <a:ext cx="655184" cy="603864"/>
            </a:xfrm>
            <a:prstGeom prst="rtTriangle">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1" name="Rectangle 160">
              <a:extLst>
                <a:ext uri="{FF2B5EF4-FFF2-40B4-BE49-F238E27FC236}">
                  <a16:creationId xmlns:a16="http://schemas.microsoft.com/office/drawing/2014/main" id="{29094148-A81B-CA43-9655-848A17794C9C}"/>
                </a:ext>
              </a:extLst>
            </p:cNvPr>
            <p:cNvSpPr/>
            <p:nvPr/>
          </p:nvSpPr>
          <p:spPr>
            <a:xfrm>
              <a:off x="4452376" y="1032038"/>
              <a:ext cx="1468697" cy="655184"/>
            </a:xfrm>
            <a:prstGeom prst="rect">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62" name="Content Placeholder 1">
            <a:extLst>
              <a:ext uri="{FF2B5EF4-FFF2-40B4-BE49-F238E27FC236}">
                <a16:creationId xmlns:a16="http://schemas.microsoft.com/office/drawing/2014/main" id="{0D5B7C99-D96E-914E-95B7-98BE152486A3}"/>
              </a:ext>
            </a:extLst>
          </p:cNvPr>
          <p:cNvSpPr txBox="1">
            <a:spLocks/>
          </p:cNvSpPr>
          <p:nvPr/>
        </p:nvSpPr>
        <p:spPr>
          <a:xfrm>
            <a:off x="8000349" y="2640546"/>
            <a:ext cx="3860608" cy="1429703"/>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Regular"/>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i="1" dirty="0"/>
              <a:t>According to a survey of the </a:t>
            </a:r>
            <a:br>
              <a:rPr lang="en-US" i="1" dirty="0"/>
            </a:br>
            <a:r>
              <a:rPr lang="en-US" i="1" dirty="0"/>
              <a:t>Italian Society of Nephrology</a:t>
            </a:r>
            <a:r>
              <a:rPr lang="en-GB" i="1" dirty="0"/>
              <a:t>, t</a:t>
            </a:r>
            <a:r>
              <a:rPr lang="en-GB" dirty="0"/>
              <a:t>he proportion of patients positive for SARS-CoV-2 was significantly higher in HD than PD telemedicine/remote consulting might have contributed to reduce the risks.</a:t>
            </a:r>
            <a:r>
              <a:rPr lang="en-GB" baseline="30000" dirty="0"/>
              <a:t>2</a:t>
            </a:r>
          </a:p>
        </p:txBody>
      </p:sp>
      <p:pic>
        <p:nvPicPr>
          <p:cNvPr id="163" name="Graphic 162">
            <a:extLst>
              <a:ext uri="{FF2B5EF4-FFF2-40B4-BE49-F238E27FC236}">
                <a16:creationId xmlns:a16="http://schemas.microsoft.com/office/drawing/2014/main" id="{4E51162F-483A-894C-ACE1-EEED404860F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7514649" y="2569784"/>
            <a:ext cx="370627" cy="233956"/>
          </a:xfrm>
          <a:prstGeom prst="rect">
            <a:avLst/>
          </a:prstGeom>
        </p:spPr>
      </p:pic>
      <p:pic>
        <p:nvPicPr>
          <p:cNvPr id="164" name="Graphic 163">
            <a:extLst>
              <a:ext uri="{FF2B5EF4-FFF2-40B4-BE49-F238E27FC236}">
                <a16:creationId xmlns:a16="http://schemas.microsoft.com/office/drawing/2014/main" id="{F2CC8166-2C51-1D45-A242-B159D117AB6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560211" y="3869580"/>
            <a:ext cx="368940" cy="233956"/>
          </a:xfrm>
          <a:prstGeom prst="rect">
            <a:avLst/>
          </a:prstGeom>
        </p:spPr>
      </p:pic>
      <p:grpSp>
        <p:nvGrpSpPr>
          <p:cNvPr id="8" name="Group 70">
            <a:extLst>
              <a:ext uri="{FF2B5EF4-FFF2-40B4-BE49-F238E27FC236}">
                <a16:creationId xmlns:a16="http://schemas.microsoft.com/office/drawing/2014/main" id="{A5B6B4D9-8026-C04E-B545-E08C5B40556D}"/>
              </a:ext>
            </a:extLst>
          </p:cNvPr>
          <p:cNvGrpSpPr/>
          <p:nvPr/>
        </p:nvGrpSpPr>
        <p:grpSpPr>
          <a:xfrm rot="10800000">
            <a:off x="5519837" y="4312106"/>
            <a:ext cx="6672163" cy="1526590"/>
            <a:chOff x="4242050" y="1032036"/>
            <a:chExt cx="2282888" cy="655187"/>
          </a:xfrm>
        </p:grpSpPr>
        <p:sp>
          <p:nvSpPr>
            <p:cNvPr id="82" name="Right Triangle 81">
              <a:extLst>
                <a:ext uri="{FF2B5EF4-FFF2-40B4-BE49-F238E27FC236}">
                  <a16:creationId xmlns:a16="http://schemas.microsoft.com/office/drawing/2014/main" id="{28D19138-B4EF-4A48-A652-75F4B48ED40D}"/>
                </a:ext>
              </a:extLst>
            </p:cNvPr>
            <p:cNvSpPr/>
            <p:nvPr/>
          </p:nvSpPr>
          <p:spPr>
            <a:xfrm rot="5400000">
              <a:off x="5895414" y="1057696"/>
              <a:ext cx="655184" cy="603864"/>
            </a:xfrm>
            <a:prstGeom prst="rtTriangle">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216A410D-6516-7040-B159-9B481BD9D35A}"/>
                </a:ext>
              </a:extLst>
            </p:cNvPr>
            <p:cNvSpPr/>
            <p:nvPr/>
          </p:nvSpPr>
          <p:spPr>
            <a:xfrm>
              <a:off x="4242050" y="1032039"/>
              <a:ext cx="1679024" cy="655184"/>
            </a:xfrm>
            <a:prstGeom prst="rect">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4" name="Content Placeholder 1">
            <a:extLst>
              <a:ext uri="{FF2B5EF4-FFF2-40B4-BE49-F238E27FC236}">
                <a16:creationId xmlns:a16="http://schemas.microsoft.com/office/drawing/2014/main" id="{AD316226-C562-6F47-8699-EA2928A5C35E}"/>
              </a:ext>
            </a:extLst>
          </p:cNvPr>
          <p:cNvSpPr txBox="1">
            <a:spLocks/>
          </p:cNvSpPr>
          <p:nvPr/>
        </p:nvSpPr>
        <p:spPr>
          <a:xfrm>
            <a:off x="8879490" y="4616126"/>
            <a:ext cx="2516072" cy="1412100"/>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Regular"/>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buNone/>
            </a:pPr>
            <a:r>
              <a:rPr lang="en-US" i="1" dirty="0"/>
              <a:t>Remote patient management (RPM) should be strongly recommended as the major way to manage patients on PD.</a:t>
            </a:r>
            <a:r>
              <a:rPr lang="en-US" i="1" baseline="30000" dirty="0"/>
              <a:t>18 </a:t>
            </a:r>
          </a:p>
        </p:txBody>
      </p:sp>
      <p:pic>
        <p:nvPicPr>
          <p:cNvPr id="85" name="Picture 84" descr="A close up of a logo&#10;&#10;Description automatically generated">
            <a:extLst>
              <a:ext uri="{FF2B5EF4-FFF2-40B4-BE49-F238E27FC236}">
                <a16:creationId xmlns:a16="http://schemas.microsoft.com/office/drawing/2014/main" id="{03453B84-ECE9-DE4E-BCD7-DFF644D8F6F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270415" y="4534717"/>
            <a:ext cx="1456239" cy="1093488"/>
          </a:xfrm>
          <a:prstGeom prst="rect">
            <a:avLst/>
          </a:prstGeom>
        </p:spPr>
      </p:pic>
      <p:pic>
        <p:nvPicPr>
          <p:cNvPr id="86" name="Graphic 85">
            <a:extLst>
              <a:ext uri="{FF2B5EF4-FFF2-40B4-BE49-F238E27FC236}">
                <a16:creationId xmlns:a16="http://schemas.microsoft.com/office/drawing/2014/main" id="{65DF09D9-5A48-564E-AA43-6F24DCD1E7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9361696" y="4375465"/>
            <a:ext cx="382005" cy="233956"/>
          </a:xfrm>
          <a:prstGeom prst="rect">
            <a:avLst/>
          </a:prstGeom>
        </p:spPr>
      </p:pic>
      <p:pic>
        <p:nvPicPr>
          <p:cNvPr id="87" name="Graphic 86">
            <a:extLst>
              <a:ext uri="{FF2B5EF4-FFF2-40B4-BE49-F238E27FC236}">
                <a16:creationId xmlns:a16="http://schemas.microsoft.com/office/drawing/2014/main" id="{79E8F999-1C12-9B46-9C01-D14ABE989C2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81373" y="5519176"/>
            <a:ext cx="368940" cy="233956"/>
          </a:xfrm>
          <a:prstGeom prst="rect">
            <a:avLst/>
          </a:prstGeom>
        </p:spPr>
      </p:pic>
      <p:sp>
        <p:nvSpPr>
          <p:cNvPr id="88" name="Content Placeholder 1">
            <a:extLst>
              <a:ext uri="{FF2B5EF4-FFF2-40B4-BE49-F238E27FC236}">
                <a16:creationId xmlns:a16="http://schemas.microsoft.com/office/drawing/2014/main" id="{C54644D5-409E-BA42-BB77-9BFC7330AF4C}"/>
              </a:ext>
            </a:extLst>
          </p:cNvPr>
          <p:cNvSpPr txBox="1">
            <a:spLocks/>
          </p:cNvSpPr>
          <p:nvPr/>
        </p:nvSpPr>
        <p:spPr>
          <a:xfrm>
            <a:off x="479999" y="6009465"/>
            <a:ext cx="3903877" cy="678110"/>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Regular"/>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b="1" dirty="0">
                <a:solidFill>
                  <a:srgbClr val="0070C0"/>
                </a:solidFill>
                <a:latin typeface="+mj-lt"/>
              </a:rPr>
              <a:t>Sharesource enables pro-active </a:t>
            </a:r>
            <a:br>
              <a:rPr lang="en-US" b="1" dirty="0">
                <a:solidFill>
                  <a:srgbClr val="0070C0"/>
                </a:solidFill>
                <a:latin typeface="+mj-lt"/>
              </a:rPr>
            </a:br>
            <a:r>
              <a:rPr lang="en-US" b="1" dirty="0">
                <a:solidFill>
                  <a:srgbClr val="0070C0"/>
                </a:solidFill>
                <a:latin typeface="+mj-lt"/>
              </a:rPr>
              <a:t>and personalized PD therapy </a:t>
            </a:r>
            <a:br>
              <a:rPr lang="en-US" b="1" dirty="0">
                <a:solidFill>
                  <a:srgbClr val="0070C0"/>
                </a:solidFill>
                <a:latin typeface="+mj-lt"/>
              </a:rPr>
            </a:br>
            <a:r>
              <a:rPr lang="en-US" b="1" dirty="0">
                <a:solidFill>
                  <a:srgbClr val="0070C0"/>
                </a:solidFill>
                <a:latin typeface="+mj-lt"/>
              </a:rPr>
              <a:t>to improve outcomes</a:t>
            </a:r>
          </a:p>
        </p:txBody>
      </p:sp>
      <p:pic>
        <p:nvPicPr>
          <p:cNvPr id="89" name="Graphic 88">
            <a:extLst>
              <a:ext uri="{FF2B5EF4-FFF2-40B4-BE49-F238E27FC236}">
                <a16:creationId xmlns:a16="http://schemas.microsoft.com/office/drawing/2014/main" id="{9C0B3ED3-C656-D24F-828F-38A056044B64}"/>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892542" y="6163469"/>
            <a:ext cx="449749" cy="337310"/>
          </a:xfrm>
          <a:prstGeom prst="rect">
            <a:avLst/>
          </a:prstGeom>
        </p:spPr>
      </p:pic>
      <p:pic>
        <p:nvPicPr>
          <p:cNvPr id="108" name="Graphic 107">
            <a:extLst>
              <a:ext uri="{FF2B5EF4-FFF2-40B4-BE49-F238E27FC236}">
                <a16:creationId xmlns:a16="http://schemas.microsoft.com/office/drawing/2014/main" id="{18D708F2-82E7-7A41-BA75-8D9671F315AA}"/>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913022" y="6160118"/>
            <a:ext cx="449749" cy="337310"/>
          </a:xfrm>
          <a:prstGeom prst="rect">
            <a:avLst/>
          </a:prstGeom>
        </p:spPr>
      </p:pic>
      <p:sp>
        <p:nvSpPr>
          <p:cNvPr id="109" name="Content Placeholder 1">
            <a:extLst>
              <a:ext uri="{FF2B5EF4-FFF2-40B4-BE49-F238E27FC236}">
                <a16:creationId xmlns:a16="http://schemas.microsoft.com/office/drawing/2014/main" id="{322B5AE7-326F-634C-9A46-F29E3FAAB3DF}"/>
              </a:ext>
            </a:extLst>
          </p:cNvPr>
          <p:cNvSpPr txBox="1">
            <a:spLocks/>
          </p:cNvSpPr>
          <p:nvPr/>
        </p:nvSpPr>
        <p:spPr>
          <a:xfrm>
            <a:off x="5536508" y="6105234"/>
            <a:ext cx="2218325" cy="497771"/>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Regular"/>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b="1" dirty="0">
                <a:solidFill>
                  <a:schemeClr val="tx2"/>
                </a:solidFill>
                <a:latin typeface="+mj-lt"/>
              </a:rPr>
              <a:t>Sharesource: </a:t>
            </a:r>
            <a:br>
              <a:rPr lang="en-US" b="1" dirty="0">
                <a:solidFill>
                  <a:schemeClr val="tx2"/>
                </a:solidFill>
                <a:latin typeface="+mj-lt"/>
              </a:rPr>
            </a:br>
            <a:r>
              <a:rPr lang="en-US" b="1" dirty="0">
                <a:solidFill>
                  <a:schemeClr val="tx2"/>
                </a:solidFill>
                <a:latin typeface="+mj-lt"/>
              </a:rPr>
              <a:t>Real-world examples</a:t>
            </a:r>
          </a:p>
        </p:txBody>
      </p:sp>
      <p:pic>
        <p:nvPicPr>
          <p:cNvPr id="111" name="Picture 110" descr="A picture containing food, plate&#10;&#10;Description automatically generated">
            <a:extLst>
              <a:ext uri="{FF2B5EF4-FFF2-40B4-BE49-F238E27FC236}">
                <a16:creationId xmlns:a16="http://schemas.microsoft.com/office/drawing/2014/main" id="{C683ED8B-C824-C643-8483-BBAB7962808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610516" y="3524928"/>
            <a:ext cx="1319797" cy="593909"/>
          </a:xfrm>
          <a:prstGeom prst="rect">
            <a:avLst/>
          </a:prstGeom>
        </p:spPr>
      </p:pic>
      <p:sp>
        <p:nvSpPr>
          <p:cNvPr id="90" name="Rectangle 89">
            <a:hlinkClick r:id="" action="ppaction://noaction"/>
            <a:extLst>
              <a:ext uri="{FF2B5EF4-FFF2-40B4-BE49-F238E27FC236}">
                <a16:creationId xmlns:a16="http://schemas.microsoft.com/office/drawing/2014/main" id="{1D48FE92-1C4F-DE44-90E8-DBC772E82562}"/>
              </a:ext>
            </a:extLst>
          </p:cNvPr>
          <p:cNvSpPr/>
          <p:nvPr/>
        </p:nvSpPr>
        <p:spPr>
          <a:xfrm>
            <a:off x="4921675" y="5954632"/>
            <a:ext cx="3929980" cy="813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solidFill>
                <a:srgbClr val="0070C0"/>
              </a:solidFill>
            </a:endParaRPr>
          </a:p>
        </p:txBody>
      </p:sp>
    </p:spTree>
    <p:extLst>
      <p:ext uri="{BB962C8B-B14F-4D97-AF65-F5344CB8AC3E}">
        <p14:creationId xmlns:p14="http://schemas.microsoft.com/office/powerpoint/2010/main" val="98562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a:extLst>
              <a:ext uri="{FF2B5EF4-FFF2-40B4-BE49-F238E27FC236}">
                <a16:creationId xmlns:a16="http://schemas.microsoft.com/office/drawing/2014/main" id="{FD6F4E23-9C23-FE4E-BE9B-5FEAD087B429}"/>
              </a:ext>
            </a:extLst>
          </p:cNvPr>
          <p:cNvGrpSpPr/>
          <p:nvPr/>
        </p:nvGrpSpPr>
        <p:grpSpPr>
          <a:xfrm>
            <a:off x="1" y="4972999"/>
            <a:ext cx="11633201" cy="1030236"/>
            <a:chOff x="799529" y="1032036"/>
            <a:chExt cx="5725409" cy="655185"/>
          </a:xfrm>
        </p:grpSpPr>
        <p:sp>
          <p:nvSpPr>
            <p:cNvPr id="54" name="Right Triangle 53">
              <a:extLst>
                <a:ext uri="{FF2B5EF4-FFF2-40B4-BE49-F238E27FC236}">
                  <a16:creationId xmlns:a16="http://schemas.microsoft.com/office/drawing/2014/main" id="{F1D635F7-AA37-E748-98F2-25857C2E0954}"/>
                </a:ext>
              </a:extLst>
            </p:cNvPr>
            <p:cNvSpPr/>
            <p:nvPr/>
          </p:nvSpPr>
          <p:spPr>
            <a:xfrm rot="5400000">
              <a:off x="5895414" y="1057696"/>
              <a:ext cx="655184" cy="603864"/>
            </a:xfrm>
            <a:prstGeom prst="rtTriangle">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7415412-A90E-934E-9267-79322405EE22}"/>
                </a:ext>
              </a:extLst>
            </p:cNvPr>
            <p:cNvSpPr/>
            <p:nvPr/>
          </p:nvSpPr>
          <p:spPr>
            <a:xfrm>
              <a:off x="799529" y="1032037"/>
              <a:ext cx="5121543" cy="655184"/>
            </a:xfrm>
            <a:prstGeom prst="rect">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 name="Group 13">
            <a:extLst>
              <a:ext uri="{FF2B5EF4-FFF2-40B4-BE49-F238E27FC236}">
                <a16:creationId xmlns:a16="http://schemas.microsoft.com/office/drawing/2014/main" id="{15046DC5-ED53-3145-ACA0-F76209E60F57}"/>
              </a:ext>
            </a:extLst>
          </p:cNvPr>
          <p:cNvGrpSpPr/>
          <p:nvPr/>
        </p:nvGrpSpPr>
        <p:grpSpPr>
          <a:xfrm>
            <a:off x="2" y="2686999"/>
            <a:ext cx="11192933" cy="1030236"/>
            <a:chOff x="994290" y="1032036"/>
            <a:chExt cx="5530648" cy="655185"/>
          </a:xfrm>
        </p:grpSpPr>
        <p:sp>
          <p:nvSpPr>
            <p:cNvPr id="16" name="Right Triangle 15">
              <a:extLst>
                <a:ext uri="{FF2B5EF4-FFF2-40B4-BE49-F238E27FC236}">
                  <a16:creationId xmlns:a16="http://schemas.microsoft.com/office/drawing/2014/main" id="{71A560B3-3C8A-674B-A797-6B9453C68C1A}"/>
                </a:ext>
              </a:extLst>
            </p:cNvPr>
            <p:cNvSpPr/>
            <p:nvPr/>
          </p:nvSpPr>
          <p:spPr>
            <a:xfrm rot="5400000">
              <a:off x="5895414" y="1057696"/>
              <a:ext cx="655184" cy="603864"/>
            </a:xfrm>
            <a:prstGeom prst="rtTriangle">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9713BE-C2CB-5C42-ADB1-D54628D7416B}"/>
                </a:ext>
              </a:extLst>
            </p:cNvPr>
            <p:cNvSpPr/>
            <p:nvPr/>
          </p:nvSpPr>
          <p:spPr>
            <a:xfrm>
              <a:off x="994290" y="1032037"/>
              <a:ext cx="4926782" cy="655184"/>
            </a:xfrm>
            <a:prstGeom prst="rect">
              <a:avLst/>
            </a:prstGeom>
            <a:solidFill>
              <a:schemeClr val="tx1">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27">
            <a:extLst>
              <a:ext uri="{FF2B5EF4-FFF2-40B4-BE49-F238E27FC236}">
                <a16:creationId xmlns:a16="http://schemas.microsoft.com/office/drawing/2014/main" id="{49287B2C-470A-3C45-A6DD-CBBE2ACDEE8B}"/>
              </a:ext>
            </a:extLst>
          </p:cNvPr>
          <p:cNvGrpSpPr/>
          <p:nvPr/>
        </p:nvGrpSpPr>
        <p:grpSpPr>
          <a:xfrm>
            <a:off x="-1" y="3829805"/>
            <a:ext cx="8705965" cy="1030234"/>
            <a:chOff x="2240035" y="1032036"/>
            <a:chExt cx="4284903" cy="655185"/>
          </a:xfrm>
        </p:grpSpPr>
        <p:sp>
          <p:nvSpPr>
            <p:cNvPr id="29" name="Right Triangle 28">
              <a:extLst>
                <a:ext uri="{FF2B5EF4-FFF2-40B4-BE49-F238E27FC236}">
                  <a16:creationId xmlns:a16="http://schemas.microsoft.com/office/drawing/2014/main" id="{C1EEBA5B-1E56-0F4F-8FF9-5914FD5B4D3B}"/>
                </a:ext>
              </a:extLst>
            </p:cNvPr>
            <p:cNvSpPr/>
            <p:nvPr/>
          </p:nvSpPr>
          <p:spPr>
            <a:xfrm rot="5400000">
              <a:off x="5895414" y="1057696"/>
              <a:ext cx="655184" cy="603864"/>
            </a:xfrm>
            <a:prstGeom prst="rtTriangle">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FA9B55E-12F9-1844-A56D-4D1BB4666454}"/>
                </a:ext>
              </a:extLst>
            </p:cNvPr>
            <p:cNvSpPr/>
            <p:nvPr/>
          </p:nvSpPr>
          <p:spPr>
            <a:xfrm>
              <a:off x="2240035" y="1032037"/>
              <a:ext cx="3681038" cy="655184"/>
            </a:xfrm>
            <a:prstGeom prst="rect">
              <a:avLst/>
            </a:prstGeom>
            <a:solidFill>
              <a:schemeClr val="tx2">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6" name="Graphic 5">
            <a:extLst>
              <a:ext uri="{FF2B5EF4-FFF2-40B4-BE49-F238E27FC236}">
                <a16:creationId xmlns:a16="http://schemas.microsoft.com/office/drawing/2014/main" id="{F1565275-253E-B240-B311-463D94BF285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43707" y="1019018"/>
            <a:ext cx="561125" cy="744716"/>
          </a:xfrm>
          <a:prstGeom prst="rect">
            <a:avLst/>
          </a:prstGeom>
        </p:spPr>
      </p:pic>
      <p:grpSp>
        <p:nvGrpSpPr>
          <p:cNvPr id="5" name="Group 6">
            <a:extLst>
              <a:ext uri="{FF2B5EF4-FFF2-40B4-BE49-F238E27FC236}">
                <a16:creationId xmlns:a16="http://schemas.microsoft.com/office/drawing/2014/main" id="{924B568B-F5FD-9C45-AC7E-3AA46C4DC912}"/>
              </a:ext>
            </a:extLst>
          </p:cNvPr>
          <p:cNvGrpSpPr/>
          <p:nvPr/>
        </p:nvGrpSpPr>
        <p:grpSpPr>
          <a:xfrm>
            <a:off x="0" y="1949070"/>
            <a:ext cx="12012965" cy="637391"/>
            <a:chOff x="-3031654" y="1032036"/>
            <a:chExt cx="9556592" cy="655185"/>
          </a:xfrm>
          <a:solidFill>
            <a:schemeClr val="bg1"/>
          </a:solidFill>
        </p:grpSpPr>
        <p:sp>
          <p:nvSpPr>
            <p:cNvPr id="9" name="Right Triangle 8">
              <a:extLst>
                <a:ext uri="{FF2B5EF4-FFF2-40B4-BE49-F238E27FC236}">
                  <a16:creationId xmlns:a16="http://schemas.microsoft.com/office/drawing/2014/main" id="{691F5C8F-0EAC-B14E-9525-9A01D8285CAD}"/>
                </a:ext>
              </a:extLst>
            </p:cNvPr>
            <p:cNvSpPr/>
            <p:nvPr/>
          </p:nvSpPr>
          <p:spPr>
            <a:xfrm rot="5400000">
              <a:off x="5895414" y="1057696"/>
              <a:ext cx="655184" cy="603864"/>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CD2325-4B35-D745-A18A-6E80F4577738}"/>
                </a:ext>
              </a:extLst>
            </p:cNvPr>
            <p:cNvSpPr/>
            <p:nvPr/>
          </p:nvSpPr>
          <p:spPr>
            <a:xfrm>
              <a:off x="-3031654" y="1032037"/>
              <a:ext cx="8952727" cy="65518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Title 1">
            <a:extLst>
              <a:ext uri="{FF2B5EF4-FFF2-40B4-BE49-F238E27FC236}">
                <a16:creationId xmlns:a16="http://schemas.microsoft.com/office/drawing/2014/main" id="{5F8941D2-ADEA-9342-AA8D-4C5BAD761896}"/>
              </a:ext>
            </a:extLst>
          </p:cNvPr>
          <p:cNvSpPr txBox="1">
            <a:spLocks/>
          </p:cNvSpPr>
          <p:nvPr/>
        </p:nvSpPr>
        <p:spPr>
          <a:xfrm>
            <a:off x="480000" y="2032290"/>
            <a:ext cx="9964245" cy="578220"/>
          </a:xfrm>
          <a:prstGeom prst="rect">
            <a:avLst/>
          </a:prstGeom>
        </p:spPr>
        <p:txBody>
          <a:bodyPr vert="horz" lIns="0" tIns="0" rIns="0" bIns="0" rtlCol="0" anchor="t" anchorCtr="0">
            <a:noAutofit/>
          </a:bodyPr>
          <a:lstStyle>
            <a:lvl1pPr algn="l" defTabSz="685800" rtl="0" eaLnBrk="1" latinLnBrk="0" hangingPunct="1">
              <a:lnSpc>
                <a:spcPts val="1320"/>
              </a:lnSpc>
              <a:spcBef>
                <a:spcPct val="0"/>
              </a:spcBef>
              <a:buNone/>
              <a:defRPr sz="1400" kern="1200">
                <a:solidFill>
                  <a:schemeClr val="tx1"/>
                </a:solidFill>
                <a:latin typeface="+mj-lt"/>
                <a:ea typeface="+mj-ea"/>
                <a:cs typeface="+mj-cs"/>
              </a:defRPr>
            </a:lvl1pPr>
          </a:lstStyle>
          <a:p>
            <a:pPr>
              <a:lnSpc>
                <a:spcPts val="1940"/>
              </a:lnSpc>
            </a:pPr>
            <a:r>
              <a:rPr lang="en-US" sz="1700" b="1" dirty="0">
                <a:solidFill>
                  <a:srgbClr val="0070C0"/>
                </a:solidFill>
                <a:latin typeface="+mn-lt"/>
              </a:rPr>
              <a:t>Preliminary data have shown that about </a:t>
            </a:r>
            <a:r>
              <a:rPr lang="en-US" sz="1700" b="1" dirty="0">
                <a:solidFill>
                  <a:srgbClr val="0070C0"/>
                </a:solidFill>
              </a:rPr>
              <a:t>20-30%</a:t>
            </a:r>
            <a:r>
              <a:rPr lang="en-US" sz="1700" b="1" dirty="0">
                <a:solidFill>
                  <a:srgbClr val="0070C0"/>
                </a:solidFill>
                <a:latin typeface="+mn-lt"/>
              </a:rPr>
              <a:t> of </a:t>
            </a:r>
            <a:r>
              <a:rPr lang="en-US" sz="1700" b="1" dirty="0">
                <a:solidFill>
                  <a:srgbClr val="0070C0"/>
                </a:solidFill>
              </a:rPr>
              <a:t>hospitalized</a:t>
            </a:r>
            <a:r>
              <a:rPr lang="en-US" sz="1700" b="1" dirty="0">
                <a:solidFill>
                  <a:srgbClr val="0070C0"/>
                </a:solidFill>
                <a:latin typeface="+mn-lt"/>
              </a:rPr>
              <a:t> </a:t>
            </a:r>
            <a:r>
              <a:rPr lang="en-US" sz="1700" b="1" dirty="0">
                <a:solidFill>
                  <a:srgbClr val="0070C0"/>
                </a:solidFill>
              </a:rPr>
              <a:t>COVID-19</a:t>
            </a:r>
            <a:r>
              <a:rPr lang="en-US" sz="1700" b="1" dirty="0">
                <a:solidFill>
                  <a:srgbClr val="0070C0"/>
                </a:solidFill>
                <a:latin typeface="+mn-lt"/>
              </a:rPr>
              <a:t> </a:t>
            </a:r>
            <a:r>
              <a:rPr lang="en-US" sz="1700" b="1" dirty="0">
                <a:solidFill>
                  <a:srgbClr val="0070C0"/>
                </a:solidFill>
              </a:rPr>
              <a:t>patients</a:t>
            </a:r>
            <a:r>
              <a:rPr lang="en-US" sz="1700" b="1" dirty="0">
                <a:solidFill>
                  <a:srgbClr val="0070C0"/>
                </a:solidFill>
                <a:latin typeface="+mn-lt"/>
              </a:rPr>
              <a:t> develop kidney failure, leading to a </a:t>
            </a:r>
            <a:r>
              <a:rPr lang="en-US" sz="1700" b="1" dirty="0">
                <a:solidFill>
                  <a:srgbClr val="0070C0"/>
                </a:solidFill>
              </a:rPr>
              <a:t>surge in requirement for dialysis</a:t>
            </a:r>
            <a:r>
              <a:rPr lang="en-US" sz="1700" b="1" baseline="30000" dirty="0">
                <a:solidFill>
                  <a:srgbClr val="0070C0"/>
                </a:solidFill>
                <a:latin typeface="+mn-lt"/>
              </a:rPr>
              <a:t>5</a:t>
            </a:r>
          </a:p>
        </p:txBody>
      </p:sp>
      <p:pic>
        <p:nvPicPr>
          <p:cNvPr id="13" name="Graphic 12">
            <a:extLst>
              <a:ext uri="{FF2B5EF4-FFF2-40B4-BE49-F238E27FC236}">
                <a16:creationId xmlns:a16="http://schemas.microsoft.com/office/drawing/2014/main" id="{93045FC4-E1DC-0E4B-AB65-D2951C3B25B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9265">
            <a:off x="10105199" y="2019268"/>
            <a:ext cx="704416" cy="528312"/>
          </a:xfrm>
          <a:prstGeom prst="rect">
            <a:avLst/>
          </a:prstGeom>
        </p:spPr>
      </p:pic>
      <p:sp>
        <p:nvSpPr>
          <p:cNvPr id="8" name="Content Placeholder 1">
            <a:extLst>
              <a:ext uri="{FF2B5EF4-FFF2-40B4-BE49-F238E27FC236}">
                <a16:creationId xmlns:a16="http://schemas.microsoft.com/office/drawing/2014/main" id="{B97DD50D-3A99-2B4F-8831-E4AE0D49DB51}"/>
              </a:ext>
            </a:extLst>
          </p:cNvPr>
          <p:cNvSpPr txBox="1">
            <a:spLocks/>
          </p:cNvSpPr>
          <p:nvPr/>
        </p:nvSpPr>
        <p:spPr>
          <a:xfrm>
            <a:off x="424186" y="2880468"/>
            <a:ext cx="7532039" cy="791242"/>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Regular"/>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dirty="0"/>
              <a:t>While CRRT is the preferred therapy,</a:t>
            </a:r>
            <a:r>
              <a:rPr lang="en-US" b="1" dirty="0">
                <a:latin typeface="+mj-lt"/>
              </a:rPr>
              <a:t> ISPD RECOGNIZES PD AS AN ACCEPTABLE MODALITY TO TREAT AKI</a:t>
            </a:r>
            <a:r>
              <a:rPr lang="en-US" dirty="0"/>
              <a:t> if CRRT capacity is limited, </a:t>
            </a:r>
            <a:br>
              <a:rPr lang="en-US" dirty="0"/>
            </a:br>
            <a:r>
              <a:rPr lang="en-US" dirty="0"/>
              <a:t>with recent studies</a:t>
            </a:r>
            <a:r>
              <a:rPr lang="en-US" b="1" dirty="0">
                <a:latin typeface="+mj-lt"/>
              </a:rPr>
              <a:t> showing outcomes comparable to CRRT</a:t>
            </a:r>
            <a:r>
              <a:rPr lang="en-US" b="1" baseline="30000" dirty="0">
                <a:latin typeface="+mj-lt"/>
              </a:rPr>
              <a:t>28</a:t>
            </a:r>
            <a:endParaRPr lang="en-US" dirty="0"/>
          </a:p>
        </p:txBody>
      </p:sp>
      <p:sp>
        <p:nvSpPr>
          <p:cNvPr id="23" name="Content Placeholder 1">
            <a:extLst>
              <a:ext uri="{FF2B5EF4-FFF2-40B4-BE49-F238E27FC236}">
                <a16:creationId xmlns:a16="http://schemas.microsoft.com/office/drawing/2014/main" id="{B79F503B-4984-3643-A31A-600F26DA20F6}"/>
              </a:ext>
            </a:extLst>
          </p:cNvPr>
          <p:cNvSpPr txBox="1">
            <a:spLocks/>
          </p:cNvSpPr>
          <p:nvPr/>
        </p:nvSpPr>
        <p:spPr>
          <a:xfrm>
            <a:off x="2204271" y="4005956"/>
            <a:ext cx="4590560" cy="668294"/>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Regular"/>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dirty="0"/>
              <a:t>Despite increased abdominal pressure, </a:t>
            </a:r>
            <a:br>
              <a:rPr lang="en-US" dirty="0"/>
            </a:br>
            <a:r>
              <a:rPr lang="en-US" b="1" dirty="0">
                <a:latin typeface="+mj-lt"/>
              </a:rPr>
              <a:t>PD DOES NOT APPEAR TO WORSEN </a:t>
            </a:r>
            <a:br>
              <a:rPr lang="en-US" b="1" dirty="0">
                <a:latin typeface="+mj-lt"/>
              </a:rPr>
            </a:br>
            <a:r>
              <a:rPr lang="en-US" b="1" dirty="0">
                <a:latin typeface="+mj-lt"/>
              </a:rPr>
              <a:t>RESPIRATORY MECHANICS in AKI patients</a:t>
            </a:r>
            <a:r>
              <a:rPr lang="en-US" b="1" baseline="30000" dirty="0">
                <a:latin typeface="+mj-lt"/>
              </a:rPr>
              <a:t>29</a:t>
            </a:r>
            <a:endParaRPr lang="en-US" dirty="0"/>
          </a:p>
        </p:txBody>
      </p:sp>
      <p:sp>
        <p:nvSpPr>
          <p:cNvPr id="38" name="Right Arrow 37">
            <a:extLst>
              <a:ext uri="{FF2B5EF4-FFF2-40B4-BE49-F238E27FC236}">
                <a16:creationId xmlns:a16="http://schemas.microsoft.com/office/drawing/2014/main" id="{0E72B279-82D5-E241-B3BF-C87D7CB65D3F}"/>
              </a:ext>
            </a:extLst>
          </p:cNvPr>
          <p:cNvSpPr/>
          <p:nvPr/>
        </p:nvSpPr>
        <p:spPr>
          <a:xfrm>
            <a:off x="8665490" y="3113103"/>
            <a:ext cx="393001" cy="203505"/>
          </a:xfrm>
          <a:prstGeom prst="rightArrow">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41" name="Graphic 40">
            <a:extLst>
              <a:ext uri="{FF2B5EF4-FFF2-40B4-BE49-F238E27FC236}">
                <a16:creationId xmlns:a16="http://schemas.microsoft.com/office/drawing/2014/main" id="{DC19C395-6D86-CF4B-AFED-E86F355CFF2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5725" y="3827655"/>
            <a:ext cx="1412819" cy="922145"/>
          </a:xfrm>
          <a:prstGeom prst="rect">
            <a:avLst/>
          </a:prstGeom>
        </p:spPr>
      </p:pic>
      <p:sp>
        <p:nvSpPr>
          <p:cNvPr id="45" name="Rounded Rectangle 44">
            <a:extLst>
              <a:ext uri="{FF2B5EF4-FFF2-40B4-BE49-F238E27FC236}">
                <a16:creationId xmlns:a16="http://schemas.microsoft.com/office/drawing/2014/main" id="{A622C808-EA7D-ED46-A9C7-369015FC5C00}"/>
              </a:ext>
            </a:extLst>
          </p:cNvPr>
          <p:cNvSpPr/>
          <p:nvPr/>
        </p:nvSpPr>
        <p:spPr>
          <a:xfrm>
            <a:off x="7702336" y="2884885"/>
            <a:ext cx="875125" cy="655744"/>
          </a:xfrm>
          <a:prstGeom prst="roundRect">
            <a:avLst>
              <a:gd name="adj" fmla="val 1309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7122CCAB-7E18-554B-86B1-0246BDF2413A}"/>
              </a:ext>
            </a:extLst>
          </p:cNvPr>
          <p:cNvSpPr txBox="1">
            <a:spLocks/>
          </p:cNvSpPr>
          <p:nvPr/>
        </p:nvSpPr>
        <p:spPr>
          <a:xfrm>
            <a:off x="7702336" y="2993031"/>
            <a:ext cx="875125" cy="176461"/>
          </a:xfrm>
          <a:prstGeom prst="rect">
            <a:avLst/>
          </a:prstGeom>
        </p:spPr>
        <p:txBody>
          <a:bodyPr vert="horz" lIns="0" tIns="0" rIns="0" bIns="0" rtlCol="0" anchor="ctr">
            <a:normAutofit fontScale="92500" lnSpcReduction="20000"/>
          </a:bodyPr>
          <a:lstStyle>
            <a:lvl1pPr algn="l" defTabSz="685800" rtl="0" eaLnBrk="1" latinLnBrk="0" hangingPunct="1">
              <a:lnSpc>
                <a:spcPct val="90000"/>
              </a:lnSpc>
              <a:spcBef>
                <a:spcPct val="0"/>
              </a:spcBef>
              <a:buNone/>
              <a:defRPr sz="2000" kern="1200">
                <a:solidFill>
                  <a:schemeClr val="tx1"/>
                </a:solidFill>
                <a:latin typeface="+mj-lt"/>
                <a:ea typeface="+mj-ea"/>
                <a:cs typeface="+mj-cs"/>
              </a:defRPr>
            </a:lvl1pPr>
          </a:lstStyle>
          <a:p>
            <a:pPr algn="ctr"/>
            <a:r>
              <a:rPr lang="en-US" sz="1600" b="1" dirty="0">
                <a:solidFill>
                  <a:schemeClr val="bg1"/>
                </a:solidFill>
              </a:rPr>
              <a:t>CRRT</a:t>
            </a:r>
          </a:p>
        </p:txBody>
      </p:sp>
      <p:sp>
        <p:nvSpPr>
          <p:cNvPr id="48" name="Rounded Rectangle 47">
            <a:extLst>
              <a:ext uri="{FF2B5EF4-FFF2-40B4-BE49-F238E27FC236}">
                <a16:creationId xmlns:a16="http://schemas.microsoft.com/office/drawing/2014/main" id="{732D5228-1552-214C-A600-0F2660F5DC52}"/>
              </a:ext>
            </a:extLst>
          </p:cNvPr>
          <p:cNvSpPr/>
          <p:nvPr/>
        </p:nvSpPr>
        <p:spPr>
          <a:xfrm>
            <a:off x="9137866" y="2884885"/>
            <a:ext cx="875125" cy="655744"/>
          </a:xfrm>
          <a:prstGeom prst="roundRect">
            <a:avLst>
              <a:gd name="adj" fmla="val 1309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itle 1">
            <a:extLst>
              <a:ext uri="{FF2B5EF4-FFF2-40B4-BE49-F238E27FC236}">
                <a16:creationId xmlns:a16="http://schemas.microsoft.com/office/drawing/2014/main" id="{84A620EE-75A6-8B46-A29E-104183D2FE63}"/>
              </a:ext>
            </a:extLst>
          </p:cNvPr>
          <p:cNvSpPr txBox="1">
            <a:spLocks/>
          </p:cNvSpPr>
          <p:nvPr/>
        </p:nvSpPr>
        <p:spPr>
          <a:xfrm>
            <a:off x="9137866" y="2993031"/>
            <a:ext cx="860649" cy="176461"/>
          </a:xfrm>
          <a:prstGeom prst="rect">
            <a:avLst/>
          </a:prstGeom>
        </p:spPr>
        <p:txBody>
          <a:bodyPr vert="horz" lIns="0" tIns="0" rIns="0" bIns="0" rtlCol="0" anchor="ctr">
            <a:normAutofit fontScale="92500" lnSpcReduction="20000"/>
          </a:bodyPr>
          <a:lstStyle>
            <a:lvl1pPr algn="l" defTabSz="685800" rtl="0" eaLnBrk="1" latinLnBrk="0" hangingPunct="1">
              <a:lnSpc>
                <a:spcPct val="90000"/>
              </a:lnSpc>
              <a:spcBef>
                <a:spcPct val="0"/>
              </a:spcBef>
              <a:buNone/>
              <a:defRPr sz="2000" kern="1200">
                <a:solidFill>
                  <a:schemeClr val="tx1"/>
                </a:solidFill>
                <a:latin typeface="+mj-lt"/>
                <a:ea typeface="+mj-ea"/>
                <a:cs typeface="+mj-cs"/>
              </a:defRPr>
            </a:lvl1pPr>
          </a:lstStyle>
          <a:p>
            <a:pPr algn="ctr"/>
            <a:r>
              <a:rPr lang="en-US" sz="1600" b="1" dirty="0">
                <a:solidFill>
                  <a:schemeClr val="bg1"/>
                </a:solidFill>
              </a:rPr>
              <a:t>PD</a:t>
            </a:r>
            <a:endParaRPr lang="en-US" sz="1600" dirty="0">
              <a:solidFill>
                <a:schemeClr val="bg1"/>
              </a:solidFill>
            </a:endParaRPr>
          </a:p>
        </p:txBody>
      </p:sp>
      <p:pic>
        <p:nvPicPr>
          <p:cNvPr id="50" name="Graphic 49">
            <a:extLst>
              <a:ext uri="{FF2B5EF4-FFF2-40B4-BE49-F238E27FC236}">
                <a16:creationId xmlns:a16="http://schemas.microsoft.com/office/drawing/2014/main" id="{8CBE13D3-9827-CD41-9F89-CB4D5F327E0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372115" y="3144342"/>
            <a:ext cx="459900" cy="326025"/>
          </a:xfrm>
          <a:prstGeom prst="rect">
            <a:avLst/>
          </a:prstGeom>
        </p:spPr>
      </p:pic>
      <p:sp>
        <p:nvSpPr>
          <p:cNvPr id="51" name="Title 1">
            <a:extLst>
              <a:ext uri="{FF2B5EF4-FFF2-40B4-BE49-F238E27FC236}">
                <a16:creationId xmlns:a16="http://schemas.microsoft.com/office/drawing/2014/main" id="{C9DFFD86-E4F2-3546-8764-D33A8280F6C9}"/>
              </a:ext>
            </a:extLst>
          </p:cNvPr>
          <p:cNvSpPr txBox="1">
            <a:spLocks/>
          </p:cNvSpPr>
          <p:nvPr/>
        </p:nvSpPr>
        <p:spPr>
          <a:xfrm>
            <a:off x="7702336" y="3220566"/>
            <a:ext cx="875125" cy="264248"/>
          </a:xfrm>
          <a:prstGeom prst="rect">
            <a:avLst/>
          </a:prstGeom>
        </p:spPr>
        <p:txBody>
          <a:bodyPr vert="horz" lIns="0" tIns="0" rIns="0" bIns="0" rtlCol="0" anchor="ctr">
            <a:normAutofit/>
          </a:bodyPr>
          <a:lstStyle>
            <a:lvl1pPr algn="l" defTabSz="685800" rtl="0" eaLnBrk="1" latinLnBrk="0" hangingPunct="1">
              <a:lnSpc>
                <a:spcPct val="90000"/>
              </a:lnSpc>
              <a:spcBef>
                <a:spcPct val="0"/>
              </a:spcBef>
              <a:buNone/>
              <a:defRPr sz="2000" kern="1200">
                <a:solidFill>
                  <a:schemeClr val="tx1"/>
                </a:solidFill>
                <a:latin typeface="+mj-lt"/>
                <a:ea typeface="+mj-ea"/>
                <a:cs typeface="+mj-cs"/>
              </a:defRPr>
            </a:lvl1pPr>
          </a:lstStyle>
          <a:p>
            <a:pPr algn="ctr"/>
            <a:r>
              <a:rPr lang="en-US" sz="1600" dirty="0">
                <a:solidFill>
                  <a:schemeClr val="bg1"/>
                </a:solidFill>
              </a:rPr>
              <a:t>N/A</a:t>
            </a:r>
          </a:p>
        </p:txBody>
      </p:sp>
      <p:sp>
        <p:nvSpPr>
          <p:cNvPr id="56" name="Content Placeholder 1">
            <a:extLst>
              <a:ext uri="{FF2B5EF4-FFF2-40B4-BE49-F238E27FC236}">
                <a16:creationId xmlns:a16="http://schemas.microsoft.com/office/drawing/2014/main" id="{7139320C-00E6-0D41-90CC-1CE4E9F53FBB}"/>
              </a:ext>
            </a:extLst>
          </p:cNvPr>
          <p:cNvSpPr txBox="1">
            <a:spLocks/>
          </p:cNvSpPr>
          <p:nvPr/>
        </p:nvSpPr>
        <p:spPr>
          <a:xfrm>
            <a:off x="475051" y="5273002"/>
            <a:ext cx="7058152" cy="528493"/>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System Font Regular"/>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System Font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b="1" dirty="0">
                <a:latin typeface="+mj-lt"/>
              </a:rPr>
              <a:t>LATERAL EXIT-SITE CATHETER PLACEMENT</a:t>
            </a:r>
            <a:r>
              <a:rPr lang="en-US" dirty="0"/>
              <a:t> should be considered to </a:t>
            </a:r>
            <a:r>
              <a:rPr lang="en-US" b="1" dirty="0">
                <a:latin typeface="+mj-lt"/>
              </a:rPr>
              <a:t>allow patients with ARDS to be placed in the prone position</a:t>
            </a:r>
          </a:p>
        </p:txBody>
      </p:sp>
      <p:pic>
        <p:nvPicPr>
          <p:cNvPr id="58" name="Graphic 57">
            <a:extLst>
              <a:ext uri="{FF2B5EF4-FFF2-40B4-BE49-F238E27FC236}">
                <a16:creationId xmlns:a16="http://schemas.microsoft.com/office/drawing/2014/main" id="{B23E5D1F-20DA-4644-A0A2-D4169810E33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902784" y="4525465"/>
            <a:ext cx="1437821" cy="1462025"/>
          </a:xfrm>
          <a:prstGeom prst="rect">
            <a:avLst/>
          </a:prstGeom>
        </p:spPr>
      </p:pic>
      <p:pic>
        <p:nvPicPr>
          <p:cNvPr id="59" name="Graphic 58">
            <a:extLst>
              <a:ext uri="{FF2B5EF4-FFF2-40B4-BE49-F238E27FC236}">
                <a16:creationId xmlns:a16="http://schemas.microsoft.com/office/drawing/2014/main" id="{7BD996D1-ED02-1B42-93D1-1227B099D68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rot="5400000">
            <a:off x="9659265" y="4964871"/>
            <a:ext cx="656926" cy="1092737"/>
          </a:xfrm>
          <a:prstGeom prst="rect">
            <a:avLst/>
          </a:prstGeom>
        </p:spPr>
      </p:pic>
      <p:sp>
        <p:nvSpPr>
          <p:cNvPr id="36" name="Rectangle 35">
            <a:hlinkClick r:id="" action="ppaction://hlinkshowjump?jump=nextslide"/>
            <a:extLst>
              <a:ext uri="{FF2B5EF4-FFF2-40B4-BE49-F238E27FC236}">
                <a16:creationId xmlns:a16="http://schemas.microsoft.com/office/drawing/2014/main" id="{5CFB9613-167A-9F41-B431-EB30D93AD9F7}"/>
              </a:ext>
            </a:extLst>
          </p:cNvPr>
          <p:cNvSpPr/>
          <p:nvPr/>
        </p:nvSpPr>
        <p:spPr>
          <a:xfrm>
            <a:off x="11743966" y="5537248"/>
            <a:ext cx="446132" cy="463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a:extLst>
              <a:ext uri="{FF2B5EF4-FFF2-40B4-BE49-F238E27FC236}">
                <a16:creationId xmlns:a16="http://schemas.microsoft.com/office/drawing/2014/main" id="{24BBE4CE-47BC-C44C-A658-1860F07E6556}"/>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011549" y="6295633"/>
            <a:ext cx="500984" cy="330632"/>
          </a:xfrm>
          <a:prstGeom prst="rect">
            <a:avLst/>
          </a:prstGeom>
        </p:spPr>
      </p:pic>
      <p:sp>
        <p:nvSpPr>
          <p:cNvPr id="80" name="Rectangle 79">
            <a:hlinkClick r:id="" action="ppaction://hlinkshowjump?jump=firstslide"/>
            <a:extLst>
              <a:ext uri="{FF2B5EF4-FFF2-40B4-BE49-F238E27FC236}">
                <a16:creationId xmlns:a16="http://schemas.microsoft.com/office/drawing/2014/main" id="{F1E71D39-6F4C-EB4D-859E-D6B453E445A1}"/>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1" name="Rectangle 80">
            <a:hlinkClick r:id="" action="ppaction://noaction"/>
            <a:extLst>
              <a:ext uri="{FF2B5EF4-FFF2-40B4-BE49-F238E27FC236}">
                <a16:creationId xmlns:a16="http://schemas.microsoft.com/office/drawing/2014/main" id="{918FE756-B34C-014D-9E0C-730D0B8D9031}"/>
              </a:ext>
            </a:extLst>
          </p:cNvPr>
          <p:cNvSpPr/>
          <p:nvPr/>
        </p:nvSpPr>
        <p:spPr>
          <a:xfrm>
            <a:off x="10551794" y="6181045"/>
            <a:ext cx="40639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2" name="Rectangle 81">
            <a:hlinkClick r:id="" action="ppaction://noaction"/>
            <a:extLst>
              <a:ext uri="{FF2B5EF4-FFF2-40B4-BE49-F238E27FC236}">
                <a16:creationId xmlns:a16="http://schemas.microsoft.com/office/drawing/2014/main" id="{73176CA1-80AB-F743-9B54-9B6B9F876D35}"/>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3" name="Rectangle 82">
            <a:hlinkClick r:id="" action="ppaction://noaction"/>
            <a:extLst>
              <a:ext uri="{FF2B5EF4-FFF2-40B4-BE49-F238E27FC236}">
                <a16:creationId xmlns:a16="http://schemas.microsoft.com/office/drawing/2014/main" id="{BC83B9B7-84D9-CE47-A965-F7FF985EA4A8}"/>
              </a:ext>
            </a:extLst>
          </p:cNvPr>
          <p:cNvSpPr/>
          <p:nvPr/>
        </p:nvSpPr>
        <p:spPr>
          <a:xfrm>
            <a:off x="9941815" y="6197263"/>
            <a:ext cx="653439"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3" name="Rectangle 62">
            <a:hlinkClick r:id="" action="ppaction://hlinkshowjump?jump=nextslide"/>
            <a:extLst>
              <a:ext uri="{FF2B5EF4-FFF2-40B4-BE49-F238E27FC236}">
                <a16:creationId xmlns:a16="http://schemas.microsoft.com/office/drawing/2014/main" id="{6D20ED22-FA1B-2C41-94A2-C3EBBA304CC7}"/>
              </a:ext>
            </a:extLst>
          </p:cNvPr>
          <p:cNvSpPr/>
          <p:nvPr/>
        </p:nvSpPr>
        <p:spPr>
          <a:xfrm>
            <a:off x="11591110" y="6164264"/>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pic>
        <p:nvPicPr>
          <p:cNvPr id="65" name="Graphic 64">
            <a:extLst>
              <a:ext uri="{FF2B5EF4-FFF2-40B4-BE49-F238E27FC236}">
                <a16:creationId xmlns:a16="http://schemas.microsoft.com/office/drawing/2014/main" id="{4DA7315B-8792-544C-8623-73715EE3B373}"/>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41701" y="1068778"/>
            <a:ext cx="1155371" cy="762506"/>
          </a:xfrm>
          <a:prstGeom prst="rect">
            <a:avLst/>
          </a:prstGeom>
        </p:spPr>
      </p:pic>
      <p:sp>
        <p:nvSpPr>
          <p:cNvPr id="66" name="Rectangle 65">
            <a:hlinkClick r:id="rId18" action="ppaction://hlinksldjump"/>
            <a:extLst>
              <a:ext uri="{FF2B5EF4-FFF2-40B4-BE49-F238E27FC236}">
                <a16:creationId xmlns:a16="http://schemas.microsoft.com/office/drawing/2014/main" id="{401FE6B0-6788-344C-A7B8-F9188A5719C1}"/>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7" name="Rectangle 66">
            <a:hlinkClick r:id="rId19" action="ppaction://hlinksldjump"/>
            <a:extLst>
              <a:ext uri="{FF2B5EF4-FFF2-40B4-BE49-F238E27FC236}">
                <a16:creationId xmlns:a16="http://schemas.microsoft.com/office/drawing/2014/main" id="{DCE290D5-6B03-A34C-A98C-2A57972F13EF}"/>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8" name="Rectangle 67">
            <a:hlinkClick r:id="" action="ppaction://noaction"/>
            <a:extLst>
              <a:ext uri="{FF2B5EF4-FFF2-40B4-BE49-F238E27FC236}">
                <a16:creationId xmlns:a16="http://schemas.microsoft.com/office/drawing/2014/main" id="{7B5EE626-9D71-E04B-B015-D501D4C189A5}"/>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9" name="Rectangle 68">
            <a:hlinkClick r:id="" action="ppaction://noaction"/>
            <a:extLst>
              <a:ext uri="{FF2B5EF4-FFF2-40B4-BE49-F238E27FC236}">
                <a16:creationId xmlns:a16="http://schemas.microsoft.com/office/drawing/2014/main" id="{62A4761A-D3A5-9C4D-8B0B-E7392D7D94FB}"/>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0" name="Triangle 69">
            <a:extLst>
              <a:ext uri="{FF2B5EF4-FFF2-40B4-BE49-F238E27FC236}">
                <a16:creationId xmlns:a16="http://schemas.microsoft.com/office/drawing/2014/main" id="{29438AE9-D43B-4A46-B7B6-00448692D2A0}"/>
              </a:ext>
            </a:extLst>
          </p:cNvPr>
          <p:cNvSpPr/>
          <p:nvPr/>
        </p:nvSpPr>
        <p:spPr>
          <a:xfrm rot="10800000">
            <a:off x="6119689"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dirty="0">
              <a:solidFill>
                <a:srgbClr val="FFFFFF"/>
              </a:solidFill>
              <a:latin typeface="Franklin Gothic Book" panose="020B0503020102020204"/>
            </a:endParaRPr>
          </a:p>
        </p:txBody>
      </p:sp>
      <p:sp>
        <p:nvSpPr>
          <p:cNvPr id="71" name="TextBox 70">
            <a:extLst>
              <a:ext uri="{FF2B5EF4-FFF2-40B4-BE49-F238E27FC236}">
                <a16:creationId xmlns:a16="http://schemas.microsoft.com/office/drawing/2014/main" id="{59B9D5B8-0513-B941-B0B2-F559A56EC3D7}"/>
              </a:ext>
            </a:extLst>
          </p:cNvPr>
          <p:cNvSpPr txBox="1"/>
          <p:nvPr/>
        </p:nvSpPr>
        <p:spPr>
          <a:xfrm>
            <a:off x="3802475"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STAY HOME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TO DIALYZE</a:t>
            </a:r>
          </a:p>
        </p:txBody>
      </p:sp>
      <p:sp>
        <p:nvSpPr>
          <p:cNvPr id="72" name="TextBox 71">
            <a:extLst>
              <a:ext uri="{FF2B5EF4-FFF2-40B4-BE49-F238E27FC236}">
                <a16:creationId xmlns:a16="http://schemas.microsoft.com/office/drawing/2014/main" id="{251BF071-D476-8F42-BDDA-9EBADC533B0A}"/>
              </a:ext>
            </a:extLst>
          </p:cNvPr>
          <p:cNvSpPr txBox="1"/>
          <p:nvPr/>
        </p:nvSpPr>
        <p:spPr>
          <a:xfrm>
            <a:off x="5815406" y="630427"/>
            <a:ext cx="1013503" cy="318196"/>
          </a:xfrm>
          <a:prstGeom prst="rect">
            <a:avLst/>
          </a:prstGeom>
        </p:spPr>
        <p:txBody>
          <a:bodyPr wrap="none" lIns="0" tIns="0" rIns="0" bIns="0" rtlCol="0" anchor="t" anchorCtr="0">
            <a:noAutofit/>
          </a:bodyPr>
          <a:lstStyle/>
          <a:p>
            <a:pPr algn="ctr" defTabSz="609523">
              <a:lnSpc>
                <a:spcPts val="1040"/>
              </a:lnSpc>
              <a:defRPr/>
            </a:pPr>
            <a:r>
              <a:rPr lang="en-US" sz="1200" b="1" dirty="0">
                <a:solidFill>
                  <a:srgbClr val="54585A"/>
                </a:solidFill>
                <a:latin typeface="Franklin Gothic Book" panose="020B0503020102020204" pitchFamily="34" charset="0"/>
                <a:cs typeface="Arial"/>
              </a:rPr>
              <a:t>IMPLEMENTING </a:t>
            </a:r>
            <a:br>
              <a:rPr lang="en-US" sz="1200" b="1" dirty="0">
                <a:solidFill>
                  <a:srgbClr val="54585A"/>
                </a:solidFill>
                <a:latin typeface="Franklin Gothic Book" panose="020B0503020102020204" pitchFamily="34" charset="0"/>
                <a:cs typeface="Arial"/>
              </a:rPr>
            </a:br>
            <a:r>
              <a:rPr lang="en-US" sz="1200" b="1" dirty="0">
                <a:solidFill>
                  <a:srgbClr val="54585A"/>
                </a:solidFill>
                <a:latin typeface="Franklin Gothic Book" panose="020B0503020102020204" pitchFamily="34" charset="0"/>
                <a:cs typeface="Arial"/>
              </a:rPr>
              <a:t>PD</a:t>
            </a:r>
          </a:p>
        </p:txBody>
      </p:sp>
      <p:sp>
        <p:nvSpPr>
          <p:cNvPr id="73" name="TextBox 72">
            <a:extLst>
              <a:ext uri="{FF2B5EF4-FFF2-40B4-BE49-F238E27FC236}">
                <a16:creationId xmlns:a16="http://schemas.microsoft.com/office/drawing/2014/main" id="{7CD92B06-B6B6-1F41-9C6F-AD2B2DBB93BF}"/>
              </a:ext>
            </a:extLst>
          </p:cNvPr>
          <p:cNvSpPr txBox="1"/>
          <p:nvPr/>
        </p:nvSpPr>
        <p:spPr>
          <a:xfrm>
            <a:off x="7312975" y="617292"/>
            <a:ext cx="1382415" cy="330610"/>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A PARADIGM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SHIFT</a:t>
            </a:r>
          </a:p>
        </p:txBody>
      </p:sp>
      <p:sp>
        <p:nvSpPr>
          <p:cNvPr id="75" name="TextBox 74">
            <a:extLst>
              <a:ext uri="{FF2B5EF4-FFF2-40B4-BE49-F238E27FC236}">
                <a16:creationId xmlns:a16="http://schemas.microsoft.com/office/drawing/2014/main" id="{3C0A612C-0422-BA49-949C-BF3C837D3C52}"/>
              </a:ext>
            </a:extLst>
          </p:cNvPr>
          <p:cNvSpPr txBox="1"/>
          <p:nvPr/>
        </p:nvSpPr>
        <p:spPr>
          <a:xfrm>
            <a:off x="2049868"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THE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CHALLENGES</a:t>
            </a:r>
          </a:p>
        </p:txBody>
      </p:sp>
      <p:sp>
        <p:nvSpPr>
          <p:cNvPr id="76" name="TextBox 75">
            <a:extLst>
              <a:ext uri="{FF2B5EF4-FFF2-40B4-BE49-F238E27FC236}">
                <a16:creationId xmlns:a16="http://schemas.microsoft.com/office/drawing/2014/main" id="{7D8738CE-8137-1141-B20C-D1DC77E014F8}"/>
              </a:ext>
            </a:extLst>
          </p:cNvPr>
          <p:cNvSpPr txBox="1"/>
          <p:nvPr/>
        </p:nvSpPr>
        <p:spPr>
          <a:xfrm>
            <a:off x="10551794" y="642049"/>
            <a:ext cx="1209948" cy="201189"/>
          </a:xfrm>
          <a:prstGeom prst="rect">
            <a:avLst/>
          </a:prstGeom>
        </p:spPr>
        <p:txBody>
          <a:bodyPr wrap="none" lIns="0" tIns="0" rIns="0" bIns="0" rtlCol="0" anchor="t" anchorCtr="0">
            <a:noAutofit/>
          </a:bodyPr>
          <a:lstStyle/>
          <a:p>
            <a:pPr algn="ctr" defTabSz="609523">
              <a:defRPr/>
            </a:pPr>
            <a:r>
              <a:rPr lang="en-US" sz="1200" dirty="0">
                <a:solidFill>
                  <a:schemeClr val="tx2"/>
                </a:solidFill>
                <a:latin typeface="Franklin Gothic Book" panose="020B0503020102020204" pitchFamily="34" charset="0"/>
                <a:cs typeface="Arial"/>
              </a:rPr>
              <a:t>REFERENCES</a:t>
            </a:r>
          </a:p>
        </p:txBody>
      </p:sp>
      <p:sp>
        <p:nvSpPr>
          <p:cNvPr id="77" name="Rectangle 76">
            <a:hlinkClick r:id="" action="ppaction://noaction"/>
            <a:extLst>
              <a:ext uri="{FF2B5EF4-FFF2-40B4-BE49-F238E27FC236}">
                <a16:creationId xmlns:a16="http://schemas.microsoft.com/office/drawing/2014/main" id="{693D69A3-1B13-0744-AA57-D7025FAAC2C5}"/>
              </a:ext>
            </a:extLst>
          </p:cNvPr>
          <p:cNvSpPr/>
          <p:nvPr/>
        </p:nvSpPr>
        <p:spPr>
          <a:xfrm>
            <a:off x="10400903" y="541480"/>
            <a:ext cx="1528248" cy="4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78" name="Rectangle 77">
            <a:hlinkClick r:id="" action="ppaction://noaction"/>
            <a:extLst>
              <a:ext uri="{FF2B5EF4-FFF2-40B4-BE49-F238E27FC236}">
                <a16:creationId xmlns:a16="http://schemas.microsoft.com/office/drawing/2014/main" id="{B4DA51AF-20E0-DB41-9ED5-09125377A273}"/>
              </a:ext>
            </a:extLst>
          </p:cNvPr>
          <p:cNvSpPr/>
          <p:nvPr/>
        </p:nvSpPr>
        <p:spPr>
          <a:xfrm>
            <a:off x="7234411" y="554727"/>
            <a:ext cx="1528248" cy="40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p>
        </p:txBody>
      </p:sp>
      <p:sp>
        <p:nvSpPr>
          <p:cNvPr id="79" name="Rectangle 78">
            <a:hlinkClick r:id="" action="ppaction://noaction"/>
            <a:extLst>
              <a:ext uri="{FF2B5EF4-FFF2-40B4-BE49-F238E27FC236}">
                <a16:creationId xmlns:a16="http://schemas.microsoft.com/office/drawing/2014/main" id="{537CD7AB-9C8A-A84E-B2D4-2AD278F52468}"/>
              </a:ext>
            </a:extLst>
          </p:cNvPr>
          <p:cNvSpPr/>
          <p:nvPr/>
        </p:nvSpPr>
        <p:spPr>
          <a:xfrm>
            <a:off x="5497467" y="545951"/>
            <a:ext cx="1610716" cy="400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6" name="Rectangle 95">
            <a:hlinkClick r:id="" action="ppaction://noaction"/>
            <a:extLst>
              <a:ext uri="{FF2B5EF4-FFF2-40B4-BE49-F238E27FC236}">
                <a16:creationId xmlns:a16="http://schemas.microsoft.com/office/drawing/2014/main" id="{528E7C91-18C1-2F49-97CE-3C6C27CAEA49}"/>
              </a:ext>
            </a:extLst>
          </p:cNvPr>
          <p:cNvSpPr/>
          <p:nvPr/>
        </p:nvSpPr>
        <p:spPr>
          <a:xfrm>
            <a:off x="2023583" y="539979"/>
            <a:ext cx="1610716" cy="415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7" name="Rectangle 96">
            <a:hlinkClick r:id="" action="ppaction://noaction"/>
            <a:extLst>
              <a:ext uri="{FF2B5EF4-FFF2-40B4-BE49-F238E27FC236}">
                <a16:creationId xmlns:a16="http://schemas.microsoft.com/office/drawing/2014/main" id="{95A106EE-BDE2-1044-825D-69A9ABF1DFBB}"/>
              </a:ext>
            </a:extLst>
          </p:cNvPr>
          <p:cNvSpPr/>
          <p:nvPr/>
        </p:nvSpPr>
        <p:spPr>
          <a:xfrm>
            <a:off x="3777227" y="545003"/>
            <a:ext cx="1610716" cy="401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8" name="TextBox 97">
            <a:extLst>
              <a:ext uri="{FF2B5EF4-FFF2-40B4-BE49-F238E27FC236}">
                <a16:creationId xmlns:a16="http://schemas.microsoft.com/office/drawing/2014/main" id="{297F43C6-E680-7E4E-8E60-3B828BF22779}"/>
              </a:ext>
            </a:extLst>
          </p:cNvPr>
          <p:cNvSpPr txBox="1"/>
          <p:nvPr/>
        </p:nvSpPr>
        <p:spPr>
          <a:xfrm>
            <a:off x="8868494" y="690666"/>
            <a:ext cx="1382415" cy="16191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SUMMARY</a:t>
            </a:r>
          </a:p>
        </p:txBody>
      </p:sp>
      <p:sp>
        <p:nvSpPr>
          <p:cNvPr id="99" name="Rectangle 98">
            <a:hlinkClick r:id="" action="ppaction://noaction"/>
            <a:extLst>
              <a:ext uri="{FF2B5EF4-FFF2-40B4-BE49-F238E27FC236}">
                <a16:creationId xmlns:a16="http://schemas.microsoft.com/office/drawing/2014/main" id="{8634045C-CB37-5A41-9407-3804093ED411}"/>
              </a:ext>
            </a:extLst>
          </p:cNvPr>
          <p:cNvSpPr/>
          <p:nvPr/>
        </p:nvSpPr>
        <p:spPr>
          <a:xfrm>
            <a:off x="8851655" y="554723"/>
            <a:ext cx="1528248" cy="40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7" name="Title 1">
            <a:extLst>
              <a:ext uri="{FF2B5EF4-FFF2-40B4-BE49-F238E27FC236}">
                <a16:creationId xmlns:a16="http://schemas.microsoft.com/office/drawing/2014/main" id="{B7AEF39E-20D3-6E4E-BACA-1CC567906281}"/>
              </a:ext>
            </a:extLst>
          </p:cNvPr>
          <p:cNvSpPr txBox="1">
            <a:spLocks/>
          </p:cNvSpPr>
          <p:nvPr/>
        </p:nvSpPr>
        <p:spPr>
          <a:xfrm>
            <a:off x="1785889" y="986499"/>
            <a:ext cx="7065767" cy="982694"/>
          </a:xfrm>
          <a:prstGeom prst="rect">
            <a:avLst/>
          </a:prstGeom>
        </p:spPr>
        <p:txBody>
          <a:bodyPr vert="horz" lIns="0" tIns="0" rIns="0" bIns="0" rtlCol="0" anchor="ctr">
            <a:normAutofit/>
          </a:bodyPr>
          <a:lstStyle>
            <a:lvl1pPr algn="l" defTabSz="686005" rtl="0" eaLnBrk="1" latinLnBrk="0" hangingPunct="1">
              <a:lnSpc>
                <a:spcPct val="90000"/>
              </a:lnSpc>
              <a:spcBef>
                <a:spcPct val="0"/>
              </a:spcBef>
              <a:buNone/>
              <a:defRPr sz="1800" kern="1200">
                <a:solidFill>
                  <a:schemeClr val="tx1"/>
                </a:solidFill>
                <a:latin typeface="+mj-lt"/>
                <a:ea typeface="+mj-ea"/>
                <a:cs typeface="+mj-cs"/>
              </a:defRPr>
            </a:lvl1pPr>
          </a:lstStyle>
          <a:p>
            <a:pPr fontAlgn="auto">
              <a:spcAft>
                <a:spcPts val="0"/>
              </a:spcAft>
            </a:pPr>
            <a:r>
              <a:rPr lang="en-US" dirty="0"/>
              <a:t>HOW TO IMPLEMENT PD DURING A PANDEMIC</a:t>
            </a:r>
            <a:br>
              <a:rPr lang="en-US" dirty="0"/>
            </a:br>
            <a:r>
              <a:rPr lang="en-US" dirty="0">
                <a:solidFill>
                  <a:srgbClr val="0070C0"/>
                </a:solidFill>
              </a:rPr>
              <a:t>THE OPTION OF PD IN THE ICU FOR </a:t>
            </a:r>
            <a:br>
              <a:rPr lang="en-US" dirty="0">
                <a:solidFill>
                  <a:srgbClr val="0070C0"/>
                </a:solidFill>
              </a:rPr>
            </a:br>
            <a:r>
              <a:rPr lang="en-US" dirty="0">
                <a:solidFill>
                  <a:srgbClr val="0070C0"/>
                </a:solidFill>
              </a:rPr>
              <a:t>THE MANAGEMENT OF AKI</a:t>
            </a:r>
          </a:p>
        </p:txBody>
      </p:sp>
    </p:spTree>
    <p:extLst>
      <p:ext uri="{BB962C8B-B14F-4D97-AF65-F5344CB8AC3E}">
        <p14:creationId xmlns:p14="http://schemas.microsoft.com/office/powerpoint/2010/main" val="317120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66B70-1A5D-4C44-83F1-D0A857A86103}"/>
              </a:ext>
            </a:extLst>
          </p:cNvPr>
          <p:cNvSpPr>
            <a:spLocks noGrp="1"/>
          </p:cNvSpPr>
          <p:nvPr>
            <p:ph type="title"/>
          </p:nvPr>
        </p:nvSpPr>
        <p:spPr/>
        <p:txBody>
          <a:bodyPr/>
          <a:lstStyle/>
          <a:p>
            <a:r>
              <a:rPr lang="en-US" dirty="0">
                <a:solidFill>
                  <a:srgbClr val="0070C0"/>
                </a:solidFill>
              </a:rPr>
              <a:t>COVID-19 SAFETY SUMMARY</a:t>
            </a:r>
          </a:p>
        </p:txBody>
      </p:sp>
      <p:sp>
        <p:nvSpPr>
          <p:cNvPr id="64" name="Rectangle 63">
            <a:hlinkClick r:id="" action="ppaction://hlinkshowjump?jump=firstslide"/>
            <a:extLst>
              <a:ext uri="{FF2B5EF4-FFF2-40B4-BE49-F238E27FC236}">
                <a16:creationId xmlns:a16="http://schemas.microsoft.com/office/drawing/2014/main" id="{A0072B0D-853A-264A-AA2E-27282CD5355B}"/>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5" name="Rectangle 64">
            <a:hlinkClick r:id="" action="ppaction://hlinkshowjump?jump=previousslide"/>
            <a:extLst>
              <a:ext uri="{FF2B5EF4-FFF2-40B4-BE49-F238E27FC236}">
                <a16:creationId xmlns:a16="http://schemas.microsoft.com/office/drawing/2014/main" id="{CD301A14-BE07-A343-9B19-88DCD01EFD0E}"/>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6" name="Rectangle 65">
            <a:hlinkClick r:id="" action="ppaction://hlinkshowjump?jump=nextslide"/>
            <a:extLst>
              <a:ext uri="{FF2B5EF4-FFF2-40B4-BE49-F238E27FC236}">
                <a16:creationId xmlns:a16="http://schemas.microsoft.com/office/drawing/2014/main" id="{04068BF8-3906-F743-BE62-9DA25D54B8E6}"/>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132" name="Content Placeholder 2">
            <a:extLst>
              <a:ext uri="{FF2B5EF4-FFF2-40B4-BE49-F238E27FC236}">
                <a16:creationId xmlns:a16="http://schemas.microsoft.com/office/drawing/2014/main" id="{1B39DF9F-389E-684F-894F-BB25FB5798D7}"/>
              </a:ext>
            </a:extLst>
          </p:cNvPr>
          <p:cNvSpPr txBox="1">
            <a:spLocks/>
          </p:cNvSpPr>
          <p:nvPr/>
        </p:nvSpPr>
        <p:spPr>
          <a:xfrm>
            <a:off x="479998" y="1692000"/>
            <a:ext cx="11380307" cy="508241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7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o"/>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System Font Regular"/>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3399"/>
              </a:buClr>
            </a:pPr>
            <a:r>
              <a:rPr lang="en-US" b="1" dirty="0"/>
              <a:t>Pandemics pose numerous challenges for both dialysis patients and clinics</a:t>
            </a:r>
          </a:p>
          <a:p>
            <a:pPr lvl="1">
              <a:buClr>
                <a:srgbClr val="003399"/>
              </a:buClr>
            </a:pPr>
            <a:r>
              <a:rPr lang="en-US" dirty="0"/>
              <a:t>Dialysis patients are particularly vulnerable to COVID-19 vs the general population</a:t>
            </a:r>
          </a:p>
          <a:p>
            <a:pPr lvl="1">
              <a:buClr>
                <a:srgbClr val="003399"/>
              </a:buClr>
            </a:pPr>
            <a:r>
              <a:rPr lang="en-US" dirty="0"/>
              <a:t>In-center hemodialysis puts dialysis patients and staff at risk of infection </a:t>
            </a:r>
          </a:p>
          <a:p>
            <a:pPr lvl="1">
              <a:buClr>
                <a:srgbClr val="003399"/>
              </a:buClr>
            </a:pPr>
            <a:r>
              <a:rPr lang="en-US" dirty="0"/>
              <a:t>New safety procedures and sharply increased demand place a tremendous burden </a:t>
            </a:r>
            <a:br>
              <a:rPr lang="en-US" dirty="0"/>
            </a:br>
            <a:r>
              <a:rPr lang="en-US" dirty="0"/>
              <a:t>on dialysis clinics</a:t>
            </a:r>
          </a:p>
          <a:p>
            <a:pPr>
              <a:buClr>
                <a:srgbClr val="003399"/>
              </a:buClr>
            </a:pPr>
            <a:r>
              <a:rPr lang="en-US" b="1" dirty="0"/>
              <a:t>Home therapy with PD should be prioritized </a:t>
            </a:r>
          </a:p>
          <a:p>
            <a:pPr lvl="1">
              <a:buClr>
                <a:srgbClr val="003399"/>
              </a:buClr>
            </a:pPr>
            <a:r>
              <a:rPr lang="en-US" dirty="0"/>
              <a:t>Home dialysis with PD reduces the risk of infection and the risk to clinical staff</a:t>
            </a:r>
          </a:p>
          <a:p>
            <a:pPr lvl="1">
              <a:buClr>
                <a:srgbClr val="003399"/>
              </a:buClr>
            </a:pPr>
            <a:r>
              <a:rPr lang="en-US" dirty="0"/>
              <a:t>Catheter placement should be deemed essential, not elective surgery </a:t>
            </a:r>
          </a:p>
          <a:p>
            <a:pPr lvl="1">
              <a:buClr>
                <a:srgbClr val="003399"/>
              </a:buClr>
            </a:pPr>
            <a:r>
              <a:rPr lang="en-US" dirty="0"/>
              <a:t>Remote Patient Management (RPM) with Sharesource should be utilized to ensure </a:t>
            </a:r>
            <a:br>
              <a:rPr lang="en-US" dirty="0"/>
            </a:br>
            <a:r>
              <a:rPr lang="en-US" dirty="0"/>
              <a:t>quality of care while minimizing face-to-face interaction</a:t>
            </a:r>
          </a:p>
          <a:p>
            <a:pPr>
              <a:buClr>
                <a:srgbClr val="003399"/>
              </a:buClr>
            </a:pPr>
            <a:r>
              <a:rPr lang="en-US" b="1" dirty="0"/>
              <a:t>PD is an acceptable alternative to CRRT to treat AKI and does not appear </a:t>
            </a:r>
            <a:br>
              <a:rPr lang="en-US" b="1" dirty="0"/>
            </a:br>
            <a:r>
              <a:rPr lang="en-US" b="1" dirty="0"/>
              <a:t>to impact respiratory mechanics</a:t>
            </a:r>
          </a:p>
          <a:p>
            <a:pPr>
              <a:buClr>
                <a:srgbClr val="003399"/>
              </a:buClr>
            </a:pPr>
            <a:r>
              <a:rPr lang="en-US" b="1" dirty="0"/>
              <a:t>COVID-19 will likely result in a paradigm shift towards increased home </a:t>
            </a:r>
            <a:br>
              <a:rPr lang="en-US" b="1" dirty="0"/>
            </a:br>
            <a:r>
              <a:rPr lang="en-US" b="1" dirty="0"/>
              <a:t>dialysis with PD and RPM</a:t>
            </a:r>
          </a:p>
          <a:p>
            <a:pPr marL="0" indent="0">
              <a:buNone/>
            </a:pPr>
            <a:endParaRPr lang="en-US" dirty="0"/>
          </a:p>
          <a:p>
            <a:endParaRPr lang="en-US" dirty="0"/>
          </a:p>
        </p:txBody>
      </p:sp>
      <p:sp>
        <p:nvSpPr>
          <p:cNvPr id="25" name="Rectangle 24">
            <a:hlinkClick r:id="rId3" action="ppaction://hlinksldjump"/>
            <a:extLst>
              <a:ext uri="{FF2B5EF4-FFF2-40B4-BE49-F238E27FC236}">
                <a16:creationId xmlns:a16="http://schemas.microsoft.com/office/drawing/2014/main" id="{C8860D61-1683-D04A-B8FD-E3F8BD1E84C3}"/>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6" name="Rectangle 25">
            <a:hlinkClick r:id="rId4" action="ppaction://hlinksldjump"/>
            <a:extLst>
              <a:ext uri="{FF2B5EF4-FFF2-40B4-BE49-F238E27FC236}">
                <a16:creationId xmlns:a16="http://schemas.microsoft.com/office/drawing/2014/main" id="{553943C5-88E4-B84B-8647-CF55F92E497E}"/>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7" name="Rectangle 26">
            <a:hlinkClick r:id="" action="ppaction://noaction"/>
            <a:extLst>
              <a:ext uri="{FF2B5EF4-FFF2-40B4-BE49-F238E27FC236}">
                <a16:creationId xmlns:a16="http://schemas.microsoft.com/office/drawing/2014/main" id="{0A6AD350-E793-1A49-92A1-31F71C1A5A14}"/>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8" name="Rectangle 27">
            <a:hlinkClick r:id="" action="ppaction://noaction"/>
            <a:extLst>
              <a:ext uri="{FF2B5EF4-FFF2-40B4-BE49-F238E27FC236}">
                <a16:creationId xmlns:a16="http://schemas.microsoft.com/office/drawing/2014/main" id="{E50AA84A-EABB-2B4A-947C-9FE2753122B1}"/>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29" name="Triangle 28">
            <a:extLst>
              <a:ext uri="{FF2B5EF4-FFF2-40B4-BE49-F238E27FC236}">
                <a16:creationId xmlns:a16="http://schemas.microsoft.com/office/drawing/2014/main" id="{DBD0362B-9FB4-BC45-957A-7D1B66636ED1}"/>
              </a:ext>
            </a:extLst>
          </p:cNvPr>
          <p:cNvSpPr/>
          <p:nvPr/>
        </p:nvSpPr>
        <p:spPr>
          <a:xfrm rot="10800000">
            <a:off x="9429249"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23">
              <a:defRPr/>
            </a:pPr>
            <a:endParaRPr lang="en-US" sz="3198" dirty="0">
              <a:solidFill>
                <a:srgbClr val="FFFFFF"/>
              </a:solidFill>
              <a:latin typeface="Franklin Gothic Book" panose="020B0503020102020204"/>
            </a:endParaRPr>
          </a:p>
        </p:txBody>
      </p:sp>
      <p:sp>
        <p:nvSpPr>
          <p:cNvPr id="30" name="TextBox 29">
            <a:extLst>
              <a:ext uri="{FF2B5EF4-FFF2-40B4-BE49-F238E27FC236}">
                <a16:creationId xmlns:a16="http://schemas.microsoft.com/office/drawing/2014/main" id="{0F36B4AC-987F-7B48-AD26-9A4B8EC1842D}"/>
              </a:ext>
            </a:extLst>
          </p:cNvPr>
          <p:cNvSpPr txBox="1"/>
          <p:nvPr/>
        </p:nvSpPr>
        <p:spPr>
          <a:xfrm>
            <a:off x="3802475"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STAY HOME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TO DIALYZE</a:t>
            </a:r>
          </a:p>
        </p:txBody>
      </p:sp>
      <p:sp>
        <p:nvSpPr>
          <p:cNvPr id="31" name="TextBox 30">
            <a:extLst>
              <a:ext uri="{FF2B5EF4-FFF2-40B4-BE49-F238E27FC236}">
                <a16:creationId xmlns:a16="http://schemas.microsoft.com/office/drawing/2014/main" id="{AD03DD8E-88D4-EE4D-B690-2F0AA0967E52}"/>
              </a:ext>
            </a:extLst>
          </p:cNvPr>
          <p:cNvSpPr txBox="1"/>
          <p:nvPr/>
        </p:nvSpPr>
        <p:spPr>
          <a:xfrm>
            <a:off x="5815406" y="630427"/>
            <a:ext cx="1013503"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IMPLEMENTING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PD</a:t>
            </a:r>
          </a:p>
        </p:txBody>
      </p:sp>
      <p:sp>
        <p:nvSpPr>
          <p:cNvPr id="32" name="TextBox 31">
            <a:extLst>
              <a:ext uri="{FF2B5EF4-FFF2-40B4-BE49-F238E27FC236}">
                <a16:creationId xmlns:a16="http://schemas.microsoft.com/office/drawing/2014/main" id="{DED7063E-E5DD-2947-AA17-4856EB184851}"/>
              </a:ext>
            </a:extLst>
          </p:cNvPr>
          <p:cNvSpPr txBox="1"/>
          <p:nvPr/>
        </p:nvSpPr>
        <p:spPr>
          <a:xfrm>
            <a:off x="7312975" y="617292"/>
            <a:ext cx="1382415" cy="330610"/>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A PARADIGM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SHIFT</a:t>
            </a:r>
          </a:p>
        </p:txBody>
      </p:sp>
      <p:sp>
        <p:nvSpPr>
          <p:cNvPr id="33" name="TextBox 32">
            <a:extLst>
              <a:ext uri="{FF2B5EF4-FFF2-40B4-BE49-F238E27FC236}">
                <a16:creationId xmlns:a16="http://schemas.microsoft.com/office/drawing/2014/main" id="{CD44D69A-CD92-A243-AC1C-4A67160F28F8}"/>
              </a:ext>
            </a:extLst>
          </p:cNvPr>
          <p:cNvSpPr txBox="1"/>
          <p:nvPr/>
        </p:nvSpPr>
        <p:spPr>
          <a:xfrm>
            <a:off x="2049868" y="630427"/>
            <a:ext cx="1591557" cy="318196"/>
          </a:xfrm>
          <a:prstGeom prst="rect">
            <a:avLst/>
          </a:prstGeom>
        </p:spPr>
        <p:txBody>
          <a:bodyPr wrap="none" lIns="0" tIns="0" rIns="0" bIns="0" rtlCol="0" anchor="t" anchorCtr="0">
            <a:noAutofit/>
          </a:bodyPr>
          <a:lstStyle/>
          <a:p>
            <a:pPr algn="ctr" defTabSz="609523">
              <a:lnSpc>
                <a:spcPts val="1040"/>
              </a:lnSpc>
              <a:defRPr/>
            </a:pPr>
            <a:r>
              <a:rPr lang="en-US" sz="1200" dirty="0">
                <a:solidFill>
                  <a:srgbClr val="54585A"/>
                </a:solidFill>
                <a:latin typeface="Franklin Gothic Book" panose="020B0503020102020204" pitchFamily="34" charset="0"/>
                <a:cs typeface="Arial"/>
              </a:rPr>
              <a:t>THE </a:t>
            </a:r>
            <a:br>
              <a:rPr lang="en-US" sz="1200" dirty="0">
                <a:solidFill>
                  <a:srgbClr val="54585A"/>
                </a:solidFill>
                <a:latin typeface="Franklin Gothic Book" panose="020B0503020102020204" pitchFamily="34" charset="0"/>
                <a:cs typeface="Arial"/>
              </a:rPr>
            </a:br>
            <a:r>
              <a:rPr lang="en-US" sz="1200" dirty="0">
                <a:solidFill>
                  <a:srgbClr val="54585A"/>
                </a:solidFill>
                <a:latin typeface="Franklin Gothic Book" panose="020B0503020102020204" pitchFamily="34" charset="0"/>
                <a:cs typeface="Arial"/>
              </a:rPr>
              <a:t>CHALLENGES</a:t>
            </a:r>
          </a:p>
        </p:txBody>
      </p:sp>
      <p:sp>
        <p:nvSpPr>
          <p:cNvPr id="34" name="TextBox 33">
            <a:extLst>
              <a:ext uri="{FF2B5EF4-FFF2-40B4-BE49-F238E27FC236}">
                <a16:creationId xmlns:a16="http://schemas.microsoft.com/office/drawing/2014/main" id="{B4AE4F91-1058-9540-9D32-6691EEFC2BAD}"/>
              </a:ext>
            </a:extLst>
          </p:cNvPr>
          <p:cNvSpPr txBox="1"/>
          <p:nvPr/>
        </p:nvSpPr>
        <p:spPr>
          <a:xfrm>
            <a:off x="10551794" y="642049"/>
            <a:ext cx="1209948" cy="201189"/>
          </a:xfrm>
          <a:prstGeom prst="rect">
            <a:avLst/>
          </a:prstGeom>
        </p:spPr>
        <p:txBody>
          <a:bodyPr wrap="none" lIns="0" tIns="0" rIns="0" bIns="0" rtlCol="0" anchor="t" anchorCtr="0">
            <a:noAutofit/>
          </a:bodyPr>
          <a:lstStyle/>
          <a:p>
            <a:pPr algn="ctr" defTabSz="609523">
              <a:defRPr/>
            </a:pPr>
            <a:r>
              <a:rPr lang="en-US" sz="1200" dirty="0">
                <a:solidFill>
                  <a:schemeClr val="tx2"/>
                </a:solidFill>
                <a:latin typeface="Franklin Gothic Book" panose="020B0503020102020204" pitchFamily="34" charset="0"/>
                <a:cs typeface="Arial"/>
              </a:rPr>
              <a:t>REFERENCES</a:t>
            </a:r>
          </a:p>
        </p:txBody>
      </p:sp>
      <p:sp>
        <p:nvSpPr>
          <p:cNvPr id="35" name="Rectangle 34">
            <a:hlinkClick r:id="" action="ppaction://noaction"/>
            <a:extLst>
              <a:ext uri="{FF2B5EF4-FFF2-40B4-BE49-F238E27FC236}">
                <a16:creationId xmlns:a16="http://schemas.microsoft.com/office/drawing/2014/main" id="{EBF7C28F-DA69-BF4B-971E-08CFD89399A3}"/>
              </a:ext>
            </a:extLst>
          </p:cNvPr>
          <p:cNvSpPr/>
          <p:nvPr/>
        </p:nvSpPr>
        <p:spPr>
          <a:xfrm>
            <a:off x="10400903" y="541480"/>
            <a:ext cx="1528248" cy="4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6" name="Rectangle 35">
            <a:hlinkClick r:id="" action="ppaction://noaction"/>
            <a:extLst>
              <a:ext uri="{FF2B5EF4-FFF2-40B4-BE49-F238E27FC236}">
                <a16:creationId xmlns:a16="http://schemas.microsoft.com/office/drawing/2014/main" id="{1C8CE383-F7F9-E248-9256-07E8A1972D68}"/>
              </a:ext>
            </a:extLst>
          </p:cNvPr>
          <p:cNvSpPr/>
          <p:nvPr/>
        </p:nvSpPr>
        <p:spPr>
          <a:xfrm>
            <a:off x="7234411" y="564037"/>
            <a:ext cx="1528248" cy="40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p>
        </p:txBody>
      </p:sp>
      <p:sp>
        <p:nvSpPr>
          <p:cNvPr id="37" name="Rectangle 36">
            <a:hlinkClick r:id="" action="ppaction://noaction"/>
            <a:extLst>
              <a:ext uri="{FF2B5EF4-FFF2-40B4-BE49-F238E27FC236}">
                <a16:creationId xmlns:a16="http://schemas.microsoft.com/office/drawing/2014/main" id="{77EE64DC-176C-8E42-8C9C-0F5DA85F0009}"/>
              </a:ext>
            </a:extLst>
          </p:cNvPr>
          <p:cNvSpPr/>
          <p:nvPr/>
        </p:nvSpPr>
        <p:spPr>
          <a:xfrm>
            <a:off x="5497467" y="562049"/>
            <a:ext cx="1610716" cy="400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8" name="Rectangle 37">
            <a:hlinkClick r:id="" action="ppaction://noaction"/>
            <a:extLst>
              <a:ext uri="{FF2B5EF4-FFF2-40B4-BE49-F238E27FC236}">
                <a16:creationId xmlns:a16="http://schemas.microsoft.com/office/drawing/2014/main" id="{D53FDD73-ACED-B14D-A2CC-9512D46D6A92}"/>
              </a:ext>
            </a:extLst>
          </p:cNvPr>
          <p:cNvSpPr/>
          <p:nvPr/>
        </p:nvSpPr>
        <p:spPr>
          <a:xfrm>
            <a:off x="2023583" y="539979"/>
            <a:ext cx="1610716" cy="415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39" name="Rectangle 38">
            <a:hlinkClick r:id="" action="ppaction://noaction"/>
            <a:extLst>
              <a:ext uri="{FF2B5EF4-FFF2-40B4-BE49-F238E27FC236}">
                <a16:creationId xmlns:a16="http://schemas.microsoft.com/office/drawing/2014/main" id="{DA37F504-1772-6E4A-81C1-B907B37FC75C}"/>
              </a:ext>
            </a:extLst>
          </p:cNvPr>
          <p:cNvSpPr/>
          <p:nvPr/>
        </p:nvSpPr>
        <p:spPr>
          <a:xfrm>
            <a:off x="3777227" y="545003"/>
            <a:ext cx="1610716" cy="401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0" name="TextBox 39">
            <a:extLst>
              <a:ext uri="{FF2B5EF4-FFF2-40B4-BE49-F238E27FC236}">
                <a16:creationId xmlns:a16="http://schemas.microsoft.com/office/drawing/2014/main" id="{2495616B-4915-7F47-8213-81F9313D254A}"/>
              </a:ext>
            </a:extLst>
          </p:cNvPr>
          <p:cNvSpPr txBox="1"/>
          <p:nvPr/>
        </p:nvSpPr>
        <p:spPr>
          <a:xfrm>
            <a:off x="8868494" y="690666"/>
            <a:ext cx="1382415" cy="161916"/>
          </a:xfrm>
          <a:prstGeom prst="rect">
            <a:avLst/>
          </a:prstGeom>
        </p:spPr>
        <p:txBody>
          <a:bodyPr wrap="none" lIns="0" tIns="0" rIns="0" bIns="0" rtlCol="0" anchor="t" anchorCtr="0">
            <a:noAutofit/>
          </a:bodyPr>
          <a:lstStyle/>
          <a:p>
            <a:pPr algn="ctr" defTabSz="609523">
              <a:lnSpc>
                <a:spcPts val="1040"/>
              </a:lnSpc>
              <a:defRPr/>
            </a:pPr>
            <a:r>
              <a:rPr lang="en-US" sz="1200" b="1" dirty="0">
                <a:solidFill>
                  <a:srgbClr val="54585A"/>
                </a:solidFill>
                <a:latin typeface="Franklin Gothic Book" panose="020B0503020102020204" pitchFamily="34" charset="0"/>
                <a:cs typeface="Arial"/>
              </a:rPr>
              <a:t>SUMMARY</a:t>
            </a:r>
          </a:p>
        </p:txBody>
      </p:sp>
      <p:sp>
        <p:nvSpPr>
          <p:cNvPr id="41" name="Rectangle 40">
            <a:hlinkClick r:id="" action="ppaction://noaction"/>
            <a:extLst>
              <a:ext uri="{FF2B5EF4-FFF2-40B4-BE49-F238E27FC236}">
                <a16:creationId xmlns:a16="http://schemas.microsoft.com/office/drawing/2014/main" id="{3ABBC2CC-A7DF-4547-B504-C7FA25B794E0}"/>
              </a:ext>
            </a:extLst>
          </p:cNvPr>
          <p:cNvSpPr/>
          <p:nvPr/>
        </p:nvSpPr>
        <p:spPr>
          <a:xfrm>
            <a:off x="8851655" y="547935"/>
            <a:ext cx="1528248" cy="40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37317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2D6D-A2BB-4139-B9D4-C22207D799C2}"/>
              </a:ext>
            </a:extLst>
          </p:cNvPr>
          <p:cNvSpPr>
            <a:spLocks noGrp="1"/>
          </p:cNvSpPr>
          <p:nvPr>
            <p:ph type="title"/>
          </p:nvPr>
        </p:nvSpPr>
        <p:spPr/>
        <p:txBody>
          <a:bodyPr/>
          <a:lstStyle/>
          <a:p>
            <a:pPr algn="ctr"/>
            <a:r>
              <a:rPr lang="bs-Latn-BA" dirty="0"/>
              <a:t>ISPD</a:t>
            </a:r>
          </a:p>
        </p:txBody>
      </p:sp>
      <p:sp>
        <p:nvSpPr>
          <p:cNvPr id="3" name="Content Placeholder 2">
            <a:extLst>
              <a:ext uri="{FF2B5EF4-FFF2-40B4-BE49-F238E27FC236}">
                <a16:creationId xmlns:a16="http://schemas.microsoft.com/office/drawing/2014/main" id="{2C339CCC-EF24-4B12-89C4-2D565C5AEFEF}"/>
              </a:ext>
            </a:extLst>
          </p:cNvPr>
          <p:cNvSpPr>
            <a:spLocks noGrp="1"/>
          </p:cNvSpPr>
          <p:nvPr>
            <p:ph idx="1"/>
          </p:nvPr>
        </p:nvSpPr>
        <p:spPr/>
        <p:txBody>
          <a:bodyPr>
            <a:normAutofit lnSpcReduction="10000"/>
          </a:bodyPr>
          <a:lstStyle/>
          <a:p>
            <a:r>
              <a:rPr lang="bs-Latn-BA" dirty="0"/>
              <a:t>Dijaliza kod kuće</a:t>
            </a:r>
          </a:p>
          <a:p>
            <a:r>
              <a:rPr lang="bs-Latn-BA" dirty="0"/>
              <a:t>Daljinsko (</a:t>
            </a:r>
            <a:r>
              <a:rPr lang="bs-Latn-BA" dirty="0" err="1"/>
              <a:t>wi-fi</a:t>
            </a:r>
            <a:r>
              <a:rPr lang="bs-Latn-BA" dirty="0"/>
              <a:t>) upravljanje pacijentima</a:t>
            </a:r>
          </a:p>
          <a:p>
            <a:r>
              <a:rPr lang="bs-Latn-BA" dirty="0"/>
              <a:t>Razmotriti PD, uključujući akutni </a:t>
            </a:r>
            <a:r>
              <a:rPr lang="bs-Latn-BA" dirty="0" err="1"/>
              <a:t>početak</a:t>
            </a:r>
            <a:r>
              <a:rPr lang="bs-Latn-BA" dirty="0"/>
              <a:t> liječenja uremije</a:t>
            </a:r>
          </a:p>
          <a:p>
            <a:r>
              <a:rPr lang="bs-Latn-BA" dirty="0"/>
              <a:t>CAPD za nove pacijente</a:t>
            </a:r>
          </a:p>
          <a:p>
            <a:r>
              <a:rPr lang="bs-Latn-BA" dirty="0"/>
              <a:t>Posebno važno gdje preostala bubrežna funkcija (ISPD smjernice)</a:t>
            </a:r>
          </a:p>
          <a:p>
            <a:r>
              <a:rPr lang="bs-Latn-BA" dirty="0"/>
              <a:t>Mjere </a:t>
            </a:r>
            <a:r>
              <a:rPr lang="bs-Latn-BA" dirty="0" err="1"/>
              <a:t>predostrožnosti</a:t>
            </a:r>
            <a:r>
              <a:rPr lang="bs-Latn-BA" dirty="0"/>
              <a:t> prilikom odlaganja otpadnih PD tekućina i korištenih plastičnih vrećica</a:t>
            </a:r>
          </a:p>
        </p:txBody>
      </p:sp>
    </p:spTree>
    <p:extLst>
      <p:ext uri="{BB962C8B-B14F-4D97-AF65-F5344CB8AC3E}">
        <p14:creationId xmlns:p14="http://schemas.microsoft.com/office/powerpoint/2010/main" val="71385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C8BA-3D67-4285-9B56-670FEC43F540}"/>
              </a:ext>
            </a:extLst>
          </p:cNvPr>
          <p:cNvSpPr>
            <a:spLocks noGrp="1"/>
          </p:cNvSpPr>
          <p:nvPr>
            <p:ph type="title"/>
          </p:nvPr>
        </p:nvSpPr>
        <p:spPr>
          <a:xfrm>
            <a:off x="838200" y="0"/>
            <a:ext cx="10515600" cy="1325563"/>
          </a:xfrm>
        </p:spPr>
        <p:txBody>
          <a:bodyPr/>
          <a:lstStyle/>
          <a:p>
            <a:r>
              <a:rPr lang="en-GB" sz="2400" dirty="0">
                <a:solidFill>
                  <a:srgbClr val="0070C0"/>
                </a:solidFill>
                <a:latin typeface="Franklin Gothic Medium" panose="020B0603020102020204" pitchFamily="34" charset="0"/>
              </a:rPr>
              <a:t>British Renal Association</a:t>
            </a:r>
            <a:br>
              <a:rPr lang="en-GB" sz="2400" dirty="0">
                <a:solidFill>
                  <a:srgbClr val="0070C0"/>
                </a:solidFill>
                <a:latin typeface="Franklin Gothic Medium" panose="020B0603020102020204" pitchFamily="34" charset="0"/>
              </a:rPr>
            </a:br>
            <a:r>
              <a:rPr lang="en-GB" sz="2400" dirty="0">
                <a:latin typeface="Franklin Gothic Medium" panose="020B0603020102020204" pitchFamily="34" charset="0"/>
              </a:rPr>
              <a:t>COVID-19: Checklist and Guidance for management of Peritoneal Dialysis Programmes</a:t>
            </a:r>
            <a:endParaRPr lang="bs-Latn-BA" dirty="0"/>
          </a:p>
        </p:txBody>
      </p:sp>
      <p:sp>
        <p:nvSpPr>
          <p:cNvPr id="3" name="Content Placeholder 2">
            <a:extLst>
              <a:ext uri="{FF2B5EF4-FFF2-40B4-BE49-F238E27FC236}">
                <a16:creationId xmlns:a16="http://schemas.microsoft.com/office/drawing/2014/main" id="{B2BB69DB-B8BB-4755-BCA7-0E932531E752}"/>
              </a:ext>
            </a:extLst>
          </p:cNvPr>
          <p:cNvSpPr>
            <a:spLocks noGrp="1"/>
          </p:cNvSpPr>
          <p:nvPr>
            <p:ph idx="1"/>
          </p:nvPr>
        </p:nvSpPr>
        <p:spPr>
          <a:xfrm>
            <a:off x="159798" y="1949450"/>
            <a:ext cx="4687410" cy="4726558"/>
          </a:xfrm>
        </p:spPr>
        <p:txBody>
          <a:bodyPr>
            <a:normAutofit fontScale="62500" lnSpcReduction="20000"/>
          </a:bodyPr>
          <a:lstStyle/>
          <a:p>
            <a:r>
              <a:rPr lang="bs-Latn-BA" dirty="0"/>
              <a:t>Dijaliza kod kuće kao preferirana opcija</a:t>
            </a:r>
          </a:p>
          <a:p>
            <a:r>
              <a:rPr lang="bs-Latn-BA" dirty="0"/>
              <a:t>Regionalno umrežavanje</a:t>
            </a:r>
          </a:p>
          <a:p>
            <a:r>
              <a:rPr lang="bs-Latn-BA" dirty="0"/>
              <a:t>Komunikacija</a:t>
            </a:r>
          </a:p>
          <a:p>
            <a:r>
              <a:rPr lang="bs-Latn-BA" dirty="0"/>
              <a:t>Podrška pacijentu</a:t>
            </a:r>
          </a:p>
          <a:p>
            <a:r>
              <a:rPr lang="bs-Latn-BA" dirty="0" err="1"/>
              <a:t>Kadroviranje</a:t>
            </a:r>
            <a:endParaRPr lang="bs-Latn-BA" dirty="0"/>
          </a:p>
          <a:p>
            <a:r>
              <a:rPr lang="bs-Latn-BA" dirty="0"/>
              <a:t>Trening</a:t>
            </a:r>
          </a:p>
          <a:p>
            <a:r>
              <a:rPr lang="bs-Latn-BA" dirty="0"/>
              <a:t>Ambulantno upravljanje</a:t>
            </a:r>
          </a:p>
          <a:p>
            <a:r>
              <a:rPr lang="bs-Latn-BA" dirty="0" err="1"/>
              <a:t>Dijalizna</a:t>
            </a:r>
            <a:r>
              <a:rPr lang="bs-Latn-BA" dirty="0"/>
              <a:t> </a:t>
            </a:r>
            <a:r>
              <a:rPr lang="bs-Latn-BA" dirty="0" err="1"/>
              <a:t>preskripcija</a:t>
            </a:r>
            <a:r>
              <a:rPr lang="bs-Latn-BA" dirty="0"/>
              <a:t> i liječenje dijalizom</a:t>
            </a:r>
          </a:p>
          <a:p>
            <a:r>
              <a:rPr lang="bs-Latn-BA" dirty="0"/>
              <a:t>PD opskrba, isporuka i odlaganje tekućine</a:t>
            </a:r>
          </a:p>
          <a:p>
            <a:r>
              <a:rPr lang="bs-Latn-BA" dirty="0"/>
              <a:t>Testiranje PPE i antitijela</a:t>
            </a:r>
          </a:p>
          <a:p>
            <a:r>
              <a:rPr lang="bs-Latn-BA" dirty="0"/>
              <a:t>Upravljanje komplikacijama PD, uključujući infekciju povezanu s PD</a:t>
            </a:r>
          </a:p>
        </p:txBody>
      </p:sp>
      <p:pic>
        <p:nvPicPr>
          <p:cNvPr id="4" name="Picture 3">
            <a:extLst>
              <a:ext uri="{FF2B5EF4-FFF2-40B4-BE49-F238E27FC236}">
                <a16:creationId xmlns:a16="http://schemas.microsoft.com/office/drawing/2014/main" id="{2702614C-DEB9-484E-A79B-E2D62F45D3AA}"/>
              </a:ext>
            </a:extLst>
          </p:cNvPr>
          <p:cNvPicPr>
            <a:picLocks noChangeAspect="1"/>
          </p:cNvPicPr>
          <p:nvPr/>
        </p:nvPicPr>
        <p:blipFill>
          <a:blip r:embed="rId2"/>
          <a:stretch>
            <a:fillRect/>
          </a:stretch>
        </p:blipFill>
        <p:spPr>
          <a:xfrm>
            <a:off x="5269084" y="1792380"/>
            <a:ext cx="6763117" cy="1835055"/>
          </a:xfrm>
          <a:prstGeom prst="rect">
            <a:avLst/>
          </a:prstGeom>
        </p:spPr>
      </p:pic>
      <p:pic>
        <p:nvPicPr>
          <p:cNvPr id="5" name="Picture 4">
            <a:extLst>
              <a:ext uri="{FF2B5EF4-FFF2-40B4-BE49-F238E27FC236}">
                <a16:creationId xmlns:a16="http://schemas.microsoft.com/office/drawing/2014/main" id="{2851DFA0-BC6B-42F5-8416-EDD7B2C8378E}"/>
              </a:ext>
            </a:extLst>
          </p:cNvPr>
          <p:cNvPicPr>
            <a:picLocks noChangeAspect="1"/>
          </p:cNvPicPr>
          <p:nvPr/>
        </p:nvPicPr>
        <p:blipFill>
          <a:blip r:embed="rId3"/>
          <a:stretch>
            <a:fillRect/>
          </a:stretch>
        </p:blipFill>
        <p:spPr>
          <a:xfrm>
            <a:off x="5269085" y="4273976"/>
            <a:ext cx="6572058" cy="2402032"/>
          </a:xfrm>
          <a:prstGeom prst="rect">
            <a:avLst/>
          </a:prstGeom>
        </p:spPr>
      </p:pic>
    </p:spTree>
    <p:extLst>
      <p:ext uri="{BB962C8B-B14F-4D97-AF65-F5344CB8AC3E}">
        <p14:creationId xmlns:p14="http://schemas.microsoft.com/office/powerpoint/2010/main" val="3981488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D59A8-E9A1-4C8A-9E59-59B95B549685}"/>
              </a:ext>
            </a:extLst>
          </p:cNvPr>
          <p:cNvSpPr>
            <a:spLocks noGrp="1"/>
          </p:cNvSpPr>
          <p:nvPr>
            <p:ph type="title"/>
          </p:nvPr>
        </p:nvSpPr>
        <p:spPr>
          <a:xfrm>
            <a:off x="838200" y="50005"/>
            <a:ext cx="10515600" cy="1033071"/>
          </a:xfrm>
        </p:spPr>
        <p:txBody>
          <a:bodyPr/>
          <a:lstStyle/>
          <a:p>
            <a:pPr algn="ctr"/>
            <a:r>
              <a:rPr lang="bs-Latn-BA" dirty="0"/>
              <a:t>Istorija PD</a:t>
            </a:r>
          </a:p>
        </p:txBody>
      </p:sp>
      <p:sp>
        <p:nvSpPr>
          <p:cNvPr id="3" name="Content Placeholder 2">
            <a:extLst>
              <a:ext uri="{FF2B5EF4-FFF2-40B4-BE49-F238E27FC236}">
                <a16:creationId xmlns:a16="http://schemas.microsoft.com/office/drawing/2014/main" id="{14DE5D13-5B4F-4A70-A03D-6B66A46FF713}"/>
              </a:ext>
            </a:extLst>
          </p:cNvPr>
          <p:cNvSpPr>
            <a:spLocks noGrp="1"/>
          </p:cNvSpPr>
          <p:nvPr>
            <p:ph idx="1"/>
          </p:nvPr>
        </p:nvSpPr>
        <p:spPr>
          <a:xfrm>
            <a:off x="159798" y="1251751"/>
            <a:ext cx="12032202" cy="5486399"/>
          </a:xfrm>
        </p:spPr>
        <p:txBody>
          <a:bodyPr>
            <a:normAutofit/>
          </a:bodyPr>
          <a:lstStyle/>
          <a:p>
            <a:r>
              <a:rPr lang="bs-Latn-BA" dirty="0"/>
              <a:t>1798g Vauquelin i Fourcroy, 1821g Prevost i Dumas, 1839g Christison - uočen podatak da su simptomi i znaci uremije posljedica akumulacije određenih supstanci u krvi i tkivima, prije svega uree</a:t>
            </a:r>
          </a:p>
          <a:p>
            <a:endParaRPr lang="bs-Latn-BA" dirty="0"/>
          </a:p>
          <a:p>
            <a:r>
              <a:rPr lang="bs-Latn-BA" dirty="0"/>
              <a:t>1861g Thomas Graham uvodi pojam „dijaliza“ u naučni </a:t>
            </a:r>
            <a:r>
              <a:rPr lang="bs-Latn-BA" dirty="0" err="1"/>
              <a:t>riječnik</a:t>
            </a:r>
            <a:endParaRPr lang="bs-Latn-BA" dirty="0"/>
          </a:p>
          <a:p>
            <a:endParaRPr lang="bs-Latn-BA" dirty="0"/>
          </a:p>
          <a:p>
            <a:r>
              <a:rPr lang="bs-Latn-BA" dirty="0"/>
              <a:t>George Ganter 1923g uradio prvu IPD kod uremične pacijentice sa opstruktivnom nefropatijom zbog karcinoma uterusa uvodeći 1.5L slanog rastvora u trbušnu šupljinu kroz iglu koju je vadio nakon 3h i ponavljao proceduru svježom otopinom</a:t>
            </a:r>
          </a:p>
          <a:p>
            <a:endParaRPr lang="bs-Latn-BA" dirty="0"/>
          </a:p>
        </p:txBody>
      </p:sp>
    </p:spTree>
    <p:extLst>
      <p:ext uri="{BB962C8B-B14F-4D97-AF65-F5344CB8AC3E}">
        <p14:creationId xmlns:p14="http://schemas.microsoft.com/office/powerpoint/2010/main" val="2823056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EEE6-F111-475B-8D94-840FD87B9B8E}"/>
              </a:ext>
            </a:extLst>
          </p:cNvPr>
          <p:cNvSpPr>
            <a:spLocks noGrp="1"/>
          </p:cNvSpPr>
          <p:nvPr>
            <p:ph type="title"/>
          </p:nvPr>
        </p:nvSpPr>
        <p:spPr>
          <a:xfrm>
            <a:off x="1116106" y="-199016"/>
            <a:ext cx="10515600" cy="1325563"/>
          </a:xfrm>
        </p:spPr>
        <p:txBody>
          <a:bodyPr/>
          <a:lstStyle/>
          <a:p>
            <a:pPr algn="ctr"/>
            <a:r>
              <a:rPr lang="bs-Latn-BA" dirty="0"/>
              <a:t>Otopine</a:t>
            </a:r>
          </a:p>
        </p:txBody>
      </p:sp>
      <p:graphicFrame>
        <p:nvGraphicFramePr>
          <p:cNvPr id="5" name="Table 4"/>
          <p:cNvGraphicFramePr>
            <a:graphicFrameLocks noGrp="1"/>
          </p:cNvGraphicFramePr>
          <p:nvPr/>
        </p:nvGraphicFramePr>
        <p:xfrm>
          <a:off x="635990" y="1127311"/>
          <a:ext cx="5899785" cy="1697040"/>
        </p:xfrm>
        <a:graphic>
          <a:graphicData uri="http://schemas.openxmlformats.org/drawingml/2006/table">
            <a:tbl>
              <a:tblPr/>
              <a:tblGrid>
                <a:gridCol w="1059180">
                  <a:extLst>
                    <a:ext uri="{9D8B030D-6E8A-4147-A177-3AD203B41FA5}">
                      <a16:colId xmlns:a16="http://schemas.microsoft.com/office/drawing/2014/main" val="20000"/>
                    </a:ext>
                  </a:extLst>
                </a:gridCol>
                <a:gridCol w="629920">
                  <a:extLst>
                    <a:ext uri="{9D8B030D-6E8A-4147-A177-3AD203B41FA5}">
                      <a16:colId xmlns:a16="http://schemas.microsoft.com/office/drawing/2014/main" val="20001"/>
                    </a:ext>
                  </a:extLst>
                </a:gridCol>
                <a:gridCol w="361950">
                  <a:extLst>
                    <a:ext uri="{9D8B030D-6E8A-4147-A177-3AD203B41FA5}">
                      <a16:colId xmlns:a16="http://schemas.microsoft.com/office/drawing/2014/main" val="20002"/>
                    </a:ext>
                  </a:extLst>
                </a:gridCol>
                <a:gridCol w="539750">
                  <a:extLst>
                    <a:ext uri="{9D8B030D-6E8A-4147-A177-3AD203B41FA5}">
                      <a16:colId xmlns:a16="http://schemas.microsoft.com/office/drawing/2014/main" val="20003"/>
                    </a:ext>
                  </a:extLst>
                </a:gridCol>
                <a:gridCol w="630555">
                  <a:extLst>
                    <a:ext uri="{9D8B030D-6E8A-4147-A177-3AD203B41FA5}">
                      <a16:colId xmlns:a16="http://schemas.microsoft.com/office/drawing/2014/main" val="20004"/>
                    </a:ext>
                  </a:extLst>
                </a:gridCol>
                <a:gridCol w="711835">
                  <a:extLst>
                    <a:ext uri="{9D8B030D-6E8A-4147-A177-3AD203B41FA5}">
                      <a16:colId xmlns:a16="http://schemas.microsoft.com/office/drawing/2014/main" val="20005"/>
                    </a:ext>
                  </a:extLst>
                </a:gridCol>
                <a:gridCol w="457835">
                  <a:extLst>
                    <a:ext uri="{9D8B030D-6E8A-4147-A177-3AD203B41FA5}">
                      <a16:colId xmlns:a16="http://schemas.microsoft.com/office/drawing/2014/main" val="20006"/>
                    </a:ext>
                  </a:extLst>
                </a:gridCol>
                <a:gridCol w="540385">
                  <a:extLst>
                    <a:ext uri="{9D8B030D-6E8A-4147-A177-3AD203B41FA5}">
                      <a16:colId xmlns:a16="http://schemas.microsoft.com/office/drawing/2014/main" val="20007"/>
                    </a:ext>
                  </a:extLst>
                </a:gridCol>
                <a:gridCol w="539750">
                  <a:extLst>
                    <a:ext uri="{9D8B030D-6E8A-4147-A177-3AD203B41FA5}">
                      <a16:colId xmlns:a16="http://schemas.microsoft.com/office/drawing/2014/main" val="20008"/>
                    </a:ext>
                  </a:extLst>
                </a:gridCol>
                <a:gridCol w="428625">
                  <a:extLst>
                    <a:ext uri="{9D8B030D-6E8A-4147-A177-3AD203B41FA5}">
                      <a16:colId xmlns:a16="http://schemas.microsoft.com/office/drawing/2014/main" val="20009"/>
                    </a:ext>
                  </a:extLst>
                </a:gridCol>
              </a:tblGrid>
              <a:tr h="0">
                <a:tc>
                  <a:txBody>
                    <a:bodyPr/>
                    <a:lstStyle/>
                    <a:p>
                      <a:pPr>
                        <a:lnSpc>
                          <a:spcPct val="115000"/>
                        </a:lnSpc>
                        <a:spcAft>
                          <a:spcPts val="0"/>
                        </a:spcAft>
                      </a:pPr>
                      <a:r>
                        <a:rPr lang="bs-Latn-BA" sz="1000">
                          <a:solidFill>
                            <a:srgbClr val="000000"/>
                          </a:solidFill>
                          <a:latin typeface="Times New Roman"/>
                          <a:ea typeface="Calibri"/>
                          <a:cs typeface="Times New Roman"/>
                        </a:rPr>
                        <a:t>Type</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b="1">
                          <a:latin typeface="Times New Roman"/>
                          <a:ea typeface="Calibri"/>
                          <a:cs typeface="Times New Roman"/>
                        </a:rPr>
                        <a:t>Na</a:t>
                      </a:r>
                      <a:r>
                        <a:rPr lang="bs-Latn-BA" sz="1000" b="1" baseline="30000">
                          <a:latin typeface="Times New Roman"/>
                          <a:ea typeface="Calibri"/>
                          <a:cs typeface="Times New Roman"/>
                        </a:rPr>
                        <a:t>+</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b="1">
                          <a:latin typeface="Times New Roman"/>
                          <a:ea typeface="Calibri"/>
                          <a:cs typeface="Times New Roman"/>
                        </a:rPr>
                        <a:t>K </a:t>
                      </a:r>
                      <a:r>
                        <a:rPr lang="bs-Latn-BA" sz="1000" b="1" baseline="30000">
                          <a:latin typeface="Times New Roman"/>
                          <a:ea typeface="Calibri"/>
                          <a:cs typeface="Times New Roman"/>
                        </a:rPr>
                        <a:t>+</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b="1">
                          <a:latin typeface="Times New Roman"/>
                          <a:ea typeface="Calibri"/>
                          <a:cs typeface="Times New Roman"/>
                        </a:rPr>
                        <a:t>Ca</a:t>
                      </a:r>
                      <a:r>
                        <a:rPr lang="bs-Latn-BA" sz="1000" b="1" baseline="30000">
                          <a:latin typeface="Times New Roman"/>
                          <a:ea typeface="Calibri"/>
                          <a:cs typeface="Times New Roman"/>
                        </a:rPr>
                        <a:t>++</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b="1">
                          <a:solidFill>
                            <a:srgbClr val="000000"/>
                          </a:solidFill>
                          <a:latin typeface="Times New Roman"/>
                          <a:ea typeface="Calibri"/>
                          <a:cs typeface="Times New Roman"/>
                        </a:rPr>
                        <a:t>Mg</a:t>
                      </a:r>
                      <a:r>
                        <a:rPr lang="bs-Latn-BA" sz="1000" b="1" baseline="30000">
                          <a:solidFill>
                            <a:srgbClr val="000000"/>
                          </a:solidFill>
                          <a:latin typeface="Times New Roman"/>
                          <a:ea typeface="Calibri"/>
                          <a:cs typeface="Times New Roman"/>
                        </a:rPr>
                        <a:t>++</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b="1">
                          <a:solidFill>
                            <a:srgbClr val="000000"/>
                          </a:solidFill>
                          <a:latin typeface="Times New Roman"/>
                          <a:ea typeface="Calibri"/>
                          <a:cs typeface="Times New Roman"/>
                        </a:rPr>
                        <a:t>Cl</a:t>
                      </a:r>
                      <a:r>
                        <a:rPr lang="bs-Latn-BA" sz="1000" b="1" baseline="30000">
                          <a:solidFill>
                            <a:srgbClr val="000000"/>
                          </a:solidFill>
                          <a:latin typeface="Times New Roman"/>
                          <a:ea typeface="Calibri"/>
                          <a:cs typeface="Times New Roman"/>
                        </a:rPr>
                        <a:t>-</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b="1">
                          <a:solidFill>
                            <a:srgbClr val="000000"/>
                          </a:solidFill>
                          <a:latin typeface="Times New Roman"/>
                          <a:ea typeface="Calibri"/>
                          <a:cs typeface="Times New Roman"/>
                        </a:rPr>
                        <a:t>HCO</a:t>
                      </a:r>
                      <a:r>
                        <a:rPr lang="bs-Latn-BA" sz="1000" b="1">
                          <a:solidFill>
                            <a:srgbClr val="000000"/>
                          </a:solidFill>
                          <a:latin typeface="Times New Roman"/>
                          <a:ea typeface="Calibri"/>
                          <a:cs typeface="Officina Sans ITC TT"/>
                        </a:rPr>
                        <a:t>3</a:t>
                      </a:r>
                      <a:r>
                        <a:rPr lang="bs-Latn-BA" sz="1000" b="1" baseline="30000">
                          <a:solidFill>
                            <a:srgbClr val="000000"/>
                          </a:solidFill>
                          <a:latin typeface="Times New Roman"/>
                          <a:ea typeface="Calibri"/>
                          <a:cs typeface="Times New Roman"/>
                        </a:rPr>
                        <a:t>-</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b="1">
                          <a:solidFill>
                            <a:srgbClr val="000000"/>
                          </a:solidFill>
                          <a:latin typeface="Times New Roman"/>
                          <a:ea typeface="Calibri"/>
                          <a:cs typeface="Times New Roman"/>
                        </a:rPr>
                        <a:t>lactate</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b="1">
                          <a:solidFill>
                            <a:srgbClr val="000000"/>
                          </a:solidFill>
                          <a:latin typeface="Times New Roman"/>
                          <a:ea typeface="Calibri"/>
                          <a:cs typeface="Times New Roman"/>
                        </a:rPr>
                        <a:t>pH</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b="1">
                          <a:solidFill>
                            <a:srgbClr val="000000"/>
                          </a:solidFill>
                          <a:latin typeface="Times New Roman"/>
                          <a:ea typeface="Calibri"/>
                          <a:cs typeface="Times New Roman"/>
                        </a:rPr>
                        <a:t>osm.</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bs-Latn-BA" sz="1000">
                          <a:solidFill>
                            <a:srgbClr val="000000"/>
                          </a:solidFill>
                          <a:latin typeface="Times New Roman"/>
                          <a:ea typeface="Calibri"/>
                          <a:cs typeface="Times New Roman"/>
                        </a:rPr>
                        <a:t>Fresenius</a:t>
                      </a:r>
                      <a:r>
                        <a:rPr lang="bs-Latn-BA" sz="1000">
                          <a:latin typeface="Times New Roman"/>
                          <a:ea typeface="Calibri"/>
                          <a:cs typeface="Times New Roman"/>
                        </a:rPr>
                        <a:t>™</a:t>
                      </a:r>
                      <a:r>
                        <a:rPr lang="bs-Latn-BA" sz="1000">
                          <a:solidFill>
                            <a:srgbClr val="000000"/>
                          </a:solidFill>
                          <a:latin typeface="Times New Roman"/>
                          <a:ea typeface="Calibri"/>
                          <a:cs typeface="Times New Roman"/>
                        </a:rPr>
                        <a:t> Balance  1.5%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134</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bs-Latn-BA" sz="1000">
                        <a:latin typeface="Times New Roman"/>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1.25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0.5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100.5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bs-Latn-BA" sz="1000">
                        <a:latin typeface="Times New Roman"/>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35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7.0</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356</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0">
                <a:tc>
                  <a:txBody>
                    <a:bodyPr/>
                    <a:lstStyle/>
                    <a:p>
                      <a:pPr>
                        <a:lnSpc>
                          <a:spcPct val="115000"/>
                        </a:lnSpc>
                        <a:spcAft>
                          <a:spcPts val="0"/>
                        </a:spcAft>
                      </a:pPr>
                      <a:r>
                        <a:rPr lang="bs-Latn-BA" sz="1000">
                          <a:solidFill>
                            <a:srgbClr val="000000"/>
                          </a:solidFill>
                          <a:latin typeface="Times New Roman"/>
                          <a:ea typeface="Calibri"/>
                          <a:cs typeface="Times New Roman"/>
                        </a:rPr>
                        <a:t>Baxter</a:t>
                      </a:r>
                      <a:r>
                        <a:rPr lang="bs-Latn-BA" sz="1000">
                          <a:latin typeface="Times New Roman"/>
                          <a:ea typeface="Calibri"/>
                          <a:cs typeface="Times New Roman"/>
                        </a:rPr>
                        <a:t>™</a:t>
                      </a:r>
                      <a:r>
                        <a:rPr lang="bs-Latn-BA" sz="1000">
                          <a:solidFill>
                            <a:srgbClr val="000000"/>
                          </a:solidFill>
                          <a:latin typeface="Times New Roman"/>
                          <a:ea typeface="Calibri"/>
                          <a:cs typeface="Times New Roman"/>
                        </a:rPr>
                        <a:t> </a:t>
                      </a:r>
                      <a:endParaRPr lang="bs-Latn-BA" sz="1100">
                        <a:latin typeface="Calibri"/>
                        <a:ea typeface="Calibri"/>
                        <a:cs typeface="Times New Roman"/>
                      </a:endParaRPr>
                    </a:p>
                    <a:p>
                      <a:pPr>
                        <a:lnSpc>
                          <a:spcPct val="115000"/>
                        </a:lnSpc>
                        <a:spcAft>
                          <a:spcPts val="0"/>
                        </a:spcAft>
                      </a:pPr>
                      <a:r>
                        <a:rPr lang="bs-Latn-BA" sz="1000">
                          <a:solidFill>
                            <a:srgbClr val="000000"/>
                          </a:solidFill>
                          <a:latin typeface="Times New Roman"/>
                          <a:ea typeface="Calibri"/>
                          <a:cs typeface="Times New Roman"/>
                        </a:rPr>
                        <a:t>Dianeal 1.5%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132</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bs-Latn-BA" sz="1000">
                        <a:latin typeface="Times New Roman"/>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1.25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0.25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95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bs-Latn-BA" sz="1000">
                        <a:latin typeface="Times New Roman"/>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40</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5.2</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344</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bs-Latn-BA" sz="1000">
                          <a:solidFill>
                            <a:srgbClr val="000000"/>
                          </a:solidFill>
                          <a:latin typeface="Times New Roman"/>
                          <a:ea typeface="Calibri"/>
                          <a:cs typeface="Times New Roman"/>
                        </a:rPr>
                        <a:t>Baxter</a:t>
                      </a:r>
                      <a:r>
                        <a:rPr lang="bs-Latn-BA" sz="1000">
                          <a:latin typeface="Times New Roman"/>
                          <a:ea typeface="Calibri"/>
                          <a:cs typeface="Times New Roman"/>
                        </a:rPr>
                        <a:t>™</a:t>
                      </a:r>
                      <a:r>
                        <a:rPr lang="bs-Latn-BA" sz="1000">
                          <a:solidFill>
                            <a:srgbClr val="000000"/>
                          </a:solidFill>
                          <a:latin typeface="Times New Roman"/>
                          <a:ea typeface="Calibri"/>
                          <a:cs typeface="Times New Roman"/>
                        </a:rPr>
                        <a:t> Physioneal 1.5%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132</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bs-Latn-BA" sz="1000">
                        <a:latin typeface="Times New Roman"/>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1.75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0.25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101</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25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10</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7.5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345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0">
                <a:tc>
                  <a:txBody>
                    <a:bodyPr/>
                    <a:lstStyle/>
                    <a:p>
                      <a:pPr>
                        <a:lnSpc>
                          <a:spcPct val="115000"/>
                        </a:lnSpc>
                        <a:spcAft>
                          <a:spcPts val="0"/>
                        </a:spcAft>
                      </a:pPr>
                      <a:r>
                        <a:rPr lang="bs-Latn-BA" sz="1000">
                          <a:solidFill>
                            <a:srgbClr val="000000"/>
                          </a:solidFill>
                          <a:latin typeface="Times New Roman"/>
                          <a:ea typeface="Calibri"/>
                          <a:cs typeface="Times New Roman"/>
                        </a:rPr>
                        <a:t>Fresenius </a:t>
                      </a:r>
                      <a:r>
                        <a:rPr lang="bs-Latn-BA" sz="1000">
                          <a:latin typeface="Times New Roman"/>
                          <a:ea typeface="Calibri"/>
                          <a:cs typeface="Times New Roman"/>
                        </a:rPr>
                        <a:t>™ </a:t>
                      </a:r>
                      <a:r>
                        <a:rPr lang="bs-Latn-BA" sz="1000">
                          <a:solidFill>
                            <a:srgbClr val="000000"/>
                          </a:solidFill>
                          <a:latin typeface="Times New Roman"/>
                          <a:ea typeface="Calibri"/>
                          <a:cs typeface="Times New Roman"/>
                        </a:rPr>
                        <a:t>Bicavera 1.5%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134</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bs-Latn-BA" sz="1000">
                        <a:latin typeface="Times New Roman"/>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1.75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0.5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104.5</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34</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bs-Latn-BA" sz="1000">
                        <a:latin typeface="Times New Roman"/>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a:latin typeface="Times New Roman"/>
                          <a:ea typeface="Calibri"/>
                          <a:cs typeface="Times New Roman"/>
                        </a:rPr>
                        <a:t>7.4</a:t>
                      </a:r>
                      <a:endParaRPr lang="bs-Latn-BA"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bs-Latn-BA" sz="1000" dirty="0">
                          <a:latin typeface="Times New Roman"/>
                          <a:ea typeface="Calibri"/>
                          <a:cs typeface="Times New Roman"/>
                        </a:rPr>
                        <a:t>358</a:t>
                      </a:r>
                      <a:endParaRPr lang="bs-Latn-BA" sz="11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6" name="Text Placeholder 5"/>
          <p:cNvSpPr txBox="1">
            <a:spLocks/>
          </p:cNvSpPr>
          <p:nvPr/>
        </p:nvSpPr>
        <p:spPr>
          <a:xfrm>
            <a:off x="8615083" y="1048871"/>
            <a:ext cx="3433482" cy="1811811"/>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alpha val="60000"/>
                  </a:schemeClr>
                </a:solidFill>
                <a:effectLst/>
                <a:uLnTx/>
                <a:uFillTx/>
                <a:latin typeface="Franklin Gothic Medium" panose="020B0603020102020204" pitchFamily="34" charset="0"/>
                <a:ea typeface="+mj-ea"/>
                <a:cs typeface="+mj-cs"/>
              </a:rPr>
              <a:t>Physioneal</a:t>
            </a:r>
            <a:r>
              <a:rPr kumimoji="0" lang="en-US" sz="3600" b="0" i="0" u="none" strike="noStrike" kern="1200" cap="none" spc="0" normalizeH="0" baseline="0" noProof="0" dirty="0">
                <a:ln>
                  <a:noFill/>
                </a:ln>
                <a:solidFill>
                  <a:schemeClr val="bg1">
                    <a:alpha val="60000"/>
                  </a:schemeClr>
                </a:solidFill>
                <a:effectLst/>
                <a:uLnTx/>
                <a:uFillTx/>
                <a:latin typeface="Franklin Gothic Medium" panose="020B0603020102020204" pitchFamily="34" charset="0"/>
                <a:ea typeface="+mj-ea"/>
                <a:cs typeface="+mj-cs"/>
              </a:rPr>
              <a:t> solution</a:t>
            </a:r>
            <a:br>
              <a:rPr kumimoji="0" lang="en-US" sz="900" b="0" i="0" u="none" strike="noStrike" kern="1200" cap="none" spc="0" normalizeH="0" baseline="0" noProof="0" dirty="0">
                <a:ln>
                  <a:noFill/>
                </a:ln>
                <a:solidFill>
                  <a:schemeClr val="bg1">
                    <a:alpha val="60000"/>
                  </a:schemeClr>
                </a:solidFill>
                <a:effectLst/>
                <a:uLnTx/>
                <a:uFillTx/>
                <a:latin typeface="+mn-lt"/>
                <a:ea typeface="+mn-ea"/>
                <a:cs typeface="+mn-cs"/>
              </a:rPr>
            </a:br>
            <a:r>
              <a:rPr kumimoji="0" lang="en-US" sz="1400" b="1" i="0" u="none" strike="noStrike" kern="1200" cap="none" spc="0" normalizeH="0" baseline="0" noProof="0" dirty="0" err="1">
                <a:ln>
                  <a:noFill/>
                </a:ln>
                <a:solidFill>
                  <a:schemeClr val="bg1">
                    <a:alpha val="60000"/>
                  </a:schemeClr>
                </a:solidFill>
                <a:effectLst/>
                <a:uLnTx/>
                <a:uFillTx/>
                <a:latin typeface="+mn-lt"/>
                <a:ea typeface="+mn-ea"/>
                <a:cs typeface="+mn-cs"/>
              </a:rPr>
              <a:t>Physioneal</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 is a bicarbonate/lactate-buffered PD solution with a neutral pH,</a:t>
            </a:r>
            <a:r>
              <a:rPr kumimoji="0" lang="en-US" sz="1400" b="0" i="0" u="none" strike="noStrike" kern="1200" cap="none" spc="0" normalizeH="0" baseline="30000" noProof="0" dirty="0">
                <a:ln>
                  <a:noFill/>
                </a:ln>
                <a:solidFill>
                  <a:schemeClr val="bg1">
                    <a:alpha val="60000"/>
                  </a:schemeClr>
                </a:solidFill>
                <a:effectLst/>
                <a:uLnTx/>
                <a:uFillTx/>
                <a:latin typeface="+mn-lt"/>
                <a:ea typeface="+mn-ea"/>
                <a:cs typeface="+mn-cs"/>
              </a:rPr>
              <a:t>1</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 which helps to reduce infusion pain</a:t>
            </a:r>
            <a:r>
              <a:rPr kumimoji="0" lang="en-US" sz="1400" b="0" i="0" u="none" strike="noStrike" kern="1200" cap="none" spc="0" normalizeH="0" baseline="30000" noProof="0" dirty="0">
                <a:ln>
                  <a:noFill/>
                </a:ln>
                <a:solidFill>
                  <a:schemeClr val="bg1">
                    <a:alpha val="60000"/>
                  </a:schemeClr>
                </a:solidFill>
                <a:effectLst/>
                <a:uLnTx/>
                <a:uFillTx/>
                <a:latin typeface="+mn-lt"/>
                <a:ea typeface="+mn-ea"/>
                <a:cs typeface="+mn-cs"/>
              </a:rPr>
              <a:t>2</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 and may </a:t>
            </a:r>
            <a:r>
              <a:rPr kumimoji="0" lang="en-GB" sz="1400" b="0" i="0" u="none" strike="noStrike" kern="1200" cap="none" spc="0" normalizeH="0" baseline="0" noProof="0" dirty="0">
                <a:ln>
                  <a:noFill/>
                </a:ln>
                <a:solidFill>
                  <a:schemeClr val="bg1">
                    <a:alpha val="60000"/>
                  </a:schemeClr>
                </a:solidFill>
                <a:effectLst/>
                <a:uLnTx/>
                <a:uFillTx/>
                <a:latin typeface="+mn-lt"/>
                <a:ea typeface="+mn-ea"/>
                <a:cs typeface="+mn-cs"/>
              </a:rPr>
              <a:t>help to preserve residual renal function and increase urine volume,</a:t>
            </a:r>
            <a:r>
              <a:rPr kumimoji="0" lang="en-GB" sz="1400" b="0" i="0" u="none" strike="noStrike" kern="1200" cap="none" spc="0" normalizeH="0" baseline="30000" noProof="0" dirty="0">
                <a:ln>
                  <a:noFill/>
                </a:ln>
                <a:solidFill>
                  <a:schemeClr val="bg1">
                    <a:alpha val="60000"/>
                  </a:schemeClr>
                </a:solidFill>
                <a:effectLst/>
                <a:uLnTx/>
                <a:uFillTx/>
                <a:latin typeface="+mn-lt"/>
                <a:ea typeface="+mn-ea"/>
                <a:cs typeface="+mn-cs"/>
              </a:rPr>
              <a:t>3</a:t>
            </a:r>
            <a:r>
              <a:rPr kumimoji="0" lang="en-GB" sz="1400" b="0" i="0" u="none" strike="noStrike" kern="1200" cap="none" spc="0" normalizeH="0" baseline="0" noProof="0" dirty="0">
                <a:ln>
                  <a:noFill/>
                </a:ln>
                <a:solidFill>
                  <a:schemeClr val="bg1">
                    <a:alpha val="60000"/>
                  </a:schemeClr>
                </a:solidFill>
                <a:effectLst/>
                <a:uLnTx/>
                <a:uFillTx/>
                <a:latin typeface="+mn-lt"/>
                <a:ea typeface="+mn-ea"/>
                <a:cs typeface="+mn-cs"/>
              </a:rPr>
              <a:t> </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compared with conventional PD solutions</a:t>
            </a:r>
            <a:endParaRPr kumimoji="0" lang="en-US" sz="1400" b="0" i="0" u="none" strike="noStrike" kern="1200" cap="none" spc="0" normalizeH="0" baseline="30000" noProof="0" dirty="0">
              <a:ln>
                <a:noFill/>
              </a:ln>
              <a:solidFill>
                <a:schemeClr val="bg1">
                  <a:alpha val="60000"/>
                </a:schemeClr>
              </a:solidFill>
              <a:effectLst/>
              <a:uLnTx/>
              <a:uFillTx/>
              <a:latin typeface="+mn-lt"/>
              <a:ea typeface="+mn-ea"/>
              <a:cs typeface="+mn-cs"/>
            </a:endParaRPr>
          </a:p>
        </p:txBody>
      </p:sp>
      <p:pic>
        <p:nvPicPr>
          <p:cNvPr id="7" name="Picture 6">
            <a:extLst>
              <a:ext uri="{FF2B5EF4-FFF2-40B4-BE49-F238E27FC236}">
                <a16:creationId xmlns:a16="http://schemas.microsoft.com/office/drawing/2014/main" id="{2B134CDE-A00D-40B5-9909-30FECC83DFD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36426" t="5737" r="7598" b="8009"/>
          <a:stretch/>
        </p:blipFill>
        <p:spPr>
          <a:xfrm>
            <a:off x="6912187" y="920032"/>
            <a:ext cx="1918048" cy="2609016"/>
          </a:xfrm>
          <a:prstGeom prst="rect">
            <a:avLst/>
          </a:prstGeom>
        </p:spPr>
      </p:pic>
      <p:sp>
        <p:nvSpPr>
          <p:cNvPr id="8" name="Text Placeholder 5"/>
          <p:cNvSpPr txBox="1">
            <a:spLocks/>
          </p:cNvSpPr>
          <p:nvPr/>
        </p:nvSpPr>
        <p:spPr>
          <a:xfrm>
            <a:off x="8615082" y="3639671"/>
            <a:ext cx="3456440" cy="2335272"/>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alpha val="60000"/>
                  </a:schemeClr>
                </a:solidFill>
                <a:effectLst/>
                <a:uLnTx/>
                <a:uFillTx/>
                <a:latin typeface="Franklin Gothic Medium" panose="020B0603020102020204" pitchFamily="34" charset="0"/>
                <a:ea typeface="+mj-ea"/>
                <a:cs typeface="+mj-cs"/>
              </a:rPr>
              <a:t>Nutrineal</a:t>
            </a:r>
            <a:r>
              <a:rPr kumimoji="0" lang="en-US" sz="3600" b="0" i="0" u="none" strike="noStrike" kern="1200" cap="none" spc="0" normalizeH="0" baseline="0" noProof="0" dirty="0">
                <a:ln>
                  <a:noFill/>
                </a:ln>
                <a:solidFill>
                  <a:schemeClr val="bg1">
                    <a:alpha val="60000"/>
                  </a:schemeClr>
                </a:solidFill>
                <a:effectLst/>
                <a:uLnTx/>
                <a:uFillTx/>
                <a:latin typeface="Franklin Gothic Medium" panose="020B0603020102020204" pitchFamily="34" charset="0"/>
                <a:ea typeface="+mj-ea"/>
                <a:cs typeface="+mj-cs"/>
              </a:rPr>
              <a:t> solution</a:t>
            </a:r>
            <a:br>
              <a:rPr kumimoji="0" lang="en-US" sz="900" b="0" i="0" u="none" strike="noStrike" kern="1200" cap="none" spc="0" normalizeH="0" baseline="0" noProof="0" dirty="0">
                <a:ln>
                  <a:noFill/>
                </a:ln>
                <a:solidFill>
                  <a:schemeClr val="bg1">
                    <a:alpha val="60000"/>
                  </a:schemeClr>
                </a:solidFill>
                <a:effectLst/>
                <a:uLnTx/>
                <a:uFillTx/>
                <a:latin typeface="+mn-lt"/>
                <a:ea typeface="+mn-ea"/>
                <a:cs typeface="+mn-cs"/>
              </a:rPr>
            </a:br>
            <a:r>
              <a:rPr kumimoji="0" lang="en-US" sz="1400" b="1" i="0" u="none" strike="noStrike" kern="1200" cap="none" spc="0" normalizeH="0" baseline="0" noProof="0" dirty="0" err="1">
                <a:ln>
                  <a:noFill/>
                </a:ln>
                <a:solidFill>
                  <a:schemeClr val="bg1">
                    <a:alpha val="60000"/>
                  </a:schemeClr>
                </a:solidFill>
                <a:effectLst/>
                <a:uLnTx/>
                <a:uFillTx/>
                <a:latin typeface="+mn-lt"/>
                <a:ea typeface="+mn-ea"/>
                <a:cs typeface="+mn-cs"/>
              </a:rPr>
              <a:t>Nutrineal</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 (1.1% amino acid) PD solution can support PD patient metabolism by improving protein synthesis and nitrogen balance</a:t>
            </a:r>
            <a:r>
              <a:rPr kumimoji="0" lang="en-US" sz="1400" b="0" i="0" u="none" strike="noStrike" kern="1200" cap="none" spc="0" normalizeH="0" baseline="30000" noProof="0" dirty="0">
                <a:ln>
                  <a:noFill/>
                </a:ln>
                <a:solidFill>
                  <a:schemeClr val="bg1">
                    <a:alpha val="60000"/>
                  </a:schemeClr>
                </a:solidFill>
                <a:effectLst/>
                <a:uLnTx/>
                <a:uFillTx/>
                <a:latin typeface="+mn-lt"/>
                <a:ea typeface="+mn-ea"/>
                <a:cs typeface="+mn-cs"/>
              </a:rPr>
              <a:t>1–6</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 and help to avoid peritoneal membrane glucose exposure</a:t>
            </a:r>
            <a:r>
              <a:rPr kumimoji="0" lang="en-US" sz="1400" b="0" i="0" u="none" strike="noStrike" kern="1200" cap="none" spc="0" normalizeH="0" baseline="30000" noProof="0" dirty="0">
                <a:ln>
                  <a:noFill/>
                </a:ln>
                <a:solidFill>
                  <a:schemeClr val="bg1">
                    <a:alpha val="60000"/>
                  </a:schemeClr>
                </a:solidFill>
                <a:effectLst/>
                <a:uLnTx/>
                <a:uFillTx/>
                <a:latin typeface="+mn-lt"/>
                <a:ea typeface="+mn-ea"/>
                <a:cs typeface="+mn-cs"/>
              </a:rPr>
              <a:t>7,8</a:t>
            </a:r>
          </a:p>
        </p:txBody>
      </p:sp>
      <p:pic>
        <p:nvPicPr>
          <p:cNvPr id="9" name="Picture 8">
            <a:extLst>
              <a:ext uri="{FF2B5EF4-FFF2-40B4-BE49-F238E27FC236}">
                <a16:creationId xmlns:a16="http://schemas.microsoft.com/office/drawing/2014/main" id="{4781E5D8-8EFF-473E-8E0E-045E0ED457F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4099" t="19028" r="21900" b="4186"/>
          <a:stretch/>
        </p:blipFill>
        <p:spPr>
          <a:xfrm>
            <a:off x="6858000" y="3684494"/>
            <a:ext cx="1634330" cy="2169459"/>
          </a:xfrm>
          <a:prstGeom prst="rect">
            <a:avLst/>
          </a:prstGeom>
        </p:spPr>
      </p:pic>
      <p:sp>
        <p:nvSpPr>
          <p:cNvPr id="10" name="Text Placeholder 5"/>
          <p:cNvSpPr txBox="1">
            <a:spLocks/>
          </p:cNvSpPr>
          <p:nvPr/>
        </p:nvSpPr>
        <p:spPr>
          <a:xfrm>
            <a:off x="239327" y="2775344"/>
            <a:ext cx="3436202" cy="4082656"/>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alpha val="60000"/>
                  </a:schemeClr>
                </a:solidFill>
                <a:effectLst/>
                <a:uLnTx/>
                <a:uFillTx/>
                <a:latin typeface="+mj-lt"/>
                <a:ea typeface="+mj-ea"/>
                <a:cs typeface="+mj-cs"/>
              </a:rPr>
              <a:t>Extraneal</a:t>
            </a:r>
            <a:r>
              <a:rPr kumimoji="0" lang="en-US" sz="3600" b="0" i="0" u="none" strike="noStrike" kern="1200" cap="none" spc="0" normalizeH="0" baseline="0" noProof="0" dirty="0">
                <a:ln>
                  <a:noFill/>
                </a:ln>
                <a:solidFill>
                  <a:schemeClr val="bg1">
                    <a:alpha val="60000"/>
                  </a:schemeClr>
                </a:solidFill>
                <a:effectLst/>
                <a:uLnTx/>
                <a:uFillTx/>
                <a:latin typeface="Franklin Gothic Medium" panose="020B0603020102020204" pitchFamily="34" charset="0"/>
                <a:ea typeface="+mj-ea"/>
                <a:cs typeface="+mj-cs"/>
              </a:rPr>
              <a:t> solution</a:t>
            </a:r>
            <a:br>
              <a:rPr kumimoji="0" lang="en-US" sz="900" b="0" i="0" u="none" strike="noStrike" kern="1200" cap="none" spc="0" normalizeH="0" baseline="0" noProof="0" dirty="0">
                <a:ln>
                  <a:noFill/>
                </a:ln>
                <a:solidFill>
                  <a:schemeClr val="bg1">
                    <a:alpha val="60000"/>
                  </a:schemeClr>
                </a:solidFill>
                <a:effectLst/>
                <a:uLnTx/>
                <a:uFillTx/>
                <a:latin typeface="+mn-lt"/>
                <a:ea typeface="+mn-ea"/>
                <a:cs typeface="+mn-cs"/>
              </a:rPr>
            </a:br>
            <a:r>
              <a:rPr kumimoji="0" lang="en-US" sz="1400" b="1" i="0" u="none" strike="noStrike" kern="1200" cap="none" spc="0" normalizeH="0" baseline="0" noProof="0" dirty="0" err="1">
                <a:ln>
                  <a:noFill/>
                </a:ln>
                <a:solidFill>
                  <a:schemeClr val="bg1">
                    <a:alpha val="60000"/>
                  </a:schemeClr>
                </a:solidFill>
                <a:effectLst/>
                <a:uLnTx/>
                <a:uFillTx/>
                <a:latin typeface="+mn-lt"/>
                <a:ea typeface="+mn-ea"/>
                <a:cs typeface="+mn-cs"/>
              </a:rPr>
              <a:t>Extraneal</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 (</a:t>
            </a:r>
            <a:r>
              <a:rPr kumimoji="0" lang="en-US" sz="1400" b="0" i="0" u="none" strike="noStrike" kern="1200" cap="none" spc="0" normalizeH="0" baseline="0" noProof="0" dirty="0" err="1">
                <a:ln>
                  <a:noFill/>
                </a:ln>
                <a:solidFill>
                  <a:schemeClr val="bg1">
                    <a:alpha val="60000"/>
                  </a:schemeClr>
                </a:solidFill>
                <a:effectLst/>
                <a:uLnTx/>
                <a:uFillTx/>
                <a:latin typeface="+mn-lt"/>
                <a:ea typeface="+mn-ea"/>
                <a:cs typeface="+mn-cs"/>
              </a:rPr>
              <a:t>icodextrin</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 PD solution may be associated with improved patient survival</a:t>
            </a:r>
            <a:r>
              <a:rPr kumimoji="0" lang="en-US" sz="1400" b="0" i="0" u="none" strike="noStrike" kern="1200" cap="none" spc="0" normalizeH="0" baseline="30000" noProof="0" dirty="0">
                <a:ln>
                  <a:noFill/>
                </a:ln>
                <a:solidFill>
                  <a:schemeClr val="bg1">
                    <a:alpha val="60000"/>
                  </a:schemeClr>
                </a:solidFill>
                <a:effectLst/>
                <a:uLnTx/>
                <a:uFillTx/>
                <a:latin typeface="+mn-lt"/>
                <a:ea typeface="+mn-ea"/>
                <a:cs typeface="+mn-cs"/>
              </a:rPr>
              <a:t>1</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 and may extend time on therapy,</a:t>
            </a:r>
            <a:r>
              <a:rPr kumimoji="0" lang="en-US" sz="1400" b="0" i="0" u="none" strike="noStrike" kern="1200" cap="none" spc="0" normalizeH="0" baseline="30000" noProof="0" dirty="0">
                <a:ln>
                  <a:noFill/>
                </a:ln>
                <a:solidFill>
                  <a:schemeClr val="bg1">
                    <a:alpha val="60000"/>
                  </a:schemeClr>
                </a:solidFill>
                <a:effectLst/>
                <a:uLnTx/>
                <a:uFillTx/>
                <a:latin typeface="+mn-lt"/>
                <a:ea typeface="+mn-ea"/>
                <a:cs typeface="+mn-cs"/>
              </a:rPr>
              <a:t>2,3</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 with potential cost savings,</a:t>
            </a:r>
            <a:r>
              <a:rPr kumimoji="0" lang="en-US" sz="1400" b="0" i="0" u="none" strike="noStrike" kern="1200" cap="none" spc="0" normalizeH="0" baseline="30000" noProof="0" dirty="0">
                <a:ln>
                  <a:noFill/>
                </a:ln>
                <a:solidFill>
                  <a:schemeClr val="bg1">
                    <a:alpha val="60000"/>
                  </a:schemeClr>
                </a:solidFill>
                <a:effectLst/>
                <a:uLnTx/>
                <a:uFillTx/>
                <a:latin typeface="+mn-lt"/>
                <a:ea typeface="+mn-ea"/>
                <a:cs typeface="+mn-cs"/>
              </a:rPr>
              <a:t>2</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 compared with non-</a:t>
            </a:r>
            <a:r>
              <a:rPr kumimoji="0" lang="en-US" sz="1400" b="0" i="0" u="none" strike="noStrike" kern="1200" cap="none" spc="0" normalizeH="0" baseline="0" noProof="0" dirty="0" err="1">
                <a:ln>
                  <a:noFill/>
                </a:ln>
                <a:solidFill>
                  <a:schemeClr val="bg1">
                    <a:alpha val="60000"/>
                  </a:schemeClr>
                </a:solidFill>
                <a:effectLst/>
                <a:uLnTx/>
                <a:uFillTx/>
                <a:latin typeface="+mn-lt"/>
                <a:ea typeface="+mn-ea"/>
                <a:cs typeface="+mn-cs"/>
              </a:rPr>
              <a:t>icodextrin</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-based solutions</a:t>
            </a:r>
            <a:r>
              <a:rPr kumimoji="0" lang="bs-Latn-BA" sz="1400" b="0" i="0" u="none" strike="noStrike" kern="1200" cap="none" spc="0" normalizeH="0" baseline="0" noProof="0">
                <a:ln>
                  <a:noFill/>
                </a:ln>
                <a:solidFill>
                  <a:schemeClr val="bg1">
                    <a:alpha val="60000"/>
                  </a:schemeClr>
                </a:solidFill>
                <a:effectLst/>
                <a:uLnTx/>
                <a:uFillTx/>
                <a:latin typeface="+mn-lt"/>
                <a:ea typeface="+mn-ea"/>
                <a:cs typeface="+mn-cs"/>
              </a:rPr>
              <a:t>. </a:t>
            </a:r>
            <a:r>
              <a:rPr kumimoji="0" lang="en-US" sz="1400" b="1" i="0" u="none" strike="noStrike" kern="1200" cap="none" spc="0" normalizeH="0" baseline="0" noProof="0">
                <a:ln>
                  <a:noFill/>
                </a:ln>
                <a:solidFill>
                  <a:schemeClr val="bg1">
                    <a:alpha val="60000"/>
                  </a:schemeClr>
                </a:solidFill>
                <a:effectLst/>
                <a:uLnTx/>
                <a:uFillTx/>
                <a:latin typeface="+mn-lt"/>
                <a:ea typeface="+mn-ea"/>
                <a:cs typeface="+mn-cs"/>
              </a:rPr>
              <a:t>Extraneal</a:t>
            </a:r>
            <a:r>
              <a:rPr kumimoji="0" lang="en-US" sz="1400" b="1" i="0" u="none" strike="noStrike" kern="1200" cap="none" spc="0" normalizeH="0" baseline="0" noProof="0" dirty="0">
                <a:ln>
                  <a:noFill/>
                </a:ln>
                <a:solidFill>
                  <a:schemeClr val="bg1">
                    <a:alpha val="60000"/>
                  </a:schemeClr>
                </a:solidFill>
                <a:effectLst/>
                <a:uLnTx/>
                <a:uFillTx/>
                <a:latin typeface="+mn-lt"/>
                <a:ea typeface="+mn-ea"/>
                <a:cs typeface="+mn-cs"/>
              </a:rPr>
              <a:t> </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is the only globally commercially available</a:t>
            </a:r>
            <a:b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br>
            <a:r>
              <a:rPr kumimoji="0" lang="en-US" sz="1400" b="0" i="0" u="none" strike="noStrike" kern="1200" cap="none" spc="0" normalizeH="0" baseline="0" noProof="0" dirty="0" err="1">
                <a:ln>
                  <a:noFill/>
                </a:ln>
                <a:solidFill>
                  <a:schemeClr val="bg1">
                    <a:alpha val="60000"/>
                  </a:schemeClr>
                </a:solidFill>
                <a:effectLst/>
                <a:uLnTx/>
                <a:uFillTx/>
                <a:latin typeface="+mn-lt"/>
                <a:ea typeface="+mn-ea"/>
                <a:cs typeface="+mn-cs"/>
              </a:rPr>
              <a:t>icodextrin</a:t>
            </a:r>
            <a:r>
              <a:rPr kumimoji="0" lang="en-US" sz="1400" b="0" i="0" u="none" strike="noStrike" kern="1200" cap="none" spc="0" normalizeH="0" baseline="0" noProof="0" dirty="0">
                <a:ln>
                  <a:noFill/>
                </a:ln>
                <a:solidFill>
                  <a:schemeClr val="bg1">
                    <a:alpha val="60000"/>
                  </a:schemeClr>
                </a:solidFill>
                <a:effectLst/>
                <a:uLnTx/>
                <a:uFillTx/>
                <a:latin typeface="+mn-lt"/>
                <a:ea typeface="+mn-ea"/>
                <a:cs typeface="+mn-cs"/>
              </a:rPr>
              <a:t> PD solution</a:t>
            </a:r>
            <a:r>
              <a:rPr kumimoji="0" lang="en-US" sz="1400" b="0" i="0" u="none" strike="noStrike" kern="1200" cap="none" spc="0" normalizeH="0" baseline="30000" noProof="0" dirty="0">
                <a:ln>
                  <a:noFill/>
                </a:ln>
                <a:solidFill>
                  <a:schemeClr val="bg1">
                    <a:alpha val="60000"/>
                  </a:schemeClr>
                </a:solidFill>
                <a:effectLst/>
                <a:uLnTx/>
                <a:uFillTx/>
                <a:latin typeface="+mn-lt"/>
                <a:ea typeface="+mn-ea"/>
                <a:cs typeface="+mn-cs"/>
              </a:rPr>
              <a:t>4,5,a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alpha val="60000"/>
                </a:schemeClr>
              </a:solidFill>
              <a:effectLst/>
              <a:uLnTx/>
              <a:uFillTx/>
              <a:latin typeface="+mn-lt"/>
              <a:ea typeface="+mn-ea"/>
              <a:cs typeface="+mn-cs"/>
            </a:endParaRPr>
          </a:p>
        </p:txBody>
      </p:sp>
      <p:pic>
        <p:nvPicPr>
          <p:cNvPr id="11" name="Picture 10">
            <a:extLst>
              <a:ext uri="{FF2B5EF4-FFF2-40B4-BE49-F238E27FC236}">
                <a16:creationId xmlns:a16="http://schemas.microsoft.com/office/drawing/2014/main" id="{738C584A-7CA8-4B33-B91A-AADB2A0F373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20582" t="19028" r="25330" b="12185"/>
          <a:stretch/>
        </p:blipFill>
        <p:spPr>
          <a:xfrm>
            <a:off x="3704023" y="3558987"/>
            <a:ext cx="1594119" cy="2725271"/>
          </a:xfrm>
          <a:prstGeom prst="rect">
            <a:avLst/>
          </a:prstGeom>
        </p:spPr>
      </p:pic>
    </p:spTree>
    <p:extLst>
      <p:ext uri="{BB962C8B-B14F-4D97-AF65-F5344CB8AC3E}">
        <p14:creationId xmlns:p14="http://schemas.microsoft.com/office/powerpoint/2010/main" val="2287451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7C4F3D-225D-4362-A395-30CDC18845BE}"/>
              </a:ext>
            </a:extLst>
          </p:cNvPr>
          <p:cNvSpPr/>
          <p:nvPr/>
        </p:nvSpPr>
        <p:spPr>
          <a:xfrm>
            <a:off x="650533" y="6433237"/>
            <a:ext cx="6743363" cy="123111"/>
          </a:xfrm>
          <a:prstGeom prst="rect">
            <a:avLst/>
          </a:prstGeom>
        </p:spPr>
        <p:txBody>
          <a:bodyPr wrap="square" lIns="0" tIns="0" rIns="0" bIns="0">
            <a:spAutoFit/>
          </a:bodyPr>
          <a:lstStyle/>
          <a:p>
            <a:r>
              <a:rPr lang="en-US" sz="800">
                <a:solidFill>
                  <a:schemeClr val="bg1"/>
                </a:solidFill>
                <a:cs typeface="Arial"/>
              </a:rPr>
              <a:t>GLBL-MG2-19-0025a</a:t>
            </a:r>
          </a:p>
        </p:txBody>
      </p:sp>
      <p:sp>
        <p:nvSpPr>
          <p:cNvPr id="4" name="Text Placeholder 3">
            <a:extLst>
              <a:ext uri="{FF2B5EF4-FFF2-40B4-BE49-F238E27FC236}">
                <a16:creationId xmlns:a16="http://schemas.microsoft.com/office/drawing/2014/main" id="{B725DB41-9C64-474D-9B24-AF5713B88A03}"/>
              </a:ext>
            </a:extLst>
          </p:cNvPr>
          <p:cNvSpPr>
            <a:spLocks noGrp="1"/>
          </p:cNvSpPr>
          <p:nvPr>
            <p:ph type="body" sz="quarter" idx="13"/>
          </p:nvPr>
        </p:nvSpPr>
        <p:spPr>
          <a:xfrm>
            <a:off x="563124" y="4079674"/>
            <a:ext cx="7028529" cy="1197664"/>
          </a:xfrm>
        </p:spPr>
        <p:txBody>
          <a:bodyPr/>
          <a:lstStyle/>
          <a:p>
            <a:r>
              <a:rPr lang="en-US" dirty="0"/>
              <a:t>APPLYING MODERN PD TO BENEFIT YOUR DIALYS</a:t>
            </a:r>
            <a:r>
              <a:rPr lang="hr-BA" dirty="0">
                <a:solidFill>
                  <a:schemeClr val="tx1"/>
                </a:solidFill>
              </a:rPr>
              <a:t>HVALA NA PAŽNJI </a:t>
            </a:r>
            <a:endParaRPr lang="bs-Latn-BA" dirty="0">
              <a:solidFill>
                <a:schemeClr val="tx1"/>
              </a:solidFill>
            </a:endParaRPr>
          </a:p>
          <a:p>
            <a:r>
              <a:rPr lang="en-US" dirty="0"/>
              <a:t>IS PATIENTS</a:t>
            </a:r>
          </a:p>
        </p:txBody>
      </p:sp>
      <p:sp>
        <p:nvSpPr>
          <p:cNvPr id="6" name="Text Placeholder 5">
            <a:extLst>
              <a:ext uri="{FF2B5EF4-FFF2-40B4-BE49-F238E27FC236}">
                <a16:creationId xmlns:a16="http://schemas.microsoft.com/office/drawing/2014/main" id="{ADF43084-4832-864E-95D2-836F40672290}"/>
              </a:ext>
            </a:extLst>
          </p:cNvPr>
          <p:cNvSpPr>
            <a:spLocks noGrp="1"/>
          </p:cNvSpPr>
          <p:nvPr>
            <p:ph type="body" sz="quarter" idx="14"/>
          </p:nvPr>
        </p:nvSpPr>
        <p:spPr>
          <a:xfrm>
            <a:off x="571308" y="5277338"/>
            <a:ext cx="6086585" cy="816785"/>
          </a:xfrm>
        </p:spPr>
        <p:txBody>
          <a:bodyPr/>
          <a:lstStyle/>
          <a:p>
            <a:r>
              <a:rPr lang="bs-Latn-BA" dirty="0"/>
              <a:t>Tuzla, 29.5.2021.</a:t>
            </a:r>
            <a:endParaRPr lang="en-US" dirty="0"/>
          </a:p>
        </p:txBody>
      </p:sp>
      <p:sp>
        <p:nvSpPr>
          <p:cNvPr id="1026" name="AutoShape 2" descr="BiH do daljnjeg neće otvoriti svoje granice za strane državljane - tport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s-Latn-BA"/>
          </a:p>
        </p:txBody>
      </p:sp>
      <p:sp>
        <p:nvSpPr>
          <p:cNvPr id="1028" name="AutoShape 4" descr="BiH do daljnjeg neće otvoriti svoje granice za strane državljane - tport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s-Latn-BA"/>
          </a:p>
        </p:txBody>
      </p:sp>
      <p:pic>
        <p:nvPicPr>
          <p:cNvPr id="1030" name="Picture 6" descr="Dan državnosti - dokaz da zajedništvom možemo spasiti i izgraditi BiH po  mjeri svih"/>
          <p:cNvPicPr>
            <a:picLocks noChangeAspect="1" noChangeArrowheads="1"/>
          </p:cNvPicPr>
          <p:nvPr/>
        </p:nvPicPr>
        <p:blipFill>
          <a:blip r:embed="rId2"/>
          <a:srcRect/>
          <a:stretch>
            <a:fillRect/>
          </a:stretch>
        </p:blipFill>
        <p:spPr bwMode="auto">
          <a:xfrm>
            <a:off x="0" y="-277905"/>
            <a:ext cx="3110754" cy="17430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45860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C7B7-5BE2-4ABB-A416-07249F50D8B9}"/>
              </a:ext>
            </a:extLst>
          </p:cNvPr>
          <p:cNvSpPr>
            <a:spLocks noGrp="1"/>
          </p:cNvSpPr>
          <p:nvPr>
            <p:ph type="title"/>
          </p:nvPr>
        </p:nvSpPr>
        <p:spPr>
          <a:xfrm>
            <a:off x="838200" y="80534"/>
            <a:ext cx="10515600" cy="1325563"/>
          </a:xfrm>
        </p:spPr>
        <p:txBody>
          <a:bodyPr/>
          <a:lstStyle/>
          <a:p>
            <a:pPr algn="ctr"/>
            <a:r>
              <a:rPr lang="bs-Latn-BA" dirty="0"/>
              <a:t>Istorija PD</a:t>
            </a:r>
          </a:p>
        </p:txBody>
      </p:sp>
      <p:sp>
        <p:nvSpPr>
          <p:cNvPr id="8" name="TextBox 7">
            <a:extLst>
              <a:ext uri="{FF2B5EF4-FFF2-40B4-BE49-F238E27FC236}">
                <a16:creationId xmlns:a16="http://schemas.microsoft.com/office/drawing/2014/main" id="{DDDD5130-56F3-428C-88A4-61CD5722D269}"/>
              </a:ext>
            </a:extLst>
          </p:cNvPr>
          <p:cNvSpPr txBox="1"/>
          <p:nvPr/>
        </p:nvSpPr>
        <p:spPr>
          <a:xfrm>
            <a:off x="142044" y="1264023"/>
            <a:ext cx="11904954" cy="5016758"/>
          </a:xfrm>
          <a:prstGeom prst="rect">
            <a:avLst/>
          </a:prstGeom>
          <a:noFill/>
        </p:spPr>
        <p:txBody>
          <a:bodyPr wrap="square" rtlCol="0">
            <a:spAutoFit/>
          </a:bodyPr>
          <a:lstStyle/>
          <a:p>
            <a:pPr>
              <a:buFont typeface="Arial" pitchFamily="34" charset="0"/>
              <a:buChar char="•"/>
            </a:pPr>
            <a:r>
              <a:rPr lang="bs-Latn-BA" sz="2000" dirty="0">
                <a:solidFill>
                  <a:schemeClr val="bg1"/>
                </a:solidFill>
              </a:rPr>
              <a:t>Poslije I svjetskog rata PD se primjenjivala pod nazivom „interna dijaliza“</a:t>
            </a:r>
          </a:p>
          <a:p>
            <a:endParaRPr lang="bs-Latn-BA" sz="2000" dirty="0">
              <a:solidFill>
                <a:schemeClr val="bg1"/>
              </a:solidFill>
            </a:endParaRPr>
          </a:p>
          <a:p>
            <a:pPr>
              <a:buFont typeface="Arial" pitchFamily="34" charset="0"/>
              <a:buChar char="•"/>
            </a:pPr>
            <a:r>
              <a:rPr lang="bs-Latn-BA" sz="2000" dirty="0">
                <a:solidFill>
                  <a:schemeClr val="bg1"/>
                </a:solidFill>
              </a:rPr>
              <a:t>U AKI prva PD urađena 1946g od strane Fine i saradnika iz Bostona</a:t>
            </a:r>
          </a:p>
          <a:p>
            <a:pPr>
              <a:buFont typeface="Arial" pitchFamily="34" charset="0"/>
              <a:buChar char="•"/>
            </a:pPr>
            <a:endParaRPr lang="bs-Latn-BA" sz="2000" dirty="0">
              <a:solidFill>
                <a:schemeClr val="bg1"/>
              </a:solidFill>
            </a:endParaRPr>
          </a:p>
          <a:p>
            <a:pPr>
              <a:buFont typeface="Arial" pitchFamily="34" charset="0"/>
              <a:buChar char="•"/>
            </a:pPr>
            <a:r>
              <a:rPr lang="bs-Latn-BA" sz="2000" dirty="0">
                <a:solidFill>
                  <a:schemeClr val="bg1"/>
                </a:solidFill>
              </a:rPr>
              <a:t>1950g uvode se prvi hloridni i polietilenski plastični kateteri u PD</a:t>
            </a:r>
          </a:p>
          <a:p>
            <a:pPr>
              <a:buFont typeface="Arial" pitchFamily="34" charset="0"/>
              <a:buChar char="•"/>
            </a:pPr>
            <a:endParaRPr lang="bs-Latn-BA" sz="2000" dirty="0">
              <a:solidFill>
                <a:schemeClr val="bg1"/>
              </a:solidFill>
            </a:endParaRPr>
          </a:p>
          <a:p>
            <a:pPr>
              <a:buFont typeface="Arial" pitchFamily="34" charset="0"/>
              <a:buChar char="•"/>
            </a:pPr>
            <a:r>
              <a:rPr lang="bs-Latn-BA" sz="2000" dirty="0">
                <a:solidFill>
                  <a:schemeClr val="bg1"/>
                </a:solidFill>
              </a:rPr>
              <a:t>1970 uvedeni prvi puta silikonski kateteri sa perforacijama na distalnom dijelu</a:t>
            </a:r>
          </a:p>
          <a:p>
            <a:pPr>
              <a:buFont typeface="Arial" pitchFamily="34" charset="0"/>
              <a:buChar char="•"/>
            </a:pPr>
            <a:endParaRPr lang="bs-Latn-BA" sz="2000" dirty="0">
              <a:solidFill>
                <a:schemeClr val="bg1"/>
              </a:solidFill>
            </a:endParaRPr>
          </a:p>
          <a:p>
            <a:pPr>
              <a:buFont typeface="Arial" pitchFamily="34" charset="0"/>
              <a:buChar char="•"/>
            </a:pPr>
            <a:r>
              <a:rPr lang="bs-Latn-BA" sz="2000" dirty="0">
                <a:solidFill>
                  <a:schemeClr val="bg1"/>
                </a:solidFill>
              </a:rPr>
              <a:t>1968 Tenckhoff dizajnirao kateter sa dva dakronska jastučića ili cuffa (kasnije modificiran sa zavijenim </a:t>
            </a:r>
            <a:r>
              <a:rPr lang="bs-Latn-BA" sz="2000" dirty="0" err="1">
                <a:solidFill>
                  <a:schemeClr val="bg1"/>
                </a:solidFill>
              </a:rPr>
              <a:t>Palmerovim</a:t>
            </a:r>
            <a:r>
              <a:rPr lang="bs-Latn-BA" sz="2000" dirty="0">
                <a:solidFill>
                  <a:schemeClr val="bg1"/>
                </a:solidFill>
              </a:rPr>
              <a:t> kateterom)</a:t>
            </a:r>
          </a:p>
          <a:p>
            <a:pPr>
              <a:buFont typeface="Arial" pitchFamily="34" charset="0"/>
              <a:buChar char="•"/>
            </a:pPr>
            <a:endParaRPr lang="bs-Latn-BA" sz="2000" dirty="0">
              <a:solidFill>
                <a:schemeClr val="bg1"/>
              </a:solidFill>
            </a:endParaRPr>
          </a:p>
          <a:p>
            <a:pPr>
              <a:buFont typeface="Arial" pitchFamily="34" charset="0"/>
              <a:buChar char="•"/>
            </a:pPr>
            <a:r>
              <a:rPr lang="bs-Latn-BA" sz="2000" dirty="0">
                <a:solidFill>
                  <a:schemeClr val="bg1"/>
                </a:solidFill>
              </a:rPr>
              <a:t>APD 1972 g uvodi prvi puta Tenckhoff</a:t>
            </a:r>
          </a:p>
          <a:p>
            <a:pPr>
              <a:buFont typeface="Arial" pitchFamily="34" charset="0"/>
              <a:buChar char="•"/>
            </a:pPr>
            <a:endParaRPr lang="bs-Latn-BA" sz="2000" dirty="0">
              <a:solidFill>
                <a:schemeClr val="bg1"/>
              </a:solidFill>
            </a:endParaRPr>
          </a:p>
          <a:p>
            <a:pPr>
              <a:buFont typeface="Arial" pitchFamily="34" charset="0"/>
              <a:buChar char="•"/>
            </a:pPr>
            <a:r>
              <a:rPr lang="bs-Latn-BA" sz="2000" dirty="0">
                <a:solidFill>
                  <a:schemeClr val="bg1"/>
                </a:solidFill>
              </a:rPr>
              <a:t>1976g CAPD Robert Popovich i Jack Moncrief (tzv. portabl / ekvilibrijum dijalizna tehnika)</a:t>
            </a:r>
          </a:p>
          <a:p>
            <a:pPr>
              <a:buFont typeface="Arial" pitchFamily="34" charset="0"/>
              <a:buChar char="•"/>
            </a:pPr>
            <a:endParaRPr lang="bs-Latn-BA" sz="2000" dirty="0">
              <a:solidFill>
                <a:schemeClr val="bg1"/>
              </a:solidFill>
            </a:endParaRPr>
          </a:p>
          <a:p>
            <a:pPr>
              <a:buFont typeface="Arial" pitchFamily="34" charset="0"/>
              <a:buChar char="•"/>
            </a:pPr>
            <a:r>
              <a:rPr lang="bs-Latn-BA" sz="2000" dirty="0">
                <a:solidFill>
                  <a:schemeClr val="bg1"/>
                </a:solidFill>
              </a:rPr>
              <a:t>Oreopoulos 1977g nova tehnika CAPD sa polivinil hloridnim vrećicama, sa savitljivim setom</a:t>
            </a:r>
          </a:p>
        </p:txBody>
      </p:sp>
    </p:spTree>
    <p:extLst>
      <p:ext uri="{BB962C8B-B14F-4D97-AF65-F5344CB8AC3E}">
        <p14:creationId xmlns:p14="http://schemas.microsoft.com/office/powerpoint/2010/main" val="42667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BA94F-5F3D-4903-AC8A-CA94BCA7EE04}"/>
              </a:ext>
            </a:extLst>
          </p:cNvPr>
          <p:cNvSpPr>
            <a:spLocks noGrp="1"/>
          </p:cNvSpPr>
          <p:nvPr>
            <p:ph type="title"/>
          </p:nvPr>
        </p:nvSpPr>
        <p:spPr>
          <a:xfrm>
            <a:off x="838200" y="-57343"/>
            <a:ext cx="10515600" cy="870012"/>
          </a:xfrm>
        </p:spPr>
        <p:txBody>
          <a:bodyPr/>
          <a:lstStyle/>
          <a:p>
            <a:pPr algn="ctr"/>
            <a:r>
              <a:rPr lang="hr-HR" dirty="0"/>
              <a:t>Peritonealna dijaliza</a:t>
            </a:r>
            <a:endParaRPr lang="bs-Latn-BA" dirty="0"/>
          </a:p>
        </p:txBody>
      </p:sp>
      <p:sp>
        <p:nvSpPr>
          <p:cNvPr id="3" name="Content Placeholder 2">
            <a:extLst>
              <a:ext uri="{FF2B5EF4-FFF2-40B4-BE49-F238E27FC236}">
                <a16:creationId xmlns:a16="http://schemas.microsoft.com/office/drawing/2014/main" id="{B842E3D4-C0E6-43DC-8581-4B7BE2DA2F10}"/>
              </a:ext>
            </a:extLst>
          </p:cNvPr>
          <p:cNvSpPr>
            <a:spLocks noGrp="1"/>
          </p:cNvSpPr>
          <p:nvPr>
            <p:ph idx="1"/>
          </p:nvPr>
        </p:nvSpPr>
        <p:spPr>
          <a:xfrm>
            <a:off x="124287" y="1004048"/>
            <a:ext cx="11896078" cy="5701552"/>
          </a:xfrm>
        </p:spPr>
        <p:txBody>
          <a:bodyPr>
            <a:normAutofit/>
          </a:bodyPr>
          <a:lstStyle/>
          <a:p>
            <a:r>
              <a:rPr lang="bs-Latn-BA" dirty="0"/>
              <a:t>1979 CAPD zvanično prihvaćena kao alternativa HD (Y set sistem; ANDY sistem sa dvije vrećice; Stay-Safe sistem; Clear-flix vrećice, polilefini-Biofine; jedna vrećica, dvije vrećice, prošivena vrećica sa 2 komore, standardne otopine, uravnotežene, bikarbonatne, nutritivne, icodextrin otopine)</a:t>
            </a:r>
          </a:p>
          <a:p>
            <a:r>
              <a:rPr lang="bs-Latn-BA" dirty="0"/>
              <a:t>APD 1981g uveden sa CCPD, CEPD; IAPD; NIPD</a:t>
            </a:r>
          </a:p>
          <a:p>
            <a:r>
              <a:rPr lang="bs-Latn-BA" dirty="0"/>
              <a:t>&gt;300000 bolesnika se liječi PD</a:t>
            </a:r>
          </a:p>
          <a:p>
            <a:r>
              <a:rPr lang="bs-Latn-BA" dirty="0"/>
              <a:t>U svijetu Kanada 36%; Hong Kong 80%; Meksiko 81%</a:t>
            </a:r>
          </a:p>
          <a:p>
            <a:r>
              <a:rPr lang="bs-Latn-BA" dirty="0"/>
              <a:t>U SAD 2,28%, najveći postotak APD</a:t>
            </a:r>
          </a:p>
        </p:txBody>
      </p:sp>
      <p:sp>
        <p:nvSpPr>
          <p:cNvPr id="4" name="object 11"/>
          <p:cNvSpPr txBox="1">
            <a:spLocks/>
          </p:cNvSpPr>
          <p:nvPr/>
        </p:nvSpPr>
        <p:spPr>
          <a:xfrm>
            <a:off x="8873448" y="5284813"/>
            <a:ext cx="833715" cy="764312"/>
          </a:xfrm>
          <a:prstGeom prst="rect">
            <a:avLst/>
          </a:prstGeom>
        </p:spPr>
        <p:txBody>
          <a:bodyPr vert="horz" wrap="square" lIns="0" tIns="12700" rIns="0" bIns="0" rtlCol="0" anchor="ctr">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bs-Latn-BA" sz="1600" b="1" i="0" u="none" strike="noStrike" kern="1200" cap="none" spc="-165" normalizeH="0" baseline="0" noProof="0" dirty="0" err="1">
                <a:ln>
                  <a:noFill/>
                </a:ln>
                <a:solidFill>
                  <a:schemeClr val="bg1"/>
                </a:solidFill>
                <a:effectLst/>
                <a:uLnTx/>
                <a:uFillTx/>
                <a:latin typeface="Arial" panose="020B0604020202020204" pitchFamily="34" charset="0"/>
                <a:ea typeface="+mj-ea"/>
                <a:cs typeface="Arial" panose="020B0604020202020204" pitchFamily="34" charset="0"/>
              </a:rPr>
              <a:t>Aseptic</a:t>
            </a:r>
            <a:r>
              <a:rPr kumimoji="0" lang="bs-Latn-BA" sz="1600" b="1" i="0" u="none" strike="noStrike" kern="1200" cap="none" spc="-165"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bs-Latn-BA" sz="1600" b="1" i="0" u="none" strike="noStrike" kern="1200" cap="none" spc="-215" normalizeH="0" baseline="0" noProof="0" dirty="0" err="1">
                <a:ln>
                  <a:noFill/>
                </a:ln>
                <a:solidFill>
                  <a:schemeClr val="bg1"/>
                </a:solidFill>
                <a:effectLst/>
                <a:uLnTx/>
                <a:uFillTx/>
                <a:latin typeface="Arial" panose="020B0604020202020204" pitchFamily="34" charset="0"/>
                <a:ea typeface="+mj-ea"/>
                <a:cs typeface="Arial" panose="020B0604020202020204" pitchFamily="34" charset="0"/>
              </a:rPr>
              <a:t>Non-Touch</a:t>
            </a:r>
            <a:r>
              <a:rPr kumimoji="0" lang="bs-Latn-BA" sz="1600" b="1" i="0" u="none" strike="noStrike" kern="1200" cap="none" spc="-1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bs-Latn-BA" sz="1600" b="1" i="0" u="none" strike="noStrike" kern="1200" cap="none" spc="-204"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Technique</a:t>
            </a:r>
          </a:p>
        </p:txBody>
      </p:sp>
      <p:sp>
        <p:nvSpPr>
          <p:cNvPr id="5" name="object 12"/>
          <p:cNvSpPr/>
          <p:nvPr/>
        </p:nvSpPr>
        <p:spPr>
          <a:xfrm>
            <a:off x="7186947" y="5284813"/>
            <a:ext cx="1573187" cy="1573187"/>
          </a:xfrm>
          <a:prstGeom prst="rect">
            <a:avLst/>
          </a:prstGeom>
          <a:blipFill>
            <a:blip r:embed="rId2" cstate="print"/>
            <a:stretch>
              <a:fillRect/>
            </a:stretch>
          </a:blipFill>
          <a:effectLst>
            <a:softEdge rad="127000"/>
          </a:effectLst>
        </p:spPr>
        <p:txBody>
          <a:bodyPr wrap="square" lIns="0" tIns="0" rIns="0" bIns="0" rtlCol="0"/>
          <a:lstStyle/>
          <a:p>
            <a:endParaRPr/>
          </a:p>
        </p:txBody>
      </p:sp>
      <p:sp>
        <p:nvSpPr>
          <p:cNvPr id="6" name="object 6"/>
          <p:cNvSpPr/>
          <p:nvPr/>
        </p:nvSpPr>
        <p:spPr>
          <a:xfrm>
            <a:off x="9820477" y="5284813"/>
            <a:ext cx="1575003" cy="1573187"/>
          </a:xfrm>
          <a:prstGeom prst="rect">
            <a:avLst/>
          </a:prstGeom>
          <a:blipFill>
            <a:blip r:embed="rId3" cstate="print"/>
            <a:stretch>
              <a:fillRect/>
            </a:stretch>
          </a:blipFill>
          <a:effectLst>
            <a:softEdge rad="127000"/>
          </a:effectLst>
        </p:spPr>
        <p:txBody>
          <a:bodyPr wrap="square" lIns="0" tIns="0" rIns="0" bIns="0" rtlCol="0"/>
          <a:lstStyle/>
          <a:p>
            <a:endParaRPr/>
          </a:p>
        </p:txBody>
      </p:sp>
    </p:spTree>
    <p:extLst>
      <p:ext uri="{BB962C8B-B14F-4D97-AF65-F5344CB8AC3E}">
        <p14:creationId xmlns:p14="http://schemas.microsoft.com/office/powerpoint/2010/main" val="2069024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EEE6-F111-475B-8D94-840FD87B9B8E}"/>
              </a:ext>
            </a:extLst>
          </p:cNvPr>
          <p:cNvSpPr>
            <a:spLocks noGrp="1"/>
          </p:cNvSpPr>
          <p:nvPr>
            <p:ph type="title"/>
          </p:nvPr>
        </p:nvSpPr>
        <p:spPr>
          <a:xfrm>
            <a:off x="867791" y="84338"/>
            <a:ext cx="10515600" cy="1024795"/>
          </a:xfrm>
        </p:spPr>
        <p:txBody>
          <a:bodyPr/>
          <a:lstStyle/>
          <a:p>
            <a:r>
              <a:rPr lang="bs-Latn-BA" dirty="0"/>
              <a:t>Nadomjesna bubrežna terapija</a:t>
            </a:r>
          </a:p>
        </p:txBody>
      </p:sp>
      <p:sp>
        <p:nvSpPr>
          <p:cNvPr id="3" name="Content Placeholder 2">
            <a:extLst>
              <a:ext uri="{FF2B5EF4-FFF2-40B4-BE49-F238E27FC236}">
                <a16:creationId xmlns:a16="http://schemas.microsoft.com/office/drawing/2014/main" id="{17BCF7C6-7CB7-4F42-BD5B-C95F941D3FD3}"/>
              </a:ext>
            </a:extLst>
          </p:cNvPr>
          <p:cNvSpPr>
            <a:spLocks noGrp="1"/>
          </p:cNvSpPr>
          <p:nvPr>
            <p:ph idx="1"/>
          </p:nvPr>
        </p:nvSpPr>
        <p:spPr>
          <a:xfrm>
            <a:off x="168675" y="887767"/>
            <a:ext cx="11913833" cy="5885895"/>
          </a:xfrm>
        </p:spPr>
        <p:txBody>
          <a:bodyPr>
            <a:normAutofit/>
          </a:bodyPr>
          <a:lstStyle/>
          <a:p>
            <a:r>
              <a:rPr lang="bs-Latn-BA" dirty="0"/>
              <a:t>Najčešća renalna oboljenja u BiH koja uzrokuju hronično zatajenje bubrega: diabetes mellitus, hronični pijelonefritis, hronični glomerulonefritis, hipertenzija, ..... </a:t>
            </a:r>
          </a:p>
          <a:p>
            <a:pPr lvl="0"/>
            <a:r>
              <a:rPr lang="bs-Latn-BA" dirty="0"/>
              <a:t>20,3% pacijenata - primarna bubrežna bolest je dijabetična nefropatija</a:t>
            </a:r>
          </a:p>
          <a:p>
            <a:pPr lvl="0"/>
            <a:r>
              <a:rPr lang="bs-Latn-BA" dirty="0"/>
              <a:t>Osnovni uzrok HBB u PD </a:t>
            </a:r>
            <a:r>
              <a:rPr lang="bs-Latn-BA" dirty="0" err="1"/>
              <a:t>pts</a:t>
            </a:r>
            <a:r>
              <a:rPr lang="bs-Latn-BA" dirty="0"/>
              <a:t>. </a:t>
            </a:r>
            <a:r>
              <a:rPr lang="bs-Latn-BA" dirty="0" err="1"/>
              <a:t>diabetes</a:t>
            </a:r>
            <a:r>
              <a:rPr lang="bs-Latn-BA" dirty="0"/>
              <a:t> </a:t>
            </a:r>
            <a:r>
              <a:rPr lang="bs-Latn-BA" dirty="0" err="1"/>
              <a:t>melitus</a:t>
            </a:r>
            <a:r>
              <a:rPr lang="bs-Latn-BA" dirty="0"/>
              <a:t> -32,0%</a:t>
            </a:r>
          </a:p>
          <a:p>
            <a:pPr lvl="0"/>
            <a:r>
              <a:rPr lang="bs-Latn-BA" dirty="0"/>
              <a:t>Kardiovaskularna oboljenja su, kao i kod HD pacijenata, najčešći uzrok smrti u PD </a:t>
            </a:r>
            <a:r>
              <a:rPr lang="bs-Latn-BA" dirty="0" err="1"/>
              <a:t>pts</a:t>
            </a:r>
            <a:r>
              <a:rPr lang="bs-Latn-BA" dirty="0"/>
              <a:t>.</a:t>
            </a:r>
          </a:p>
          <a:p>
            <a:pPr lvl="0"/>
            <a:r>
              <a:rPr lang="bs-Latn-BA" dirty="0">
                <a:solidFill>
                  <a:srgbClr val="FF0000"/>
                </a:solidFill>
                <a:latin typeface="Arial Black" panose="020B0A04020102020204" pitchFamily="34" charset="0"/>
              </a:rPr>
              <a:t>Prva IPD u BiH u Tuzli 1969 g.-trovanje gljivama</a:t>
            </a:r>
          </a:p>
          <a:p>
            <a:pPr lvl="0"/>
            <a:r>
              <a:rPr lang="bs-Latn-BA" dirty="0"/>
              <a:t>Prva CAPD 1981g u KCUS</a:t>
            </a:r>
          </a:p>
          <a:p>
            <a:endParaRPr lang="bs-Latn-BA" dirty="0"/>
          </a:p>
        </p:txBody>
      </p:sp>
      <p:pic>
        <p:nvPicPr>
          <p:cNvPr id="4" name="Picture 3">
            <a:extLst>
              <a:ext uri="{FF2B5EF4-FFF2-40B4-BE49-F238E27FC236}">
                <a16:creationId xmlns:a16="http://schemas.microsoft.com/office/drawing/2014/main" id="{59A22118-A4C3-4611-AE71-5413B95CC0FF}"/>
              </a:ext>
            </a:extLst>
          </p:cNvPr>
          <p:cNvPicPr>
            <a:picLocks noChangeAspect="1"/>
          </p:cNvPicPr>
          <p:nvPr/>
        </p:nvPicPr>
        <p:blipFill>
          <a:blip r:embed="rId2"/>
          <a:stretch>
            <a:fillRect/>
          </a:stretch>
        </p:blipFill>
        <p:spPr>
          <a:xfrm>
            <a:off x="9499106" y="4824213"/>
            <a:ext cx="2692894" cy="1949449"/>
          </a:xfrm>
          <a:prstGeom prst="ellipse">
            <a:avLst/>
          </a:prstGeom>
          <a:ln>
            <a:noFill/>
          </a:ln>
          <a:effectLst>
            <a:softEdge rad="112500"/>
          </a:effectLst>
        </p:spPr>
      </p:pic>
    </p:spTree>
    <p:extLst>
      <p:ext uri="{BB962C8B-B14F-4D97-AF65-F5344CB8AC3E}">
        <p14:creationId xmlns:p14="http://schemas.microsoft.com/office/powerpoint/2010/main" val="2287451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812" y="1"/>
            <a:ext cx="10515600" cy="710213"/>
          </a:xfrm>
        </p:spPr>
        <p:txBody>
          <a:bodyPr>
            <a:normAutofit fontScale="90000"/>
          </a:bodyPr>
          <a:lstStyle/>
          <a:p>
            <a:pPr algn="ctr"/>
            <a:r>
              <a:rPr lang="hr-HR" dirty="0"/>
              <a:t>Peritonealna dijaliza</a:t>
            </a:r>
            <a:endParaRPr lang="bs-Latn-BA" dirty="0"/>
          </a:p>
        </p:txBody>
      </p:sp>
      <p:sp>
        <p:nvSpPr>
          <p:cNvPr id="3" name="Content Placeholder 2"/>
          <p:cNvSpPr>
            <a:spLocks noGrp="1"/>
          </p:cNvSpPr>
          <p:nvPr>
            <p:ph idx="1"/>
          </p:nvPr>
        </p:nvSpPr>
        <p:spPr>
          <a:xfrm>
            <a:off x="79898" y="710214"/>
            <a:ext cx="12029243" cy="6147786"/>
          </a:xfrm>
        </p:spPr>
        <p:txBody>
          <a:bodyPr>
            <a:normAutofit/>
          </a:bodyPr>
          <a:lstStyle/>
          <a:p>
            <a:r>
              <a:rPr lang="bs-Latn-BA" dirty="0"/>
              <a:t>Trenutno u BiH 98 bolesnika na PD (u BiH 2001g 1,6%; trenutno 3,7%, u FBiH 5.5% - 86pts.; - KCUS 36pts)</a:t>
            </a:r>
          </a:p>
          <a:p>
            <a:r>
              <a:rPr lang="bs-Latn-BA" dirty="0"/>
              <a:t>APD 1pts. u RS; 2pts. u FBiH</a:t>
            </a:r>
          </a:p>
          <a:p>
            <a:pPr lvl="0"/>
            <a:r>
              <a:rPr lang="bs-Latn-BA" dirty="0"/>
              <a:t>U posljednjih 5 godina u BIH broj pacijenata na PD ima trend stagnacije i stalnog varijacije broja pacijenata </a:t>
            </a:r>
          </a:p>
          <a:p>
            <a:pPr lvl="0"/>
            <a:r>
              <a:rPr lang="bs-Latn-BA" dirty="0"/>
              <a:t>U  2009.godini je bio najveći broj pacijenata (108) a na dan 31.12.2019. godine ukupno je bio 103 pacijenta </a:t>
            </a:r>
          </a:p>
          <a:p>
            <a:pPr lvl="0"/>
            <a:r>
              <a:rPr lang="bs-Latn-BA" dirty="0"/>
              <a:t>Životna dob pacijenata je 45-64 godine (37.9% </a:t>
            </a:r>
            <a:r>
              <a:rPr lang="bs-Latn-BA" dirty="0" err="1"/>
              <a:t>pts</a:t>
            </a:r>
            <a:r>
              <a:rPr lang="bs-Latn-BA" dirty="0"/>
              <a:t>.)</a:t>
            </a:r>
          </a:p>
          <a:p>
            <a:pPr lvl="0"/>
            <a:endParaRPr lang="bs-Latn-BA" dirty="0"/>
          </a:p>
          <a:p>
            <a:pPr lvl="0"/>
            <a:endParaRPr lang="bs-Latn-BA" dirty="0"/>
          </a:p>
          <a:p>
            <a:endParaRPr lang="bs-Latn-BA" dirty="0"/>
          </a:p>
        </p:txBody>
      </p:sp>
      <p:sp>
        <p:nvSpPr>
          <p:cNvPr id="4" name="object 14"/>
          <p:cNvSpPr/>
          <p:nvPr/>
        </p:nvSpPr>
        <p:spPr>
          <a:xfrm>
            <a:off x="9145358" y="3919878"/>
            <a:ext cx="1573187" cy="1573199"/>
          </a:xfrm>
          <a:prstGeom prst="rect">
            <a:avLst/>
          </a:prstGeom>
          <a:blipFill>
            <a:blip r:embed="rId2" cstate="print"/>
            <a:stretch>
              <a:fillRect/>
            </a:stretch>
          </a:blipFill>
          <a:effectLst>
            <a:softEdge rad="127000"/>
          </a:effectLst>
        </p:spPr>
        <p:txBody>
          <a:bodyPr wrap="square" lIns="0" tIns="0" rIns="0" bIns="0" rtlCol="0"/>
          <a:lstStyle/>
          <a:p>
            <a:endParaRPr/>
          </a:p>
        </p:txBody>
      </p:sp>
      <p:sp>
        <p:nvSpPr>
          <p:cNvPr id="5" name="object 15"/>
          <p:cNvSpPr/>
          <p:nvPr/>
        </p:nvSpPr>
        <p:spPr>
          <a:xfrm>
            <a:off x="7679182" y="5282997"/>
            <a:ext cx="1575003" cy="1575003"/>
          </a:xfrm>
          <a:prstGeom prst="rect">
            <a:avLst/>
          </a:prstGeom>
          <a:blipFill>
            <a:blip r:embed="rId3" cstate="print"/>
            <a:stretch>
              <a:fillRect/>
            </a:stretch>
          </a:blipFill>
          <a:effectLst>
            <a:softEdge rad="127000"/>
          </a:effectLst>
        </p:spPr>
        <p:txBody>
          <a:bodyPr wrap="square" lIns="0" tIns="0" rIns="0" bIns="0" rtlCol="0"/>
          <a:lstStyle/>
          <a:p>
            <a:endParaRPr/>
          </a:p>
        </p:txBody>
      </p:sp>
      <p:sp>
        <p:nvSpPr>
          <p:cNvPr id="6" name="object 16"/>
          <p:cNvSpPr/>
          <p:nvPr/>
        </p:nvSpPr>
        <p:spPr>
          <a:xfrm>
            <a:off x="10568838" y="3899562"/>
            <a:ext cx="1574761" cy="1574774"/>
          </a:xfrm>
          <a:prstGeom prst="rect">
            <a:avLst/>
          </a:prstGeom>
          <a:blipFill>
            <a:blip r:embed="rId4" cstate="print"/>
            <a:stretch>
              <a:fillRect/>
            </a:stretch>
          </a:blipFill>
          <a:effectLst>
            <a:softEdge rad="127000"/>
          </a:effectLst>
        </p:spPr>
        <p:txBody>
          <a:bodyPr wrap="square" lIns="0" tIns="0" rIns="0" bIns="0" rtlCol="0"/>
          <a:lstStyle/>
          <a:p>
            <a:endParaRPr/>
          </a:p>
        </p:txBody>
      </p:sp>
      <p:sp>
        <p:nvSpPr>
          <p:cNvPr id="7" name="object 14"/>
          <p:cNvSpPr/>
          <p:nvPr/>
        </p:nvSpPr>
        <p:spPr>
          <a:xfrm>
            <a:off x="9108475" y="5302357"/>
            <a:ext cx="1573187" cy="1573199"/>
          </a:xfrm>
          <a:prstGeom prst="rect">
            <a:avLst/>
          </a:prstGeom>
          <a:blipFill>
            <a:blip r:embed="rId5" cstate="print"/>
            <a:stretch>
              <a:fillRect/>
            </a:stretch>
          </a:blipFill>
          <a:effectLst>
            <a:softEdge rad="127000"/>
          </a:effectLst>
        </p:spPr>
        <p:txBody>
          <a:bodyPr wrap="square" lIns="0" tIns="0" rIns="0" bIns="0" rtlCol="0"/>
          <a:lstStyle/>
          <a:p>
            <a:endParaRPr/>
          </a:p>
        </p:txBody>
      </p:sp>
      <p:sp>
        <p:nvSpPr>
          <p:cNvPr id="8" name="object 15"/>
          <p:cNvSpPr/>
          <p:nvPr/>
        </p:nvSpPr>
        <p:spPr>
          <a:xfrm>
            <a:off x="10535942" y="5293579"/>
            <a:ext cx="1573199" cy="1573199"/>
          </a:xfrm>
          <a:prstGeom prst="rect">
            <a:avLst/>
          </a:prstGeom>
          <a:blipFill>
            <a:blip r:embed="rId6" cstate="print"/>
            <a:stretch>
              <a:fillRect/>
            </a:stretch>
          </a:blipFill>
          <a:effectLst>
            <a:softEdge rad="127000"/>
          </a:effectLst>
        </p:spPr>
        <p:txBody>
          <a:bodyPr wrap="square" lIns="0" tIns="0" rIns="0" bIns="0" rtlCol="0"/>
          <a:lstStyle/>
          <a:p>
            <a:endParaRPr dirty="0"/>
          </a:p>
        </p:txBody>
      </p:sp>
      <p:graphicFrame>
        <p:nvGraphicFramePr>
          <p:cNvPr id="9" name="Table 8">
            <a:extLst>
              <a:ext uri="{FF2B5EF4-FFF2-40B4-BE49-F238E27FC236}">
                <a16:creationId xmlns:a16="http://schemas.microsoft.com/office/drawing/2014/main" id="{331291F3-718E-492C-8E70-97EC914D4EEB}"/>
              </a:ext>
            </a:extLst>
          </p:cNvPr>
          <p:cNvGraphicFramePr>
            <a:graphicFrameLocks noGrp="1"/>
          </p:cNvGraphicFramePr>
          <p:nvPr>
            <p:extLst>
              <p:ext uri="{D42A27DB-BD31-4B8C-83A1-F6EECF244321}">
                <p14:modId xmlns:p14="http://schemas.microsoft.com/office/powerpoint/2010/main" val="3851265372"/>
              </p:ext>
            </p:extLst>
          </p:nvPr>
        </p:nvGraphicFramePr>
        <p:xfrm>
          <a:off x="-1" y="5063837"/>
          <a:ext cx="7679183" cy="1798552"/>
        </p:xfrm>
        <a:graphic>
          <a:graphicData uri="http://schemas.openxmlformats.org/drawingml/2006/table">
            <a:tbl>
              <a:tblPr>
                <a:tableStyleId>{3C2FFA5D-87B4-456A-9821-1D502468CF0F}</a:tableStyleId>
              </a:tblPr>
              <a:tblGrid>
                <a:gridCol w="54986">
                  <a:extLst>
                    <a:ext uri="{9D8B030D-6E8A-4147-A177-3AD203B41FA5}">
                      <a16:colId xmlns:a16="http://schemas.microsoft.com/office/drawing/2014/main" val="2864287271"/>
                    </a:ext>
                  </a:extLst>
                </a:gridCol>
                <a:gridCol w="1594594">
                  <a:extLst>
                    <a:ext uri="{9D8B030D-6E8A-4147-A177-3AD203B41FA5}">
                      <a16:colId xmlns:a16="http://schemas.microsoft.com/office/drawing/2014/main" val="703180091"/>
                    </a:ext>
                  </a:extLst>
                </a:gridCol>
                <a:gridCol w="109972">
                  <a:extLst>
                    <a:ext uri="{9D8B030D-6E8A-4147-A177-3AD203B41FA5}">
                      <a16:colId xmlns:a16="http://schemas.microsoft.com/office/drawing/2014/main" val="4247861690"/>
                    </a:ext>
                  </a:extLst>
                </a:gridCol>
                <a:gridCol w="1209692">
                  <a:extLst>
                    <a:ext uri="{9D8B030D-6E8A-4147-A177-3AD203B41FA5}">
                      <a16:colId xmlns:a16="http://schemas.microsoft.com/office/drawing/2014/main" val="3448469373"/>
                    </a:ext>
                  </a:extLst>
                </a:gridCol>
                <a:gridCol w="72787">
                  <a:extLst>
                    <a:ext uri="{9D8B030D-6E8A-4147-A177-3AD203B41FA5}">
                      <a16:colId xmlns:a16="http://schemas.microsoft.com/office/drawing/2014/main" val="3920813499"/>
                    </a:ext>
                  </a:extLst>
                </a:gridCol>
                <a:gridCol w="54986">
                  <a:extLst>
                    <a:ext uri="{9D8B030D-6E8A-4147-A177-3AD203B41FA5}">
                      <a16:colId xmlns:a16="http://schemas.microsoft.com/office/drawing/2014/main" val="3995579379"/>
                    </a:ext>
                  </a:extLst>
                </a:gridCol>
                <a:gridCol w="1669328">
                  <a:extLst>
                    <a:ext uri="{9D8B030D-6E8A-4147-A177-3AD203B41FA5}">
                      <a16:colId xmlns:a16="http://schemas.microsoft.com/office/drawing/2014/main" val="4213402208"/>
                    </a:ext>
                  </a:extLst>
                </a:gridCol>
                <a:gridCol w="181866">
                  <a:extLst>
                    <a:ext uri="{9D8B030D-6E8A-4147-A177-3AD203B41FA5}">
                      <a16:colId xmlns:a16="http://schemas.microsoft.com/office/drawing/2014/main" val="1955328250"/>
                    </a:ext>
                  </a:extLst>
                </a:gridCol>
                <a:gridCol w="659832">
                  <a:extLst>
                    <a:ext uri="{9D8B030D-6E8A-4147-A177-3AD203B41FA5}">
                      <a16:colId xmlns:a16="http://schemas.microsoft.com/office/drawing/2014/main" val="86788126"/>
                    </a:ext>
                  </a:extLst>
                </a:gridCol>
                <a:gridCol w="953091">
                  <a:extLst>
                    <a:ext uri="{9D8B030D-6E8A-4147-A177-3AD203B41FA5}">
                      <a16:colId xmlns:a16="http://schemas.microsoft.com/office/drawing/2014/main" val="2335849637"/>
                    </a:ext>
                  </a:extLst>
                </a:gridCol>
                <a:gridCol w="54986">
                  <a:extLst>
                    <a:ext uri="{9D8B030D-6E8A-4147-A177-3AD203B41FA5}">
                      <a16:colId xmlns:a16="http://schemas.microsoft.com/office/drawing/2014/main" val="2345763417"/>
                    </a:ext>
                  </a:extLst>
                </a:gridCol>
                <a:gridCol w="54986">
                  <a:extLst>
                    <a:ext uri="{9D8B030D-6E8A-4147-A177-3AD203B41FA5}">
                      <a16:colId xmlns:a16="http://schemas.microsoft.com/office/drawing/2014/main" val="1594742097"/>
                    </a:ext>
                  </a:extLst>
                </a:gridCol>
                <a:gridCol w="953091">
                  <a:extLst>
                    <a:ext uri="{9D8B030D-6E8A-4147-A177-3AD203B41FA5}">
                      <a16:colId xmlns:a16="http://schemas.microsoft.com/office/drawing/2014/main" val="3576317053"/>
                    </a:ext>
                  </a:extLst>
                </a:gridCol>
                <a:gridCol w="54986">
                  <a:extLst>
                    <a:ext uri="{9D8B030D-6E8A-4147-A177-3AD203B41FA5}">
                      <a16:colId xmlns:a16="http://schemas.microsoft.com/office/drawing/2014/main" val="3477137582"/>
                    </a:ext>
                  </a:extLst>
                </a:gridCol>
              </a:tblGrid>
              <a:tr h="385565">
                <a:tc>
                  <a:txBody>
                    <a:bodyPr/>
                    <a:lstStyle/>
                    <a:p>
                      <a:pPr>
                        <a:lnSpc>
                          <a:spcPct val="115000"/>
                        </a:lnSpc>
                        <a:spcAft>
                          <a:spcPts val="0"/>
                        </a:spcAft>
                      </a:pPr>
                      <a:r>
                        <a:rPr lang="bs-Latn-BA" sz="1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rowSpan="2">
                  <a:txBody>
                    <a:bodyPr/>
                    <a:lstStyle/>
                    <a:p>
                      <a:pPr algn="ctr">
                        <a:lnSpc>
                          <a:spcPct val="115000"/>
                        </a:lnSpc>
                        <a:spcAft>
                          <a:spcPts val="0"/>
                        </a:spcAft>
                      </a:pPr>
                      <a:r>
                        <a:rPr lang="bs-Latn-BA" sz="1200" dirty="0">
                          <a:effectLst/>
                        </a:rPr>
                        <a:t>31.12.</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gn="ctr">
                        <a:lnSpc>
                          <a:spcPct val="115000"/>
                        </a:lnSpc>
                        <a:spcAft>
                          <a:spcPts val="0"/>
                        </a:spcAft>
                      </a:pPr>
                      <a:r>
                        <a:rPr lang="bs-Latn-BA" sz="1200">
                          <a:effectLst/>
                        </a:rPr>
                        <a:t>Hemodijaliza</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gn="ctr">
                        <a:lnSpc>
                          <a:spcPct val="115000"/>
                        </a:lnSpc>
                        <a:spcAft>
                          <a:spcPts val="0"/>
                        </a:spcAft>
                      </a:pPr>
                      <a:r>
                        <a:rPr lang="bs-Latn-BA" sz="1200" dirty="0" err="1">
                          <a:effectLst/>
                        </a:rPr>
                        <a:t>Peritonealna</a:t>
                      </a:r>
                      <a:r>
                        <a:rPr lang="bs-Latn-BA" sz="1200" dirty="0">
                          <a:effectLst/>
                        </a:rPr>
                        <a:t> dijaliza</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2">
                  <a:txBody>
                    <a:bodyPr/>
                    <a:lstStyle/>
                    <a:p>
                      <a:pPr algn="ctr">
                        <a:lnSpc>
                          <a:spcPct val="115000"/>
                        </a:lnSpc>
                        <a:spcAft>
                          <a:spcPts val="0"/>
                        </a:spcAft>
                      </a:pPr>
                      <a:r>
                        <a:rPr lang="bs-Latn-BA" sz="1200">
                          <a:effectLst/>
                        </a:rPr>
                        <a:t>Graft funkcionalan</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bs-Latn-BA"/>
                    </a:p>
                  </a:txBody>
                  <a:tcPr/>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gn="ctr">
                        <a:lnSpc>
                          <a:spcPct val="115000"/>
                        </a:lnSpc>
                        <a:spcAft>
                          <a:spcPts val="0"/>
                        </a:spcAft>
                      </a:pPr>
                      <a:r>
                        <a:rPr lang="bs-Latn-BA" sz="1200">
                          <a:effectLst/>
                        </a:rPr>
                        <a:t>Ukupno</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1581604013"/>
                  </a:ext>
                </a:extLst>
              </a:tr>
              <a:tr h="140181">
                <a:tc>
                  <a:txBody>
                    <a:bodyPr/>
                    <a:lstStyle/>
                    <a:p>
                      <a:pPr>
                        <a:lnSpc>
                          <a:spcPct val="115000"/>
                        </a:lnSpc>
                        <a:spcAft>
                          <a:spcPts val="0"/>
                        </a:spcAft>
                      </a:pPr>
                      <a:r>
                        <a:rPr lang="bs-Latn-BA" sz="4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vMerge="1">
                  <a:txBody>
                    <a:bodyPr/>
                    <a:lstStyle/>
                    <a:p>
                      <a:endParaRPr lang="bs-Latn-BA"/>
                    </a:p>
                  </a:txBody>
                  <a:tcPr/>
                </a:tc>
                <a:tc>
                  <a:txBody>
                    <a:bodyPr/>
                    <a:lstStyle/>
                    <a:p>
                      <a:pPr>
                        <a:lnSpc>
                          <a:spcPct val="115000"/>
                        </a:lnSpc>
                        <a:spcAft>
                          <a:spcPts val="0"/>
                        </a:spcAft>
                      </a:pPr>
                      <a:r>
                        <a:rPr lang="bs-Latn-BA" sz="1200" dirty="0">
                          <a:effectLst/>
                        </a:rPr>
                        <a:t> </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rowSpan="2">
                  <a:txBody>
                    <a:bodyPr/>
                    <a:lstStyle/>
                    <a:p>
                      <a:pPr algn="ctr">
                        <a:lnSpc>
                          <a:spcPct val="115000"/>
                        </a:lnSpc>
                        <a:spcAft>
                          <a:spcPts val="0"/>
                        </a:spcAft>
                      </a:pPr>
                      <a:r>
                        <a:rPr lang="bs-Latn-BA" sz="1200" dirty="0">
                          <a:effectLst/>
                        </a:rPr>
                        <a:t>(N /%)</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rowSpan="2">
                  <a:txBody>
                    <a:bodyPr/>
                    <a:lstStyle/>
                    <a:p>
                      <a:pPr algn="ctr">
                        <a:lnSpc>
                          <a:spcPct val="115000"/>
                        </a:lnSpc>
                        <a:spcAft>
                          <a:spcPts val="0"/>
                        </a:spcAft>
                      </a:pPr>
                      <a:r>
                        <a:rPr lang="bs-Latn-BA" sz="1200" dirty="0">
                          <a:effectLst/>
                        </a:rPr>
                        <a:t>(N /%)</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rowSpan="2" gridSpan="2">
                  <a:txBody>
                    <a:bodyPr/>
                    <a:lstStyle/>
                    <a:p>
                      <a:pPr algn="ctr">
                        <a:lnSpc>
                          <a:spcPct val="115000"/>
                        </a:lnSpc>
                        <a:spcAft>
                          <a:spcPts val="0"/>
                        </a:spcAft>
                      </a:pPr>
                      <a:r>
                        <a:rPr lang="bs-Latn-BA" sz="1200">
                          <a:effectLst/>
                        </a:rPr>
                        <a:t>(N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rowSpan="2" hMerge="1">
                  <a:txBody>
                    <a:bodyPr/>
                    <a:lstStyle/>
                    <a:p>
                      <a:endParaRPr lang="bs-Latn-BA"/>
                    </a:p>
                  </a:txBody>
                  <a:tcPr/>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rowSpan="2">
                  <a:txBody>
                    <a:bodyPr/>
                    <a:lstStyle/>
                    <a:p>
                      <a:pPr algn="ctr">
                        <a:lnSpc>
                          <a:spcPct val="115000"/>
                        </a:lnSpc>
                        <a:spcAft>
                          <a:spcPts val="0"/>
                        </a:spcAft>
                      </a:pPr>
                      <a:r>
                        <a:rPr lang="bs-Latn-BA" sz="1200">
                          <a:effectLst/>
                        </a:rPr>
                        <a:t>(N)</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4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2736044891"/>
                  </a:ext>
                </a:extLst>
              </a:tr>
              <a:tr h="210272">
                <a:tc>
                  <a:txBody>
                    <a:bodyPr/>
                    <a:lstStyle/>
                    <a:p>
                      <a:pPr>
                        <a:lnSpc>
                          <a:spcPct val="115000"/>
                        </a:lnSpc>
                        <a:spcAft>
                          <a:spcPts val="0"/>
                        </a:spcAft>
                      </a:pPr>
                      <a:r>
                        <a:rPr lang="bs-Latn-BA" sz="6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dirty="0">
                          <a:effectLst/>
                        </a:rPr>
                        <a:t> </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dirty="0">
                          <a:effectLst/>
                        </a:rPr>
                        <a:t> </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vMerge="1">
                  <a:txBody>
                    <a:bodyPr/>
                    <a:lstStyle/>
                    <a:p>
                      <a:endParaRPr lang="bs-Latn-BA"/>
                    </a:p>
                  </a:txBody>
                  <a:tcPr/>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vMerge="1">
                  <a:txBody>
                    <a:bodyPr/>
                    <a:lstStyle/>
                    <a:p>
                      <a:endParaRPr lang="bs-Latn-BA"/>
                    </a:p>
                  </a:txBody>
                  <a:tcPr/>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2" vMerge="1">
                  <a:txBody>
                    <a:bodyPr/>
                    <a:lstStyle/>
                    <a:p>
                      <a:endParaRPr lang="bs-Latn-BA"/>
                    </a:p>
                  </a:txBody>
                  <a:tcPr/>
                </a:tc>
                <a:tc hMerge="1" vMerge="1">
                  <a:txBody>
                    <a:bodyPr/>
                    <a:lstStyle/>
                    <a:p>
                      <a:endParaRPr lang="bs-Latn-BA"/>
                    </a:p>
                  </a:txBody>
                  <a:tcPr/>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vMerge="1">
                  <a:txBody>
                    <a:bodyPr/>
                    <a:lstStyle/>
                    <a:p>
                      <a:endParaRPr lang="bs-Latn-BA"/>
                    </a:p>
                  </a:txBody>
                  <a:tcPr/>
                </a:tc>
                <a:tc>
                  <a:txBody>
                    <a:bodyPr/>
                    <a:lstStyle/>
                    <a:p>
                      <a:pPr>
                        <a:lnSpc>
                          <a:spcPct val="115000"/>
                        </a:lnSpc>
                        <a:spcAft>
                          <a:spcPts val="0"/>
                        </a:spcAft>
                      </a:pPr>
                      <a:r>
                        <a:rPr lang="bs-Latn-BA" sz="6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4169616951"/>
                  </a:ext>
                </a:extLst>
              </a:tr>
              <a:tr h="368077">
                <a:tc gridSpan="2">
                  <a:txBody>
                    <a:bodyPr/>
                    <a:lstStyle/>
                    <a:p>
                      <a:pPr algn="ctr">
                        <a:lnSpc>
                          <a:spcPct val="115000"/>
                        </a:lnSpc>
                        <a:spcAft>
                          <a:spcPts val="0"/>
                        </a:spcAft>
                      </a:pPr>
                      <a:r>
                        <a:rPr lang="bs-Latn-BA" sz="1200">
                          <a:effectLst/>
                        </a:rPr>
                        <a:t>2002</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bs-Latn-BA"/>
                    </a:p>
                  </a:txBody>
                  <a:tcPr/>
                </a:tc>
                <a:tc gridSpan="2">
                  <a:txBody>
                    <a:bodyPr/>
                    <a:lstStyle/>
                    <a:p>
                      <a:pPr marL="6350" algn="ctr">
                        <a:lnSpc>
                          <a:spcPct val="115000"/>
                        </a:lnSpc>
                        <a:spcAft>
                          <a:spcPts val="0"/>
                        </a:spcAft>
                      </a:pPr>
                      <a:r>
                        <a:rPr lang="bs-Latn-BA" sz="1200" dirty="0">
                          <a:effectLst/>
                        </a:rPr>
                        <a:t>1475 / 91,3%</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bs-Latn-BA"/>
                    </a:p>
                  </a:txBody>
                  <a:tcPr/>
                </a:tc>
                <a:tc>
                  <a:txBody>
                    <a:bodyPr/>
                    <a:lstStyle/>
                    <a:p>
                      <a:pPr>
                        <a:lnSpc>
                          <a:spcPct val="115000"/>
                        </a:lnSpc>
                        <a:spcAft>
                          <a:spcPts val="0"/>
                        </a:spcAft>
                      </a:pPr>
                      <a:r>
                        <a:rPr lang="bs-Latn-BA" sz="1200" dirty="0">
                          <a:effectLst/>
                        </a:rPr>
                        <a:t> </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2">
                  <a:txBody>
                    <a:bodyPr/>
                    <a:lstStyle/>
                    <a:p>
                      <a:pPr marR="323850" algn="r">
                        <a:lnSpc>
                          <a:spcPct val="115000"/>
                        </a:lnSpc>
                        <a:spcAft>
                          <a:spcPts val="0"/>
                        </a:spcAft>
                      </a:pPr>
                      <a:r>
                        <a:rPr lang="bs-Latn-BA" sz="1200" dirty="0">
                          <a:effectLst/>
                        </a:rPr>
                        <a:t>47 / 2,9%</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bs-Latn-BA"/>
                    </a:p>
                  </a:txBody>
                  <a:tcPr/>
                </a:tc>
                <a:tc gridSpan="2">
                  <a:txBody>
                    <a:bodyPr/>
                    <a:lstStyle/>
                    <a:p>
                      <a:pPr algn="r">
                        <a:lnSpc>
                          <a:spcPct val="115000"/>
                        </a:lnSpc>
                        <a:spcAft>
                          <a:spcPts val="0"/>
                        </a:spcAft>
                      </a:pPr>
                      <a:r>
                        <a:rPr lang="bs-Latn-BA" sz="1200">
                          <a:effectLst/>
                        </a:rPr>
                        <a:t>94</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bs-Latn-BA"/>
                    </a:p>
                  </a:txBody>
                  <a:tcPr/>
                </a:tc>
                <a:tc>
                  <a:txBody>
                    <a:bodyPr/>
                    <a:lstStyle/>
                    <a:p>
                      <a:pPr marL="25400">
                        <a:lnSpc>
                          <a:spcPct val="115000"/>
                        </a:lnSpc>
                        <a:spcAft>
                          <a:spcPts val="0"/>
                        </a:spcAft>
                      </a:pPr>
                      <a:r>
                        <a:rPr lang="bs-Latn-BA" sz="1200">
                          <a:effectLst/>
                        </a:rPr>
                        <a:t>/ 5,8%</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2">
                  <a:txBody>
                    <a:bodyPr/>
                    <a:lstStyle/>
                    <a:p>
                      <a:pPr algn="ctr">
                        <a:lnSpc>
                          <a:spcPct val="115000"/>
                        </a:lnSpc>
                        <a:spcAft>
                          <a:spcPts val="0"/>
                        </a:spcAft>
                      </a:pPr>
                      <a:r>
                        <a:rPr lang="bs-Latn-BA" sz="1200">
                          <a:effectLst/>
                        </a:rPr>
                        <a:t>1616</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bs-Latn-BA"/>
                    </a:p>
                  </a:txBody>
                  <a:tcPr/>
                </a:tc>
                <a:tc>
                  <a:txBody>
                    <a:bodyPr/>
                    <a:lstStyle/>
                    <a:p>
                      <a:pPr>
                        <a:lnSpc>
                          <a:spcPct val="115000"/>
                        </a:lnSpc>
                        <a:spcAft>
                          <a:spcPts val="0"/>
                        </a:spcAft>
                      </a:pPr>
                      <a:r>
                        <a:rPr lang="bs-Latn-BA" sz="105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1303572015"/>
                  </a:ext>
                </a:extLst>
              </a:tr>
              <a:tr h="54229">
                <a:tc gridSpan="2">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bs-Latn-BA"/>
                    </a:p>
                  </a:txBody>
                  <a:tcPr/>
                </a:tc>
                <a:tc gridSpan="2">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bs-Latn-BA"/>
                    </a:p>
                  </a:txBody>
                  <a:tcPr/>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2">
                  <a:txBody>
                    <a:bodyPr/>
                    <a:lstStyle/>
                    <a:p>
                      <a:pPr>
                        <a:lnSpc>
                          <a:spcPct val="115000"/>
                        </a:lnSpc>
                        <a:spcAft>
                          <a:spcPts val="0"/>
                        </a:spcAft>
                      </a:pPr>
                      <a:r>
                        <a:rPr lang="bs-Latn-BA" sz="1200" dirty="0">
                          <a:effectLst/>
                        </a:rPr>
                        <a:t> </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bs-Latn-BA"/>
                    </a:p>
                  </a:txBody>
                  <a:tcPr/>
                </a:tc>
                <a:tc gridSpan="2">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bs-Latn-BA"/>
                    </a:p>
                  </a:txBody>
                  <a:tcPr/>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gridSpan="2">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hMerge="1">
                  <a:txBody>
                    <a:bodyPr/>
                    <a:lstStyle/>
                    <a:p>
                      <a:endParaRPr lang="bs-Latn-BA"/>
                    </a:p>
                  </a:txBody>
                  <a:tcPr/>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691008880"/>
                  </a:ext>
                </a:extLst>
              </a:tr>
              <a:tr h="385565">
                <a:tc>
                  <a:txBody>
                    <a:bodyPr/>
                    <a:lstStyle/>
                    <a:p>
                      <a:pPr>
                        <a:lnSpc>
                          <a:spcPct val="115000"/>
                        </a:lnSpc>
                        <a:spcAft>
                          <a:spcPts val="0"/>
                        </a:spcAft>
                      </a:pPr>
                      <a:r>
                        <a:rPr lang="bs-Latn-BA" sz="1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gn="ctr">
                        <a:lnSpc>
                          <a:spcPct val="115000"/>
                        </a:lnSpc>
                        <a:spcAft>
                          <a:spcPts val="0"/>
                        </a:spcAft>
                      </a:pPr>
                      <a:r>
                        <a:rPr lang="bs-Latn-BA" sz="1200" b="1" cap="none" spc="0" dirty="0">
                          <a:ln w="0"/>
                          <a:solidFill>
                            <a:srgbClr val="FF0000"/>
                          </a:solidFill>
                          <a:effectLst>
                            <a:outerShdw blurRad="38100" dist="19050" dir="2700000" algn="tl" rotWithShape="0">
                              <a:schemeClr val="dk1">
                                <a:alpha val="40000"/>
                              </a:schemeClr>
                            </a:outerShdw>
                          </a:effectLst>
                        </a:rPr>
                        <a:t>2019</a:t>
                      </a:r>
                      <a:endParaRPr lang="bs-Latn-BA" sz="1200" b="1" cap="none" spc="0" dirty="0">
                        <a:ln w="0"/>
                        <a:solidFill>
                          <a:srgbClr val="FF00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gn="ctr">
                        <a:lnSpc>
                          <a:spcPct val="115000"/>
                        </a:lnSpc>
                        <a:spcAft>
                          <a:spcPts val="0"/>
                        </a:spcAft>
                      </a:pPr>
                      <a:r>
                        <a:rPr lang="bs-Latn-BA" sz="1200">
                          <a:effectLst/>
                        </a:rPr>
                        <a:t>2207 / 81,9%</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a:effectLst/>
                        </a:rPr>
                        <a:t> </a:t>
                      </a:r>
                      <a:endParaRPr lang="bs-Latn-BA"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R="298450" algn="r">
                        <a:lnSpc>
                          <a:spcPct val="115000"/>
                        </a:lnSpc>
                        <a:spcAft>
                          <a:spcPts val="0"/>
                        </a:spcAft>
                      </a:pPr>
                      <a:r>
                        <a:rPr lang="bs-Latn-BA" sz="1200" b="1" cap="none" spc="0" dirty="0">
                          <a:ln w="0"/>
                          <a:solidFill>
                            <a:srgbClr val="FF0000"/>
                          </a:solidFill>
                          <a:effectLst>
                            <a:outerShdw blurRad="38100" dist="19050" dir="2700000" algn="tl" rotWithShape="0">
                              <a:schemeClr val="dk1">
                                <a:alpha val="40000"/>
                              </a:schemeClr>
                            </a:outerShdw>
                          </a:effectLst>
                        </a:rPr>
                        <a:t>103 / 3,8%</a:t>
                      </a:r>
                      <a:endParaRPr lang="bs-Latn-BA" sz="1200" b="1" cap="none" spc="0" dirty="0">
                        <a:ln w="0"/>
                        <a:solidFill>
                          <a:srgbClr val="FF00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dirty="0">
                          <a:effectLst/>
                        </a:rPr>
                        <a:t> </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gn="r">
                        <a:lnSpc>
                          <a:spcPct val="115000"/>
                        </a:lnSpc>
                        <a:spcAft>
                          <a:spcPts val="0"/>
                        </a:spcAft>
                      </a:pPr>
                      <a:r>
                        <a:rPr lang="bs-Latn-BA" sz="1200" dirty="0">
                          <a:effectLst/>
                        </a:rPr>
                        <a:t>384</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marL="25400">
                        <a:lnSpc>
                          <a:spcPct val="115000"/>
                        </a:lnSpc>
                        <a:spcAft>
                          <a:spcPts val="0"/>
                        </a:spcAft>
                      </a:pPr>
                      <a:r>
                        <a:rPr lang="bs-Latn-BA" sz="1200" dirty="0">
                          <a:effectLst/>
                        </a:rPr>
                        <a:t>/ 14,3%</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dirty="0">
                          <a:effectLst/>
                        </a:rPr>
                        <a:t> </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200" dirty="0">
                          <a:effectLst/>
                        </a:rPr>
                        <a:t> </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gn="ctr">
                        <a:lnSpc>
                          <a:spcPct val="115000"/>
                        </a:lnSpc>
                        <a:spcAft>
                          <a:spcPts val="0"/>
                        </a:spcAft>
                      </a:pPr>
                      <a:r>
                        <a:rPr lang="bs-Latn-BA" sz="1200" dirty="0">
                          <a:effectLst/>
                        </a:rPr>
                        <a:t>2694</a:t>
                      </a:r>
                      <a:endParaRPr lang="bs-Latn-BA"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719504954"/>
                  </a:ext>
                </a:extLst>
              </a:tr>
              <a:tr h="54229">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a:effectLst/>
                        </a:rPr>
                        <a:t> </a:t>
                      </a:r>
                      <a:endParaRPr lang="bs-Latn-BA"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tc>
                  <a:txBody>
                    <a:bodyPr/>
                    <a:lstStyle/>
                    <a:p>
                      <a:pPr>
                        <a:lnSpc>
                          <a:spcPct val="115000"/>
                        </a:lnSpc>
                        <a:spcAft>
                          <a:spcPts val="0"/>
                        </a:spcAft>
                      </a:pPr>
                      <a:r>
                        <a:rPr lang="bs-Latn-BA" sz="100" dirty="0">
                          <a:effectLst/>
                        </a:rPr>
                        <a:t> </a:t>
                      </a:r>
                      <a:endParaRPr lang="bs-Latn-BA" sz="1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tc>
                <a:extLst>
                  <a:ext uri="{0D108BD9-81ED-4DB2-BD59-A6C34878D82A}">
                    <a16:rowId xmlns:a16="http://schemas.microsoft.com/office/drawing/2014/main" val="1542838133"/>
                  </a:ext>
                </a:extLst>
              </a:tr>
            </a:tbl>
          </a:graphicData>
        </a:graphic>
      </p:graphicFrame>
      <p:sp>
        <p:nvSpPr>
          <p:cNvPr id="12" name="TextBox 11">
            <a:extLst>
              <a:ext uri="{FF2B5EF4-FFF2-40B4-BE49-F238E27FC236}">
                <a16:creationId xmlns:a16="http://schemas.microsoft.com/office/drawing/2014/main" id="{BC50F564-96AC-4CFC-8057-F7BEC10D84F8}"/>
              </a:ext>
            </a:extLst>
          </p:cNvPr>
          <p:cNvSpPr txBox="1"/>
          <p:nvPr/>
        </p:nvSpPr>
        <p:spPr>
          <a:xfrm>
            <a:off x="10884012" y="5332021"/>
            <a:ext cx="648070" cy="369332"/>
          </a:xfrm>
          <a:prstGeom prst="rect">
            <a:avLst/>
          </a:prstGeom>
          <a:noFill/>
        </p:spPr>
        <p:txBody>
          <a:bodyPr wrap="square" rtlCol="0">
            <a:spAutoFit/>
          </a:bodyPr>
          <a:lstStyle/>
          <a:p>
            <a:r>
              <a:rPr lang="bs-Latn-BA" dirty="0"/>
              <a:t>√</a:t>
            </a:r>
          </a:p>
        </p:txBody>
      </p:sp>
      <p:sp>
        <p:nvSpPr>
          <p:cNvPr id="13" name="TextBox 12">
            <a:extLst>
              <a:ext uri="{FF2B5EF4-FFF2-40B4-BE49-F238E27FC236}">
                <a16:creationId xmlns:a16="http://schemas.microsoft.com/office/drawing/2014/main" id="{D544B3AE-DEDF-4FB4-BF85-9B4CF9B9FB70}"/>
              </a:ext>
            </a:extLst>
          </p:cNvPr>
          <p:cNvSpPr txBox="1"/>
          <p:nvPr/>
        </p:nvSpPr>
        <p:spPr>
          <a:xfrm>
            <a:off x="9456545" y="5332021"/>
            <a:ext cx="648070" cy="369332"/>
          </a:xfrm>
          <a:prstGeom prst="rect">
            <a:avLst/>
          </a:prstGeom>
          <a:noFill/>
        </p:spPr>
        <p:txBody>
          <a:bodyPr wrap="square" rtlCol="0">
            <a:spAutoFit/>
          </a:bodyPr>
          <a:lstStyle/>
          <a:p>
            <a:r>
              <a:rPr lang="bs-Latn-BA" dirty="0"/>
              <a:t>√</a:t>
            </a:r>
          </a:p>
        </p:txBody>
      </p:sp>
      <p:sp>
        <p:nvSpPr>
          <p:cNvPr id="14" name="TextBox 13">
            <a:extLst>
              <a:ext uri="{FF2B5EF4-FFF2-40B4-BE49-F238E27FC236}">
                <a16:creationId xmlns:a16="http://schemas.microsoft.com/office/drawing/2014/main" id="{B0BAD525-23CE-4872-9454-B6E274F4DC55}"/>
              </a:ext>
            </a:extLst>
          </p:cNvPr>
          <p:cNvSpPr txBox="1"/>
          <p:nvPr/>
        </p:nvSpPr>
        <p:spPr>
          <a:xfrm>
            <a:off x="7998653" y="5346246"/>
            <a:ext cx="346570" cy="369332"/>
          </a:xfrm>
          <a:prstGeom prst="rect">
            <a:avLst/>
          </a:prstGeom>
          <a:noFill/>
        </p:spPr>
        <p:txBody>
          <a:bodyPr wrap="none" rtlCol="0">
            <a:spAutoFit/>
          </a:bodyPr>
          <a:lstStyle/>
          <a:p>
            <a:r>
              <a:rPr lang="bs-Latn-BA" b="1" dirty="0"/>
              <a:t>X</a:t>
            </a:r>
          </a:p>
        </p:txBody>
      </p:sp>
      <p:pic>
        <p:nvPicPr>
          <p:cNvPr id="15" name="Picture 14">
            <a:extLst>
              <a:ext uri="{FF2B5EF4-FFF2-40B4-BE49-F238E27FC236}">
                <a16:creationId xmlns:a16="http://schemas.microsoft.com/office/drawing/2014/main" id="{AE43A3D2-F8FE-4E23-8E25-5DA39871AE16}"/>
              </a:ext>
            </a:extLst>
          </p:cNvPr>
          <p:cNvPicPr>
            <a:picLocks noChangeAspect="1"/>
          </p:cNvPicPr>
          <p:nvPr/>
        </p:nvPicPr>
        <p:blipFill>
          <a:blip r:embed="rId7"/>
          <a:stretch>
            <a:fillRect/>
          </a:stretch>
        </p:blipFill>
        <p:spPr>
          <a:xfrm>
            <a:off x="9403514" y="4111202"/>
            <a:ext cx="701101" cy="499915"/>
          </a:xfrm>
          <a:prstGeom prst="rect">
            <a:avLst/>
          </a:prstGeom>
        </p:spPr>
      </p:pic>
      <p:pic>
        <p:nvPicPr>
          <p:cNvPr id="16" name="Picture 15">
            <a:extLst>
              <a:ext uri="{FF2B5EF4-FFF2-40B4-BE49-F238E27FC236}">
                <a16:creationId xmlns:a16="http://schemas.microsoft.com/office/drawing/2014/main" id="{EDCC73A1-C4BA-4F7E-9421-FCA6C9B9E5CD}"/>
              </a:ext>
            </a:extLst>
          </p:cNvPr>
          <p:cNvPicPr>
            <a:picLocks noChangeAspect="1"/>
          </p:cNvPicPr>
          <p:nvPr/>
        </p:nvPicPr>
        <p:blipFill>
          <a:blip r:embed="rId7"/>
          <a:stretch>
            <a:fillRect/>
          </a:stretch>
        </p:blipFill>
        <p:spPr>
          <a:xfrm>
            <a:off x="10798444" y="4050145"/>
            <a:ext cx="701101" cy="4999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FE13C-4C49-404C-B4DF-6E0BE3161714}"/>
              </a:ext>
            </a:extLst>
          </p:cNvPr>
          <p:cNvSpPr>
            <a:spLocks noGrp="1"/>
          </p:cNvSpPr>
          <p:nvPr>
            <p:ph type="title"/>
          </p:nvPr>
        </p:nvSpPr>
        <p:spPr>
          <a:xfrm>
            <a:off x="900953" y="-145228"/>
            <a:ext cx="10515600" cy="976479"/>
          </a:xfrm>
        </p:spPr>
        <p:txBody>
          <a:bodyPr/>
          <a:lstStyle/>
          <a:p>
            <a:pPr algn="ctr"/>
            <a:r>
              <a:rPr lang="hr-HR" dirty="0"/>
              <a:t>Peritonealna dijaliza</a:t>
            </a:r>
            <a:endParaRPr lang="bs-Latn-BA" dirty="0"/>
          </a:p>
        </p:txBody>
      </p:sp>
      <p:sp>
        <p:nvSpPr>
          <p:cNvPr id="4" name="Content Placeholder 2">
            <a:extLst>
              <a:ext uri="{FF2B5EF4-FFF2-40B4-BE49-F238E27FC236}">
                <a16:creationId xmlns:a16="http://schemas.microsoft.com/office/drawing/2014/main" id="{B70658BA-BF4F-4AEE-ABEC-BF44E3181C1F}"/>
              </a:ext>
            </a:extLst>
          </p:cNvPr>
          <p:cNvSpPr>
            <a:spLocks noGrp="1"/>
          </p:cNvSpPr>
          <p:nvPr>
            <p:ph idx="1"/>
          </p:nvPr>
        </p:nvSpPr>
        <p:spPr>
          <a:xfrm>
            <a:off x="179294" y="586537"/>
            <a:ext cx="3639671" cy="5175680"/>
          </a:xfrm>
        </p:spPr>
        <p:txBody>
          <a:bodyPr>
            <a:noAutofit/>
          </a:bodyPr>
          <a:lstStyle/>
          <a:p>
            <a:pPr marL="0" indent="0">
              <a:buNone/>
            </a:pPr>
            <a:r>
              <a:rPr lang="bs-Latn-BA" sz="1400" b="1" i="1" u="sng" dirty="0">
                <a:latin typeface="Arial Black" pitchFamily="34" charset="0"/>
              </a:rPr>
              <a:t>Prednosti:</a:t>
            </a:r>
          </a:p>
          <a:p>
            <a:pPr marL="0">
              <a:lnSpc>
                <a:spcPct val="170000"/>
              </a:lnSpc>
            </a:pPr>
            <a:r>
              <a:rPr lang="bs-Latn-BA" sz="1400" b="1" i="1" dirty="0">
                <a:latin typeface="Arial Black" pitchFamily="34" charset="0"/>
              </a:rPr>
              <a:t>Redukcija kardiovaskularne nestabilnosti I aritmija</a:t>
            </a:r>
          </a:p>
          <a:p>
            <a:pPr marL="0">
              <a:lnSpc>
                <a:spcPct val="170000"/>
              </a:lnSpc>
            </a:pPr>
            <a:r>
              <a:rPr lang="bs-Latn-BA" sz="1400" b="1" i="1" dirty="0">
                <a:latin typeface="Arial Black" pitchFamily="34" charset="0"/>
              </a:rPr>
              <a:t>Bolje </a:t>
            </a:r>
            <a:r>
              <a:rPr lang="bs-Latn-BA" sz="1400" b="1" i="1" dirty="0" err="1">
                <a:latin typeface="Arial Black" pitchFamily="34" charset="0"/>
              </a:rPr>
              <a:t>održavanje</a:t>
            </a:r>
            <a:r>
              <a:rPr lang="bs-Latn-BA" sz="1400" b="1" i="1" dirty="0">
                <a:latin typeface="Arial Black" pitchFamily="34" charset="0"/>
              </a:rPr>
              <a:t> RRF</a:t>
            </a:r>
          </a:p>
          <a:p>
            <a:pPr marL="0">
              <a:lnSpc>
                <a:spcPct val="170000"/>
              </a:lnSpc>
            </a:pPr>
            <a:r>
              <a:rPr lang="bs-Latn-BA" sz="1400" b="1" i="1" dirty="0">
                <a:latin typeface="Arial Black" pitchFamily="34" charset="0"/>
              </a:rPr>
              <a:t>Bolja kontrola </a:t>
            </a:r>
            <a:r>
              <a:rPr lang="bs-Latn-BA" sz="1400" b="1" i="1" dirty="0" err="1">
                <a:latin typeface="Arial Black" pitchFamily="34" charset="0"/>
              </a:rPr>
              <a:t>hipotenzije</a:t>
            </a:r>
            <a:endParaRPr lang="bs-Latn-BA" sz="1400" b="1" i="1" dirty="0">
              <a:latin typeface="Arial Black" pitchFamily="34" charset="0"/>
            </a:endParaRPr>
          </a:p>
          <a:p>
            <a:pPr marL="0">
              <a:lnSpc>
                <a:spcPct val="170000"/>
              </a:lnSpc>
            </a:pPr>
            <a:r>
              <a:rPr lang="bs-Latn-BA" sz="1400" b="1" i="1" dirty="0">
                <a:latin typeface="Arial Black" pitchFamily="34" charset="0"/>
              </a:rPr>
              <a:t>Izostanak potrebe za vaskularnim pristupom</a:t>
            </a:r>
          </a:p>
          <a:p>
            <a:pPr marL="0">
              <a:lnSpc>
                <a:spcPct val="170000"/>
              </a:lnSpc>
            </a:pPr>
            <a:r>
              <a:rPr lang="bs-Latn-BA" sz="1400" b="1" i="1" dirty="0">
                <a:latin typeface="Arial Black" pitchFamily="34" charset="0"/>
              </a:rPr>
              <a:t>IP ordiniranje inzulina kod dijabetičara</a:t>
            </a:r>
          </a:p>
          <a:p>
            <a:pPr marL="0">
              <a:lnSpc>
                <a:spcPct val="170000"/>
              </a:lnSpc>
            </a:pPr>
            <a:r>
              <a:rPr lang="bs-Latn-BA" sz="1400" b="1" i="1" dirty="0" err="1">
                <a:latin typeface="Arial Black" pitchFamily="34" charset="0"/>
              </a:rPr>
              <a:t>Prezervacija</a:t>
            </a:r>
            <a:r>
              <a:rPr lang="bs-Latn-BA" sz="1400" b="1" i="1" dirty="0">
                <a:latin typeface="Arial Black" pitchFamily="34" charset="0"/>
              </a:rPr>
              <a:t> </a:t>
            </a:r>
            <a:r>
              <a:rPr lang="bs-Latn-BA" sz="1400" b="1" i="1" dirty="0" err="1">
                <a:latin typeface="Arial Black" pitchFamily="34" charset="0"/>
              </a:rPr>
              <a:t>cirkulatornog</a:t>
            </a:r>
            <a:r>
              <a:rPr lang="bs-Latn-BA" sz="1400" b="1" i="1" dirty="0">
                <a:latin typeface="Arial Black" pitchFamily="34" charset="0"/>
              </a:rPr>
              <a:t> sistema</a:t>
            </a:r>
          </a:p>
          <a:p>
            <a:pPr marL="0">
              <a:lnSpc>
                <a:spcPct val="170000"/>
              </a:lnSpc>
            </a:pPr>
            <a:r>
              <a:rPr lang="bs-Latn-BA" sz="1400" b="1" i="1" dirty="0">
                <a:latin typeface="Arial Black" pitchFamily="34" charset="0"/>
              </a:rPr>
              <a:t>Mobilnost pacijenta</a:t>
            </a:r>
          </a:p>
          <a:p>
            <a:pPr marL="0">
              <a:lnSpc>
                <a:spcPct val="170000"/>
              </a:lnSpc>
            </a:pPr>
            <a:r>
              <a:rPr lang="bs-Latn-BA" sz="1400" b="1" i="1" dirty="0" err="1">
                <a:latin typeface="Arial Black" pitchFamily="34" charset="0"/>
              </a:rPr>
              <a:t>Cost</a:t>
            </a:r>
            <a:r>
              <a:rPr lang="bs-Latn-BA" sz="1400" b="1" i="1" dirty="0">
                <a:latin typeface="Arial Black" pitchFamily="34" charset="0"/>
              </a:rPr>
              <a:t> </a:t>
            </a:r>
            <a:r>
              <a:rPr lang="bs-Latn-BA" sz="1400" b="1" i="1" dirty="0" err="1">
                <a:latin typeface="Arial Black" pitchFamily="34" charset="0"/>
              </a:rPr>
              <a:t>benefit</a:t>
            </a:r>
            <a:endParaRPr lang="bs-Latn-BA" sz="1400" b="1" i="1" dirty="0">
              <a:latin typeface="Arial Black" pitchFamily="34" charset="0"/>
            </a:endParaRPr>
          </a:p>
          <a:p>
            <a:pPr marL="0">
              <a:lnSpc>
                <a:spcPct val="170000"/>
              </a:lnSpc>
            </a:pPr>
            <a:r>
              <a:rPr lang="bs-Latn-BA" sz="1400" b="1" i="1" dirty="0">
                <a:latin typeface="Arial Black" pitchFamily="34" charset="0"/>
              </a:rPr>
              <a:t>Pogodan u </a:t>
            </a:r>
            <a:r>
              <a:rPr lang="bs-Latn-BA" sz="1400" b="1" i="1" dirty="0" err="1">
                <a:latin typeface="Arial Black" pitchFamily="34" charset="0"/>
              </a:rPr>
              <a:t>dječijoj</a:t>
            </a:r>
            <a:r>
              <a:rPr lang="bs-Latn-BA" sz="1400" b="1" i="1" dirty="0">
                <a:latin typeface="Arial Black" pitchFamily="34" charset="0"/>
              </a:rPr>
              <a:t> dobi</a:t>
            </a:r>
          </a:p>
        </p:txBody>
      </p:sp>
      <p:sp>
        <p:nvSpPr>
          <p:cNvPr id="5" name="TextBox 4"/>
          <p:cNvSpPr txBox="1"/>
          <p:nvPr/>
        </p:nvSpPr>
        <p:spPr>
          <a:xfrm>
            <a:off x="3890682" y="636494"/>
            <a:ext cx="3463783" cy="6093976"/>
          </a:xfrm>
          <a:prstGeom prst="rect">
            <a:avLst/>
          </a:prstGeom>
          <a:noFill/>
        </p:spPr>
        <p:txBody>
          <a:bodyPr wrap="square" rtlCol="0">
            <a:spAutoFit/>
          </a:bodyPr>
          <a:lstStyle/>
          <a:p>
            <a:pPr>
              <a:lnSpc>
                <a:spcPct val="150000"/>
              </a:lnSpc>
            </a:pPr>
            <a:r>
              <a:rPr lang="bs-Latn-BA" sz="1600" i="1" u="sng" dirty="0">
                <a:solidFill>
                  <a:schemeClr val="bg1"/>
                </a:solidFill>
                <a:latin typeface="Arial Black" pitchFamily="34" charset="0"/>
              </a:rPr>
              <a:t>Nedostaci:</a:t>
            </a:r>
          </a:p>
          <a:p>
            <a:pPr>
              <a:lnSpc>
                <a:spcPct val="150000"/>
              </a:lnSpc>
              <a:buFont typeface="Arial" pitchFamily="34" charset="0"/>
              <a:buChar char="•"/>
            </a:pPr>
            <a:r>
              <a:rPr lang="bs-Latn-BA" sz="1600" i="1" dirty="0">
                <a:solidFill>
                  <a:schemeClr val="bg1"/>
                </a:solidFill>
                <a:latin typeface="Arial Black" pitchFamily="34" charset="0"/>
              </a:rPr>
              <a:t> Peritonitis</a:t>
            </a:r>
          </a:p>
          <a:p>
            <a:pPr>
              <a:lnSpc>
                <a:spcPct val="150000"/>
              </a:lnSpc>
              <a:buFont typeface="Arial" pitchFamily="34" charset="0"/>
              <a:buChar char="•"/>
            </a:pPr>
            <a:endParaRPr lang="bs-Latn-BA" sz="1600" i="1" dirty="0">
              <a:solidFill>
                <a:schemeClr val="bg1"/>
              </a:solidFill>
              <a:latin typeface="Arial Black" pitchFamily="34" charset="0"/>
            </a:endParaRPr>
          </a:p>
          <a:p>
            <a:pPr>
              <a:lnSpc>
                <a:spcPct val="150000"/>
              </a:lnSpc>
              <a:buFont typeface="Arial" pitchFamily="34" charset="0"/>
              <a:buChar char="•"/>
            </a:pPr>
            <a:r>
              <a:rPr lang="bs-Latn-BA" sz="1600" i="1" dirty="0">
                <a:solidFill>
                  <a:schemeClr val="bg1"/>
                </a:solidFill>
                <a:latin typeface="Arial Black" pitchFamily="34" charset="0"/>
              </a:rPr>
              <a:t> Gubitak proteina dijaliznim efluentom</a:t>
            </a:r>
          </a:p>
          <a:p>
            <a:pPr>
              <a:lnSpc>
                <a:spcPct val="150000"/>
              </a:lnSpc>
              <a:buFont typeface="Arial" pitchFamily="34" charset="0"/>
              <a:buChar char="•"/>
            </a:pPr>
            <a:endParaRPr lang="bs-Latn-BA" sz="1600" i="1" dirty="0">
              <a:solidFill>
                <a:schemeClr val="bg1"/>
              </a:solidFill>
              <a:latin typeface="Arial Black" pitchFamily="34" charset="0"/>
            </a:endParaRPr>
          </a:p>
          <a:p>
            <a:pPr>
              <a:lnSpc>
                <a:spcPct val="150000"/>
              </a:lnSpc>
              <a:buFont typeface="Arial" pitchFamily="34" charset="0"/>
              <a:buChar char="•"/>
            </a:pPr>
            <a:r>
              <a:rPr lang="bs-Latn-BA" sz="1600" i="1" dirty="0">
                <a:solidFill>
                  <a:schemeClr val="bg1"/>
                </a:solidFill>
                <a:latin typeface="Arial Black" pitchFamily="34" charset="0"/>
              </a:rPr>
              <a:t>Infekcija tunela katetera</a:t>
            </a:r>
          </a:p>
          <a:p>
            <a:pPr>
              <a:lnSpc>
                <a:spcPct val="150000"/>
              </a:lnSpc>
              <a:buFont typeface="Arial" pitchFamily="34" charset="0"/>
              <a:buChar char="•"/>
            </a:pPr>
            <a:endParaRPr lang="bs-Latn-BA" sz="1600" i="1" dirty="0">
              <a:solidFill>
                <a:schemeClr val="bg1"/>
              </a:solidFill>
              <a:latin typeface="Arial Black" pitchFamily="34" charset="0"/>
            </a:endParaRPr>
          </a:p>
          <a:p>
            <a:pPr>
              <a:lnSpc>
                <a:spcPct val="150000"/>
              </a:lnSpc>
              <a:buFont typeface="Arial" pitchFamily="34" charset="0"/>
              <a:buChar char="•"/>
            </a:pPr>
            <a:r>
              <a:rPr lang="bs-Latn-BA" sz="1600" i="1" dirty="0">
                <a:solidFill>
                  <a:schemeClr val="bg1"/>
                </a:solidFill>
                <a:latin typeface="Arial Black" pitchFamily="34" charset="0"/>
              </a:rPr>
              <a:t>Nije preporučljiva kod ranijeg hirurškog otvaranja peritoneuma</a:t>
            </a:r>
          </a:p>
          <a:p>
            <a:pPr>
              <a:lnSpc>
                <a:spcPct val="150000"/>
              </a:lnSpc>
              <a:buFont typeface="Arial" pitchFamily="34" charset="0"/>
              <a:buChar char="•"/>
            </a:pPr>
            <a:endParaRPr lang="bs-Latn-BA" sz="1600" i="1" dirty="0">
              <a:solidFill>
                <a:schemeClr val="bg1"/>
              </a:solidFill>
              <a:latin typeface="Arial Black" pitchFamily="34" charset="0"/>
            </a:endParaRPr>
          </a:p>
          <a:p>
            <a:pPr>
              <a:lnSpc>
                <a:spcPct val="150000"/>
              </a:lnSpc>
              <a:buFont typeface="Arial" pitchFamily="34" charset="0"/>
              <a:buChar char="•"/>
            </a:pPr>
            <a:r>
              <a:rPr lang="bs-Latn-BA" sz="1600" i="1" dirty="0">
                <a:solidFill>
                  <a:schemeClr val="bg1"/>
                </a:solidFill>
                <a:latin typeface="Arial Black" pitchFamily="34" charset="0"/>
              </a:rPr>
              <a:t>Manja djelotvornost klirensa urea / kreatinin</a:t>
            </a:r>
          </a:p>
          <a:p>
            <a:pPr>
              <a:lnSpc>
                <a:spcPct val="150000"/>
              </a:lnSpc>
              <a:buFont typeface="Arial" pitchFamily="34" charset="0"/>
              <a:buChar char="•"/>
            </a:pPr>
            <a:r>
              <a:rPr lang="bs-Latn-BA" sz="1600" i="1" dirty="0">
                <a:solidFill>
                  <a:schemeClr val="bg1"/>
                </a:solidFill>
                <a:latin typeface="Arial Black" pitchFamily="34" charset="0"/>
              </a:rPr>
              <a:t>Nije idealna metoda kod edema pluća</a:t>
            </a:r>
          </a:p>
        </p:txBody>
      </p:sp>
      <p:sp>
        <p:nvSpPr>
          <p:cNvPr id="6" name="object 13"/>
          <p:cNvSpPr/>
          <p:nvPr/>
        </p:nvSpPr>
        <p:spPr>
          <a:xfrm>
            <a:off x="8116088" y="744071"/>
            <a:ext cx="4075912" cy="611392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69254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0">
            <a:extLst>
              <a:ext uri="{FF2B5EF4-FFF2-40B4-BE49-F238E27FC236}">
                <a16:creationId xmlns:a16="http://schemas.microsoft.com/office/drawing/2014/main" id="{3C1D6165-6FFA-5F4D-B06F-4A1F1BB47FA0}"/>
              </a:ext>
            </a:extLst>
          </p:cNvPr>
          <p:cNvGrpSpPr/>
          <p:nvPr/>
        </p:nvGrpSpPr>
        <p:grpSpPr>
          <a:xfrm>
            <a:off x="25633" y="4770465"/>
            <a:ext cx="9157515" cy="1607761"/>
            <a:chOff x="19224" y="4770464"/>
            <a:chExt cx="6868136" cy="1607761"/>
          </a:xfrm>
        </p:grpSpPr>
        <p:sp>
          <p:nvSpPr>
            <p:cNvPr id="9" name="Right Triangle 8">
              <a:extLst>
                <a:ext uri="{FF2B5EF4-FFF2-40B4-BE49-F238E27FC236}">
                  <a16:creationId xmlns:a16="http://schemas.microsoft.com/office/drawing/2014/main" id="{9B328EA3-0E3A-2343-B1FB-9E011CFBBC5F}"/>
                </a:ext>
              </a:extLst>
            </p:cNvPr>
            <p:cNvSpPr/>
            <p:nvPr/>
          </p:nvSpPr>
          <p:spPr>
            <a:xfrm rot="5400000">
              <a:off x="5395244" y="4886110"/>
              <a:ext cx="1592377" cy="1391854"/>
            </a:xfrm>
            <a:prstGeom prst="rtTriangle">
              <a:avLst/>
            </a:prstGeom>
            <a:solidFill>
              <a:schemeClr val="tx2">
                <a:lumMod val="20000"/>
                <a:lumOff val="8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10" name="Rectangle 9">
              <a:extLst>
                <a:ext uri="{FF2B5EF4-FFF2-40B4-BE49-F238E27FC236}">
                  <a16:creationId xmlns:a16="http://schemas.microsoft.com/office/drawing/2014/main" id="{5D43B245-32E1-7544-9CDF-B14D614BF973}"/>
                </a:ext>
              </a:extLst>
            </p:cNvPr>
            <p:cNvSpPr/>
            <p:nvPr/>
          </p:nvSpPr>
          <p:spPr>
            <a:xfrm>
              <a:off x="19224" y="4770464"/>
              <a:ext cx="5495152" cy="1592377"/>
            </a:xfrm>
            <a:prstGeom prst="rect">
              <a:avLst/>
            </a:prstGeom>
            <a:solidFill>
              <a:schemeClr val="tx2">
                <a:lumMod val="20000"/>
                <a:lumOff val="8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26" name="Rectangle 25">
              <a:extLst>
                <a:ext uri="{FF2B5EF4-FFF2-40B4-BE49-F238E27FC236}">
                  <a16:creationId xmlns:a16="http://schemas.microsoft.com/office/drawing/2014/main" id="{B977059C-91F6-7F4C-8069-CE8B07A8E598}"/>
                </a:ext>
              </a:extLst>
            </p:cNvPr>
            <p:cNvSpPr/>
            <p:nvPr/>
          </p:nvSpPr>
          <p:spPr>
            <a:xfrm>
              <a:off x="320164" y="5251826"/>
              <a:ext cx="2114635" cy="347018"/>
            </a:xfrm>
            <a:prstGeom prst="rect">
              <a:avLst/>
            </a:prstGeom>
          </p:spPr>
          <p:txBody>
            <a:bodyPr wrap="square" lIns="0" tIns="0" rIns="0" bIns="0">
              <a:spAutoFit/>
            </a:bodyPr>
            <a:lstStyle/>
            <a:p>
              <a:pPr>
                <a:lnSpc>
                  <a:spcPts val="2293"/>
                </a:lnSpc>
              </a:pPr>
              <a:r>
                <a:rPr lang="en-US" sz="4267" dirty="0">
                  <a:solidFill>
                    <a:srgbClr val="0070C0"/>
                  </a:solidFill>
                  <a:latin typeface="Franklin Gothic Medium Cond" panose="020B0606030402020204" pitchFamily="34" charset="0"/>
                </a:rPr>
                <a:t>MODERN</a:t>
              </a:r>
              <a:endParaRPr lang="en-US" sz="4267" baseline="30000" dirty="0">
                <a:solidFill>
                  <a:srgbClr val="0070C0"/>
                </a:solidFill>
                <a:latin typeface="Franklin Gothic Medium Cond" panose="020B0606030402020204" pitchFamily="34" charset="0"/>
              </a:endParaRPr>
            </a:p>
          </p:txBody>
        </p:sp>
        <p:sp>
          <p:nvSpPr>
            <p:cNvPr id="27" name="Rectangle 26">
              <a:extLst>
                <a:ext uri="{FF2B5EF4-FFF2-40B4-BE49-F238E27FC236}">
                  <a16:creationId xmlns:a16="http://schemas.microsoft.com/office/drawing/2014/main" id="{FF5D76A0-850D-3948-89B6-E97075BA44A6}"/>
                </a:ext>
              </a:extLst>
            </p:cNvPr>
            <p:cNvSpPr/>
            <p:nvPr/>
          </p:nvSpPr>
          <p:spPr>
            <a:xfrm rot="16200000">
              <a:off x="1761312" y="5340302"/>
              <a:ext cx="1144664" cy="153888"/>
            </a:xfrm>
            <a:prstGeom prst="rect">
              <a:avLst/>
            </a:prstGeom>
          </p:spPr>
          <p:txBody>
            <a:bodyPr wrap="square" lIns="0" tIns="0" rIns="0" bIns="0">
              <a:spAutoFit/>
            </a:bodyPr>
            <a:lstStyle/>
            <a:p>
              <a:pPr>
                <a:lnSpc>
                  <a:spcPts val="1626"/>
                </a:lnSpc>
              </a:pPr>
              <a:r>
                <a:rPr lang="en-US" sz="1599" dirty="0">
                  <a:latin typeface="Franklin Gothic Medium Cond" panose="020B0606030402020204" pitchFamily="34" charset="0"/>
                </a:rPr>
                <a:t>is achieving</a:t>
              </a:r>
            </a:p>
          </p:txBody>
        </p:sp>
        <p:pic>
          <p:nvPicPr>
            <p:cNvPr id="28" name="Graphic 27">
              <a:extLst>
                <a:ext uri="{FF2B5EF4-FFF2-40B4-BE49-F238E27FC236}">
                  <a16:creationId xmlns:a16="http://schemas.microsoft.com/office/drawing/2014/main" id="{0A3A7AA9-BF76-FE40-A361-4E6CA4BE898D}"/>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2487301" y="4859155"/>
              <a:ext cx="1871937" cy="1428959"/>
            </a:xfrm>
            <a:prstGeom prst="rect">
              <a:avLst/>
            </a:prstGeom>
          </p:spPr>
        </p:pic>
        <p:sp>
          <p:nvSpPr>
            <p:cNvPr id="29" name="Rectangle 28">
              <a:extLst>
                <a:ext uri="{FF2B5EF4-FFF2-40B4-BE49-F238E27FC236}">
                  <a16:creationId xmlns:a16="http://schemas.microsoft.com/office/drawing/2014/main" id="{A84916B0-263C-F045-87EA-361958FC62BA}"/>
                </a:ext>
              </a:extLst>
            </p:cNvPr>
            <p:cNvSpPr/>
            <p:nvPr/>
          </p:nvSpPr>
          <p:spPr>
            <a:xfrm>
              <a:off x="2591312" y="5170374"/>
              <a:ext cx="1695673" cy="205184"/>
            </a:xfrm>
            <a:prstGeom prst="rect">
              <a:avLst/>
            </a:prstGeom>
          </p:spPr>
          <p:txBody>
            <a:bodyPr wrap="square" lIns="0" tIns="0" rIns="0" bIns="0">
              <a:spAutoFit/>
            </a:bodyPr>
            <a:lstStyle/>
            <a:p>
              <a:pPr algn="ctr">
                <a:lnSpc>
                  <a:spcPts val="1626"/>
                </a:lnSpc>
              </a:pPr>
              <a:r>
                <a:rPr lang="en-US" sz="1733" dirty="0">
                  <a:solidFill>
                    <a:srgbClr val="0070C0"/>
                  </a:solidFill>
                  <a:latin typeface="Franklin Gothic Medium Cond" panose="020B0606030402020204" pitchFamily="34" charset="0"/>
                </a:rPr>
                <a:t>FUNDAMENTALLY</a:t>
              </a:r>
            </a:p>
          </p:txBody>
        </p:sp>
        <p:sp>
          <p:nvSpPr>
            <p:cNvPr id="30" name="Rectangle 29">
              <a:extLst>
                <a:ext uri="{FF2B5EF4-FFF2-40B4-BE49-F238E27FC236}">
                  <a16:creationId xmlns:a16="http://schemas.microsoft.com/office/drawing/2014/main" id="{62982218-721B-5845-AF9D-0C65DC47BE33}"/>
                </a:ext>
              </a:extLst>
            </p:cNvPr>
            <p:cNvSpPr/>
            <p:nvPr/>
          </p:nvSpPr>
          <p:spPr>
            <a:xfrm>
              <a:off x="2592298" y="5697331"/>
              <a:ext cx="1694685" cy="205184"/>
            </a:xfrm>
            <a:prstGeom prst="rect">
              <a:avLst/>
            </a:prstGeom>
          </p:spPr>
          <p:txBody>
            <a:bodyPr wrap="square" lIns="0" tIns="0" rIns="0" bIns="0">
              <a:spAutoFit/>
            </a:bodyPr>
            <a:lstStyle/>
            <a:p>
              <a:pPr algn="ctr">
                <a:lnSpc>
                  <a:spcPts val="1626"/>
                </a:lnSpc>
              </a:pPr>
              <a:r>
                <a:rPr lang="en-US" sz="1466" dirty="0">
                  <a:solidFill>
                    <a:srgbClr val="0070C0"/>
                  </a:solidFill>
                  <a:latin typeface="Franklin Gothic Medium Cond" panose="020B0606030402020204" pitchFamily="34" charset="0"/>
                </a:rPr>
                <a:t>DIFFERENT RESULTS</a:t>
              </a:r>
            </a:p>
          </p:txBody>
        </p:sp>
        <p:sp>
          <p:nvSpPr>
            <p:cNvPr id="31" name="Rectangle 30">
              <a:extLst>
                <a:ext uri="{FF2B5EF4-FFF2-40B4-BE49-F238E27FC236}">
                  <a16:creationId xmlns:a16="http://schemas.microsoft.com/office/drawing/2014/main" id="{F0B2921B-14B8-304C-A13D-8C81B8E3D3F3}"/>
                </a:ext>
              </a:extLst>
            </p:cNvPr>
            <p:cNvSpPr/>
            <p:nvPr/>
          </p:nvSpPr>
          <p:spPr>
            <a:xfrm>
              <a:off x="4480742" y="5348720"/>
              <a:ext cx="1144664" cy="205184"/>
            </a:xfrm>
            <a:prstGeom prst="rect">
              <a:avLst/>
            </a:prstGeom>
          </p:spPr>
          <p:txBody>
            <a:bodyPr wrap="square" lIns="0" tIns="0" rIns="0" bIns="0">
              <a:spAutoFit/>
            </a:bodyPr>
            <a:lstStyle/>
            <a:p>
              <a:pPr>
                <a:lnSpc>
                  <a:spcPts val="1626"/>
                </a:lnSpc>
              </a:pPr>
              <a:r>
                <a:rPr lang="en-US" sz="1733" dirty="0">
                  <a:latin typeface="Franklin Gothic Medium Cond" panose="020B0606030402020204" pitchFamily="34" charset="0"/>
                </a:rPr>
                <a:t>to how it was</a:t>
              </a:r>
            </a:p>
          </p:txBody>
        </p:sp>
        <p:sp>
          <p:nvSpPr>
            <p:cNvPr id="32" name="Rectangle 31">
              <a:extLst>
                <a:ext uri="{FF2B5EF4-FFF2-40B4-BE49-F238E27FC236}">
                  <a16:creationId xmlns:a16="http://schemas.microsoft.com/office/drawing/2014/main" id="{257E214F-A1FA-D64B-95C4-7901B3676752}"/>
                </a:ext>
              </a:extLst>
            </p:cNvPr>
            <p:cNvSpPr/>
            <p:nvPr/>
          </p:nvSpPr>
          <p:spPr>
            <a:xfrm>
              <a:off x="4459124" y="5600476"/>
              <a:ext cx="1265404" cy="410369"/>
            </a:xfrm>
            <a:prstGeom prst="rect">
              <a:avLst/>
            </a:prstGeom>
          </p:spPr>
          <p:txBody>
            <a:bodyPr wrap="square" lIns="0" tIns="0" rIns="0" bIns="0">
              <a:spAutoFit/>
            </a:bodyPr>
            <a:lstStyle/>
            <a:p>
              <a:pPr>
                <a:lnSpc>
                  <a:spcPts val="1626"/>
                </a:lnSpc>
              </a:pPr>
              <a:r>
                <a:rPr lang="en-US" sz="1733" dirty="0">
                  <a:solidFill>
                    <a:schemeClr val="tx2"/>
                  </a:solidFill>
                  <a:latin typeface="Franklin Gothic Medium Cond" panose="020B0606030402020204" pitchFamily="34" charset="0"/>
                </a:rPr>
                <a:t>HISTORICALLY DELIVERED</a:t>
              </a:r>
              <a:endParaRPr lang="en-US" sz="1733" baseline="30000" dirty="0">
                <a:solidFill>
                  <a:schemeClr val="tx2"/>
                </a:solidFill>
                <a:latin typeface="Franklin Gothic Medium Cond" panose="020B0606030402020204" pitchFamily="34" charset="0"/>
              </a:endParaRPr>
            </a:p>
          </p:txBody>
        </p:sp>
        <p:sp>
          <p:nvSpPr>
            <p:cNvPr id="33" name="Rectangle 32">
              <a:extLst>
                <a:ext uri="{FF2B5EF4-FFF2-40B4-BE49-F238E27FC236}">
                  <a16:creationId xmlns:a16="http://schemas.microsoft.com/office/drawing/2014/main" id="{A19D359E-0E85-6F4F-B9C9-36609B2A2AB7}"/>
                </a:ext>
              </a:extLst>
            </p:cNvPr>
            <p:cNvSpPr/>
            <p:nvPr/>
          </p:nvSpPr>
          <p:spPr>
            <a:xfrm>
              <a:off x="320165" y="5678419"/>
              <a:ext cx="1832489" cy="294953"/>
            </a:xfrm>
            <a:prstGeom prst="rect">
              <a:avLst/>
            </a:prstGeom>
          </p:spPr>
          <p:txBody>
            <a:bodyPr wrap="square" lIns="0" tIns="0" rIns="0" bIns="0">
              <a:spAutoFit/>
            </a:bodyPr>
            <a:lstStyle/>
            <a:p>
              <a:pPr algn="r">
                <a:lnSpc>
                  <a:spcPts val="2293"/>
                </a:lnSpc>
              </a:pPr>
              <a:r>
                <a:rPr lang="en-US" sz="4267" dirty="0">
                  <a:solidFill>
                    <a:schemeClr val="tx2"/>
                  </a:solidFill>
                  <a:latin typeface="Franklin Gothic Medium Cond" panose="020B0606030402020204" pitchFamily="34" charset="0"/>
                </a:rPr>
                <a:t>PD</a:t>
              </a:r>
              <a:endParaRPr lang="en-US" sz="4267" baseline="30000" dirty="0">
                <a:solidFill>
                  <a:schemeClr val="tx2"/>
                </a:solidFill>
                <a:latin typeface="Franklin Gothic Medium Cond" panose="020B0606030402020204" pitchFamily="34" charset="0"/>
              </a:endParaRPr>
            </a:p>
          </p:txBody>
        </p:sp>
        <p:sp>
          <p:nvSpPr>
            <p:cNvPr id="34" name="Rectangle 33">
              <a:extLst>
                <a:ext uri="{FF2B5EF4-FFF2-40B4-BE49-F238E27FC236}">
                  <a16:creationId xmlns:a16="http://schemas.microsoft.com/office/drawing/2014/main" id="{C3A959C0-D55E-DD4E-A863-1EB3EC07413D}"/>
                </a:ext>
              </a:extLst>
            </p:cNvPr>
            <p:cNvSpPr/>
            <p:nvPr/>
          </p:nvSpPr>
          <p:spPr>
            <a:xfrm>
              <a:off x="4480742" y="5134675"/>
              <a:ext cx="1144664" cy="205184"/>
            </a:xfrm>
            <a:prstGeom prst="rect">
              <a:avLst/>
            </a:prstGeom>
          </p:spPr>
          <p:txBody>
            <a:bodyPr wrap="square" lIns="0" tIns="0" rIns="0" bIns="0">
              <a:spAutoFit/>
            </a:bodyPr>
            <a:lstStyle/>
            <a:p>
              <a:pPr>
                <a:lnSpc>
                  <a:spcPts val="1626"/>
                </a:lnSpc>
              </a:pPr>
              <a:r>
                <a:rPr lang="en-US" sz="1733" dirty="0">
                  <a:latin typeface="Franklin Gothic Medium Cond" panose="020B0606030402020204" pitchFamily="34" charset="0"/>
                </a:rPr>
                <a:t>COMPARED</a:t>
              </a:r>
            </a:p>
          </p:txBody>
        </p:sp>
        <p:sp>
          <p:nvSpPr>
            <p:cNvPr id="2" name="Rectangle 1">
              <a:extLst>
                <a:ext uri="{FF2B5EF4-FFF2-40B4-BE49-F238E27FC236}">
                  <a16:creationId xmlns:a16="http://schemas.microsoft.com/office/drawing/2014/main" id="{7BDF8793-3513-1A4B-803B-1730555D51EC}"/>
                </a:ext>
              </a:extLst>
            </p:cNvPr>
            <p:cNvSpPr/>
            <p:nvPr/>
          </p:nvSpPr>
          <p:spPr>
            <a:xfrm>
              <a:off x="5395615" y="5786675"/>
              <a:ext cx="88966" cy="164019"/>
            </a:xfrm>
            <a:prstGeom prst="rect">
              <a:avLst/>
            </a:prstGeom>
          </p:spPr>
          <p:txBody>
            <a:bodyPr wrap="none" lIns="0" tIns="0" rIns="0" bIns="0">
              <a:spAutoFit/>
            </a:bodyPr>
            <a:lstStyle/>
            <a:p>
              <a:r>
                <a:rPr lang="en-US" sz="1066" baseline="30000" dirty="0">
                  <a:solidFill>
                    <a:schemeClr val="tx2"/>
                  </a:solidFill>
                  <a:latin typeface="Franklin Gothic Medium Cond" panose="020B0606030402020204" pitchFamily="34" charset="0"/>
                </a:rPr>
                <a:t>2-6</a:t>
              </a:r>
              <a:endParaRPr lang="en-US" sz="1066" dirty="0">
                <a:solidFill>
                  <a:schemeClr val="tx2"/>
                </a:solidFill>
              </a:endParaRPr>
            </a:p>
          </p:txBody>
        </p:sp>
      </p:grpSp>
      <p:grpSp>
        <p:nvGrpSpPr>
          <p:cNvPr id="37" name="Group 37">
            <a:extLst>
              <a:ext uri="{FF2B5EF4-FFF2-40B4-BE49-F238E27FC236}">
                <a16:creationId xmlns:a16="http://schemas.microsoft.com/office/drawing/2014/main" id="{812A4087-D03B-FA46-8D17-DE7FFA98174F}"/>
              </a:ext>
            </a:extLst>
          </p:cNvPr>
          <p:cNvGrpSpPr/>
          <p:nvPr/>
        </p:nvGrpSpPr>
        <p:grpSpPr>
          <a:xfrm>
            <a:off x="2272382" y="2967422"/>
            <a:ext cx="9912793" cy="1696784"/>
            <a:chOff x="1704286" y="2967422"/>
            <a:chExt cx="7434595" cy="1696784"/>
          </a:xfrm>
        </p:grpSpPr>
        <p:sp>
          <p:nvSpPr>
            <p:cNvPr id="7" name="Right Triangle 6">
              <a:extLst>
                <a:ext uri="{FF2B5EF4-FFF2-40B4-BE49-F238E27FC236}">
                  <a16:creationId xmlns:a16="http://schemas.microsoft.com/office/drawing/2014/main" id="{3D594A5C-7544-A143-A853-C47497D23C10}"/>
                </a:ext>
              </a:extLst>
            </p:cNvPr>
            <p:cNvSpPr/>
            <p:nvPr/>
          </p:nvSpPr>
          <p:spPr>
            <a:xfrm rot="5400000" flipV="1">
              <a:off x="1714203" y="2957512"/>
              <a:ext cx="1592378" cy="1612212"/>
            </a:xfrm>
            <a:prstGeom prst="rtTriangle">
              <a:avLst/>
            </a:prstGeom>
            <a:solidFill>
              <a:schemeClr val="tx1">
                <a:lumMod val="40000"/>
                <a:lumOff val="6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dirty="0"/>
            </a:p>
          </p:txBody>
        </p:sp>
        <p:sp>
          <p:nvSpPr>
            <p:cNvPr id="8" name="Rectangle 7">
              <a:extLst>
                <a:ext uri="{FF2B5EF4-FFF2-40B4-BE49-F238E27FC236}">
                  <a16:creationId xmlns:a16="http://schemas.microsoft.com/office/drawing/2014/main" id="{7FD6417A-76D4-0C44-AED2-AFD361B546D5}"/>
                </a:ext>
              </a:extLst>
            </p:cNvPr>
            <p:cNvSpPr/>
            <p:nvPr/>
          </p:nvSpPr>
          <p:spPr>
            <a:xfrm>
              <a:off x="3316497" y="2967422"/>
              <a:ext cx="5822384" cy="1592377"/>
            </a:xfrm>
            <a:prstGeom prst="rect">
              <a:avLst/>
            </a:prstGeom>
            <a:solidFill>
              <a:schemeClr val="tx1">
                <a:lumMod val="40000"/>
                <a:lumOff val="6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dirty="0"/>
            </a:p>
          </p:txBody>
        </p:sp>
        <p:pic>
          <p:nvPicPr>
            <p:cNvPr id="18" name="Graphic 17">
              <a:extLst>
                <a:ext uri="{FF2B5EF4-FFF2-40B4-BE49-F238E27FC236}">
                  <a16:creationId xmlns:a16="http://schemas.microsoft.com/office/drawing/2014/main" id="{2766C9BD-0D08-2A4E-9BBD-16F2DC34AB76}"/>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3494498" y="3051994"/>
              <a:ext cx="1612212" cy="1612212"/>
            </a:xfrm>
            <a:prstGeom prst="rect">
              <a:avLst/>
            </a:prstGeom>
          </p:spPr>
        </p:pic>
        <p:sp>
          <p:nvSpPr>
            <p:cNvPr id="19" name="Rectangle 18">
              <a:extLst>
                <a:ext uri="{FF2B5EF4-FFF2-40B4-BE49-F238E27FC236}">
                  <a16:creationId xmlns:a16="http://schemas.microsoft.com/office/drawing/2014/main" id="{9A2DA66B-E955-E848-81DE-756CBEF7B967}"/>
                </a:ext>
              </a:extLst>
            </p:cNvPr>
            <p:cNvSpPr/>
            <p:nvPr/>
          </p:nvSpPr>
          <p:spPr>
            <a:xfrm>
              <a:off x="2411425" y="3061579"/>
              <a:ext cx="1363836" cy="769441"/>
            </a:xfrm>
            <a:prstGeom prst="rect">
              <a:avLst/>
            </a:prstGeom>
          </p:spPr>
          <p:txBody>
            <a:bodyPr wrap="square" lIns="0" tIns="0" rIns="0" bIns="0">
              <a:spAutoFit/>
            </a:bodyPr>
            <a:lstStyle/>
            <a:p>
              <a:pPr algn="r">
                <a:lnSpc>
                  <a:spcPts val="2026"/>
                </a:lnSpc>
              </a:pPr>
              <a:r>
                <a:rPr lang="en-US" sz="2133" dirty="0">
                  <a:solidFill>
                    <a:srgbClr val="0070C0"/>
                  </a:solidFill>
                  <a:latin typeface="Franklin Gothic Medium Cond" panose="020B0606030402020204" pitchFamily="34" charset="0"/>
                </a:rPr>
                <a:t>THERE IS A GROWING BODY OF</a:t>
              </a:r>
            </a:p>
          </p:txBody>
        </p:sp>
        <p:sp>
          <p:nvSpPr>
            <p:cNvPr id="20" name="Rectangle 19">
              <a:extLst>
                <a:ext uri="{FF2B5EF4-FFF2-40B4-BE49-F238E27FC236}">
                  <a16:creationId xmlns:a16="http://schemas.microsoft.com/office/drawing/2014/main" id="{B7B240DB-9AFC-D743-BCFB-ABC3EE1D509D}"/>
                </a:ext>
              </a:extLst>
            </p:cNvPr>
            <p:cNvSpPr/>
            <p:nvPr/>
          </p:nvSpPr>
          <p:spPr>
            <a:xfrm>
              <a:off x="3976829" y="3585788"/>
              <a:ext cx="909839" cy="208903"/>
            </a:xfrm>
            <a:prstGeom prst="rect">
              <a:avLst/>
            </a:prstGeom>
          </p:spPr>
          <p:txBody>
            <a:bodyPr wrap="square" lIns="0" tIns="0" rIns="0" bIns="0">
              <a:spAutoFit/>
            </a:bodyPr>
            <a:lstStyle/>
            <a:p>
              <a:pPr algn="r">
                <a:lnSpc>
                  <a:spcPts val="1626"/>
                </a:lnSpc>
              </a:pPr>
              <a:r>
                <a:rPr lang="en-US" sz="1866">
                  <a:latin typeface="Franklin Gothic Medium Cond" panose="020B0606030402020204" pitchFamily="34" charset="0"/>
                </a:rPr>
                <a:t>evidence</a:t>
              </a:r>
            </a:p>
          </p:txBody>
        </p:sp>
        <p:sp>
          <p:nvSpPr>
            <p:cNvPr id="21" name="Rectangle 20">
              <a:extLst>
                <a:ext uri="{FF2B5EF4-FFF2-40B4-BE49-F238E27FC236}">
                  <a16:creationId xmlns:a16="http://schemas.microsoft.com/office/drawing/2014/main" id="{5EC6EEF5-BC13-1F41-B4A2-21C04CAE7FA1}"/>
                </a:ext>
              </a:extLst>
            </p:cNvPr>
            <p:cNvSpPr/>
            <p:nvPr/>
          </p:nvSpPr>
          <p:spPr>
            <a:xfrm>
              <a:off x="5215483" y="3061579"/>
              <a:ext cx="1998852" cy="256480"/>
            </a:xfrm>
            <a:prstGeom prst="rect">
              <a:avLst/>
            </a:prstGeom>
          </p:spPr>
          <p:txBody>
            <a:bodyPr wrap="square" lIns="0" tIns="0" rIns="0" bIns="0">
              <a:spAutoFit/>
            </a:bodyPr>
            <a:lstStyle/>
            <a:p>
              <a:pPr>
                <a:lnSpc>
                  <a:spcPts val="2026"/>
                </a:lnSpc>
              </a:pPr>
              <a:r>
                <a:rPr lang="en-US" sz="2133" dirty="0">
                  <a:solidFill>
                    <a:srgbClr val="0070C0"/>
                  </a:solidFill>
                  <a:latin typeface="Franklin Gothic Medium Cond" panose="020B0606030402020204" pitchFamily="34" charset="0"/>
                </a:rPr>
                <a:t>THAT SHOWS THAT</a:t>
              </a:r>
            </a:p>
          </p:txBody>
        </p:sp>
        <p:sp>
          <p:nvSpPr>
            <p:cNvPr id="22" name="Rectangle 21">
              <a:extLst>
                <a:ext uri="{FF2B5EF4-FFF2-40B4-BE49-F238E27FC236}">
                  <a16:creationId xmlns:a16="http://schemas.microsoft.com/office/drawing/2014/main" id="{0C228DF1-37F5-414B-8EA6-E7997965C856}"/>
                </a:ext>
              </a:extLst>
            </p:cNvPr>
            <p:cNvSpPr/>
            <p:nvPr/>
          </p:nvSpPr>
          <p:spPr>
            <a:xfrm>
              <a:off x="5191947" y="3528725"/>
              <a:ext cx="3615316" cy="294953"/>
            </a:xfrm>
            <a:prstGeom prst="rect">
              <a:avLst/>
            </a:prstGeom>
          </p:spPr>
          <p:txBody>
            <a:bodyPr wrap="square" lIns="0" tIns="0" rIns="0" bIns="0">
              <a:spAutoFit/>
            </a:bodyPr>
            <a:lstStyle/>
            <a:p>
              <a:pPr>
                <a:lnSpc>
                  <a:spcPts val="2293"/>
                </a:lnSpc>
              </a:pPr>
              <a:r>
                <a:rPr lang="en-US" sz="4800" dirty="0">
                  <a:solidFill>
                    <a:schemeClr val="tx2"/>
                  </a:solidFill>
                  <a:latin typeface="Franklin Gothic Medium Cond" panose="020B0606030402020204" pitchFamily="34" charset="0"/>
                </a:rPr>
                <a:t>MODERN PD</a:t>
              </a:r>
              <a:endParaRPr lang="en-US" sz="4800" baseline="30000" dirty="0">
                <a:solidFill>
                  <a:schemeClr val="tx2"/>
                </a:solidFill>
                <a:latin typeface="Franklin Gothic Medium Cond" panose="020B0606030402020204" pitchFamily="34" charset="0"/>
              </a:endParaRPr>
            </a:p>
          </p:txBody>
        </p:sp>
        <p:sp>
          <p:nvSpPr>
            <p:cNvPr id="23" name="Rectangle 22">
              <a:extLst>
                <a:ext uri="{FF2B5EF4-FFF2-40B4-BE49-F238E27FC236}">
                  <a16:creationId xmlns:a16="http://schemas.microsoft.com/office/drawing/2014/main" id="{D1BBA3AD-CC7F-F14E-BAB4-0BEC3663820A}"/>
                </a:ext>
              </a:extLst>
            </p:cNvPr>
            <p:cNvSpPr/>
            <p:nvPr/>
          </p:nvSpPr>
          <p:spPr>
            <a:xfrm>
              <a:off x="5215483" y="3843177"/>
              <a:ext cx="3715347" cy="205184"/>
            </a:xfrm>
            <a:prstGeom prst="rect">
              <a:avLst/>
            </a:prstGeom>
          </p:spPr>
          <p:txBody>
            <a:bodyPr wrap="square" lIns="0" tIns="0" rIns="0" bIns="0">
              <a:spAutoFit/>
            </a:bodyPr>
            <a:lstStyle/>
            <a:p>
              <a:pPr>
                <a:lnSpc>
                  <a:spcPts val="1626"/>
                </a:lnSpc>
              </a:pPr>
              <a:r>
                <a:rPr lang="en-US" sz="1733" dirty="0">
                  <a:solidFill>
                    <a:srgbClr val="0070C0"/>
                  </a:solidFill>
                  <a:latin typeface="Franklin Gothic Medium Cond" panose="020B0606030402020204" pitchFamily="34" charset="0"/>
                </a:rPr>
                <a:t>has COMPARABLE or POTENTIALLY BETTER</a:t>
              </a:r>
            </a:p>
          </p:txBody>
        </p:sp>
        <p:sp>
          <p:nvSpPr>
            <p:cNvPr id="24" name="Rectangle 23">
              <a:extLst>
                <a:ext uri="{FF2B5EF4-FFF2-40B4-BE49-F238E27FC236}">
                  <a16:creationId xmlns:a16="http://schemas.microsoft.com/office/drawing/2014/main" id="{92334055-9DF2-E045-84DF-4B25EEA853F2}"/>
                </a:ext>
              </a:extLst>
            </p:cNvPr>
            <p:cNvSpPr/>
            <p:nvPr/>
          </p:nvSpPr>
          <p:spPr>
            <a:xfrm>
              <a:off x="5095486" y="4086022"/>
              <a:ext cx="1846750" cy="410369"/>
            </a:xfrm>
            <a:prstGeom prst="rect">
              <a:avLst/>
            </a:prstGeom>
          </p:spPr>
          <p:txBody>
            <a:bodyPr wrap="square" lIns="0" tIns="0" rIns="0" bIns="0">
              <a:spAutoFit/>
            </a:bodyPr>
            <a:lstStyle/>
            <a:p>
              <a:pPr algn="r">
                <a:lnSpc>
                  <a:spcPts val="1626"/>
                </a:lnSpc>
              </a:pPr>
              <a:r>
                <a:rPr lang="en-US" sz="1733" dirty="0">
                  <a:solidFill>
                    <a:srgbClr val="0070C0"/>
                  </a:solidFill>
                  <a:latin typeface="Franklin Gothic Medium Cond" panose="020B0606030402020204" pitchFamily="34" charset="0"/>
                </a:rPr>
                <a:t>CLINICAL OUTCOMES COMPARED </a:t>
              </a:r>
              <a:r>
                <a:rPr lang="en-US" sz="1733" dirty="0">
                  <a:latin typeface="Franklin Gothic Medium Cond" panose="020B0606030402020204" pitchFamily="34" charset="0"/>
                </a:rPr>
                <a:t>TO</a:t>
              </a:r>
            </a:p>
          </p:txBody>
        </p:sp>
        <p:sp>
          <p:nvSpPr>
            <p:cNvPr id="25" name="Rectangle 24">
              <a:extLst>
                <a:ext uri="{FF2B5EF4-FFF2-40B4-BE49-F238E27FC236}">
                  <a16:creationId xmlns:a16="http://schemas.microsoft.com/office/drawing/2014/main" id="{0D4055E4-7689-1347-9C49-5AE92D0DFA61}"/>
                </a:ext>
              </a:extLst>
            </p:cNvPr>
            <p:cNvSpPr/>
            <p:nvPr/>
          </p:nvSpPr>
          <p:spPr>
            <a:xfrm>
              <a:off x="6986645" y="4291188"/>
              <a:ext cx="1011049" cy="205184"/>
            </a:xfrm>
            <a:prstGeom prst="rect">
              <a:avLst/>
            </a:prstGeom>
          </p:spPr>
          <p:txBody>
            <a:bodyPr wrap="square" lIns="0" tIns="0" rIns="0" bIns="0">
              <a:spAutoFit/>
            </a:bodyPr>
            <a:lstStyle/>
            <a:p>
              <a:pPr>
                <a:lnSpc>
                  <a:spcPts val="1626"/>
                </a:lnSpc>
              </a:pPr>
              <a:r>
                <a:rPr lang="en-US" sz="4267" dirty="0">
                  <a:latin typeface="Franklin Gothic Medium Cond" panose="020B0606030402020204" pitchFamily="34" charset="0"/>
                </a:rPr>
                <a:t>HD</a:t>
              </a:r>
              <a:r>
                <a:rPr lang="en-US" sz="4267" dirty="0">
                  <a:solidFill>
                    <a:schemeClr val="accent1"/>
                  </a:solidFill>
                  <a:latin typeface="Franklin Gothic Medium Cond" panose="020B0606030402020204" pitchFamily="34" charset="0"/>
                </a:rPr>
                <a:t> </a:t>
              </a:r>
            </a:p>
          </p:txBody>
        </p:sp>
        <p:sp>
          <p:nvSpPr>
            <p:cNvPr id="35" name="Rectangle 34">
              <a:extLst>
                <a:ext uri="{FF2B5EF4-FFF2-40B4-BE49-F238E27FC236}">
                  <a16:creationId xmlns:a16="http://schemas.microsoft.com/office/drawing/2014/main" id="{7E37DF19-3A4B-784E-B9B1-10DCBD4CDD21}"/>
                </a:ext>
              </a:extLst>
            </p:cNvPr>
            <p:cNvSpPr/>
            <p:nvPr/>
          </p:nvSpPr>
          <p:spPr>
            <a:xfrm>
              <a:off x="7557977" y="4059750"/>
              <a:ext cx="123833" cy="164019"/>
            </a:xfrm>
            <a:prstGeom prst="rect">
              <a:avLst/>
            </a:prstGeom>
          </p:spPr>
          <p:txBody>
            <a:bodyPr wrap="none" lIns="0" tIns="0" rIns="0" bIns="0">
              <a:spAutoFit/>
            </a:bodyPr>
            <a:lstStyle/>
            <a:p>
              <a:r>
                <a:rPr lang="en-US" sz="1066" baseline="30000" dirty="0">
                  <a:latin typeface="Franklin Gothic Medium Cond" panose="020B0606030402020204" pitchFamily="34" charset="0"/>
                </a:rPr>
                <a:t>7-34</a:t>
              </a:r>
              <a:endParaRPr lang="en-US" sz="1066" dirty="0"/>
            </a:p>
          </p:txBody>
        </p:sp>
      </p:grpSp>
      <p:grpSp>
        <p:nvGrpSpPr>
          <p:cNvPr id="38" name="Group 3">
            <a:extLst>
              <a:ext uri="{FF2B5EF4-FFF2-40B4-BE49-F238E27FC236}">
                <a16:creationId xmlns:a16="http://schemas.microsoft.com/office/drawing/2014/main" id="{FDBB35B7-C073-BE43-922E-3A1C88A57B16}"/>
              </a:ext>
            </a:extLst>
          </p:cNvPr>
          <p:cNvGrpSpPr/>
          <p:nvPr/>
        </p:nvGrpSpPr>
        <p:grpSpPr>
          <a:xfrm>
            <a:off x="25633" y="1170800"/>
            <a:ext cx="9692888" cy="1800141"/>
            <a:chOff x="19225" y="1170800"/>
            <a:chExt cx="7269666" cy="1800141"/>
          </a:xfrm>
        </p:grpSpPr>
        <p:sp>
          <p:nvSpPr>
            <p:cNvPr id="5" name="Right Triangle 4">
              <a:extLst>
                <a:ext uri="{FF2B5EF4-FFF2-40B4-BE49-F238E27FC236}">
                  <a16:creationId xmlns:a16="http://schemas.microsoft.com/office/drawing/2014/main" id="{169D4A9F-6E45-464C-A346-D59824E74ABD}"/>
                </a:ext>
              </a:extLst>
            </p:cNvPr>
            <p:cNvSpPr/>
            <p:nvPr/>
          </p:nvSpPr>
          <p:spPr>
            <a:xfrm rot="5400000">
              <a:off x="5758879" y="1257984"/>
              <a:ext cx="1592378" cy="1467647"/>
            </a:xfrm>
            <a:prstGeom prst="rtTriangle">
              <a:avLst/>
            </a:prstGeom>
            <a:solidFill>
              <a:schemeClr val="tx2">
                <a:lumMod val="40000"/>
                <a:lumOff val="6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6" name="Rectangle 5">
              <a:extLst>
                <a:ext uri="{FF2B5EF4-FFF2-40B4-BE49-F238E27FC236}">
                  <a16:creationId xmlns:a16="http://schemas.microsoft.com/office/drawing/2014/main" id="{3FE1055B-9DD9-9F40-B1FB-FF3A86DD392C}"/>
                </a:ext>
              </a:extLst>
            </p:cNvPr>
            <p:cNvSpPr/>
            <p:nvPr/>
          </p:nvSpPr>
          <p:spPr>
            <a:xfrm>
              <a:off x="19225" y="1364165"/>
              <a:ext cx="5820893" cy="1592377"/>
            </a:xfrm>
            <a:prstGeom prst="rect">
              <a:avLst/>
            </a:prstGeom>
            <a:solidFill>
              <a:schemeClr val="tx2">
                <a:lumMod val="40000"/>
                <a:lumOff val="6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solidFill>
                  <a:schemeClr val="tx2"/>
                </a:solidFill>
              </a:endParaRPr>
            </a:p>
          </p:txBody>
        </p:sp>
        <p:sp>
          <p:nvSpPr>
            <p:cNvPr id="11" name="Rectangle 10">
              <a:extLst>
                <a:ext uri="{FF2B5EF4-FFF2-40B4-BE49-F238E27FC236}">
                  <a16:creationId xmlns:a16="http://schemas.microsoft.com/office/drawing/2014/main" id="{AA04D78D-8A70-B145-91DC-CF445DA10993}"/>
                </a:ext>
              </a:extLst>
            </p:cNvPr>
            <p:cNvSpPr/>
            <p:nvPr/>
          </p:nvSpPr>
          <p:spPr>
            <a:xfrm>
              <a:off x="1501585" y="1337056"/>
              <a:ext cx="909839" cy="205184"/>
            </a:xfrm>
            <a:prstGeom prst="rect">
              <a:avLst/>
            </a:prstGeom>
          </p:spPr>
          <p:txBody>
            <a:bodyPr wrap="square" lIns="0" tIns="0" rIns="0" bIns="0">
              <a:spAutoFit/>
            </a:bodyPr>
            <a:lstStyle/>
            <a:p>
              <a:pPr algn="r">
                <a:lnSpc>
                  <a:spcPts val="1626"/>
                </a:lnSpc>
              </a:pPr>
              <a:r>
                <a:rPr lang="en-US" sz="1866">
                  <a:solidFill>
                    <a:schemeClr val="tx1">
                      <a:lumMod val="60000"/>
                      <a:lumOff val="40000"/>
                    </a:schemeClr>
                  </a:solidFill>
                  <a:latin typeface="Franklin Gothic Medium Cond" panose="020B0606030402020204" pitchFamily="34" charset="0"/>
                </a:rPr>
                <a:t>ON AVERAGE</a:t>
              </a:r>
            </a:p>
          </p:txBody>
        </p:sp>
        <p:sp>
          <p:nvSpPr>
            <p:cNvPr id="12" name="Rectangle 11">
              <a:extLst>
                <a:ext uri="{FF2B5EF4-FFF2-40B4-BE49-F238E27FC236}">
                  <a16:creationId xmlns:a16="http://schemas.microsoft.com/office/drawing/2014/main" id="{8629F7E8-28B8-C74D-8F76-1ABD48630851}"/>
                </a:ext>
              </a:extLst>
            </p:cNvPr>
            <p:cNvSpPr/>
            <p:nvPr/>
          </p:nvSpPr>
          <p:spPr>
            <a:xfrm>
              <a:off x="2487300" y="1170800"/>
              <a:ext cx="1375763" cy="656655"/>
            </a:xfrm>
            <a:prstGeom prst="rect">
              <a:avLst/>
            </a:prstGeom>
          </p:spPr>
          <p:txBody>
            <a:bodyPr wrap="square" lIns="0" tIns="0" rIns="0" bIns="0">
              <a:spAutoFit/>
            </a:bodyPr>
            <a:lstStyle/>
            <a:p>
              <a:r>
                <a:rPr lang="en-US" sz="4267">
                  <a:solidFill>
                    <a:schemeClr val="tx1">
                      <a:lumMod val="60000"/>
                      <a:lumOff val="40000"/>
                    </a:schemeClr>
                  </a:solidFill>
                  <a:latin typeface="Franklin Gothic Medium Cond" panose="020B0606030402020204" pitchFamily="34" charset="0"/>
                </a:rPr>
                <a:t>ONLY</a:t>
              </a:r>
            </a:p>
          </p:txBody>
        </p:sp>
        <p:pic>
          <p:nvPicPr>
            <p:cNvPr id="13" name="Graphic 12">
              <a:extLst>
                <a:ext uri="{FF2B5EF4-FFF2-40B4-BE49-F238E27FC236}">
                  <a16:creationId xmlns:a16="http://schemas.microsoft.com/office/drawing/2014/main" id="{13949E3E-D2F1-4649-92C5-B0FA778AF02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0889" y="1290468"/>
              <a:ext cx="943425" cy="1462122"/>
            </a:xfrm>
            <a:prstGeom prst="rect">
              <a:avLst/>
            </a:prstGeom>
          </p:spPr>
        </p:pic>
        <p:sp>
          <p:nvSpPr>
            <p:cNvPr id="14" name="Rectangle 13">
              <a:extLst>
                <a:ext uri="{FF2B5EF4-FFF2-40B4-BE49-F238E27FC236}">
                  <a16:creationId xmlns:a16="http://schemas.microsoft.com/office/drawing/2014/main" id="{A5B56B5F-7477-154B-A8AE-0188E96F9128}"/>
                </a:ext>
              </a:extLst>
            </p:cNvPr>
            <p:cNvSpPr/>
            <p:nvPr/>
          </p:nvSpPr>
          <p:spPr>
            <a:xfrm>
              <a:off x="1483895" y="1432186"/>
              <a:ext cx="2255349" cy="1538755"/>
            </a:xfrm>
            <a:prstGeom prst="rect">
              <a:avLst/>
            </a:prstGeom>
          </p:spPr>
          <p:txBody>
            <a:bodyPr wrap="square" lIns="0" tIns="0" rIns="0" bIns="0">
              <a:spAutoFit/>
            </a:bodyPr>
            <a:lstStyle/>
            <a:p>
              <a:r>
                <a:rPr lang="en-US" sz="9999" b="1" dirty="0">
                  <a:solidFill>
                    <a:srgbClr val="0070C0"/>
                  </a:solidFill>
                  <a:latin typeface="Franklin Gothic Medium Cond" panose="020B0606030402020204" pitchFamily="34" charset="0"/>
                </a:rPr>
                <a:t>12</a:t>
              </a:r>
              <a:r>
                <a:rPr lang="en-US" sz="9999" b="1" dirty="0">
                  <a:solidFill>
                    <a:schemeClr val="tx2"/>
                  </a:solidFill>
                  <a:latin typeface="Franklin Gothic Medium Cond" panose="020B0606030402020204" pitchFamily="34" charset="0"/>
                </a:rPr>
                <a:t>%</a:t>
              </a:r>
            </a:p>
          </p:txBody>
        </p:sp>
        <p:sp>
          <p:nvSpPr>
            <p:cNvPr id="15" name="Rectangle 14">
              <a:extLst>
                <a:ext uri="{FF2B5EF4-FFF2-40B4-BE49-F238E27FC236}">
                  <a16:creationId xmlns:a16="http://schemas.microsoft.com/office/drawing/2014/main" id="{771EC969-EB19-234F-9711-ECFD56EC4371}"/>
                </a:ext>
              </a:extLst>
            </p:cNvPr>
            <p:cNvSpPr/>
            <p:nvPr/>
          </p:nvSpPr>
          <p:spPr>
            <a:xfrm>
              <a:off x="3645331" y="1748201"/>
              <a:ext cx="2927902" cy="589905"/>
            </a:xfrm>
            <a:prstGeom prst="rect">
              <a:avLst/>
            </a:prstGeom>
          </p:spPr>
          <p:txBody>
            <a:bodyPr wrap="square" lIns="0" tIns="0" rIns="0" bIns="0">
              <a:spAutoFit/>
            </a:bodyPr>
            <a:lstStyle/>
            <a:p>
              <a:pPr>
                <a:lnSpc>
                  <a:spcPts val="2293"/>
                </a:lnSpc>
              </a:pPr>
              <a:r>
                <a:rPr lang="en-US" sz="2133" dirty="0">
                  <a:latin typeface="Franklin Gothic Medium Cond" panose="020B0606030402020204" pitchFamily="34" charset="0"/>
                </a:rPr>
                <a:t>OF DIALYSIS PATIENTS</a:t>
              </a:r>
            </a:p>
            <a:p>
              <a:pPr>
                <a:lnSpc>
                  <a:spcPts val="2293"/>
                </a:lnSpc>
              </a:pPr>
              <a:r>
                <a:rPr lang="en-US" sz="2133" dirty="0">
                  <a:solidFill>
                    <a:schemeClr val="tx1">
                      <a:lumMod val="60000"/>
                      <a:lumOff val="40000"/>
                    </a:schemeClr>
                  </a:solidFill>
                  <a:latin typeface="Franklin Gothic Medium Cond" panose="020B0606030402020204" pitchFamily="34" charset="0"/>
                </a:rPr>
                <a:t>RECEIVE</a:t>
              </a:r>
            </a:p>
          </p:txBody>
        </p:sp>
        <p:sp>
          <p:nvSpPr>
            <p:cNvPr id="16" name="Rectangle 15">
              <a:extLst>
                <a:ext uri="{FF2B5EF4-FFF2-40B4-BE49-F238E27FC236}">
                  <a16:creationId xmlns:a16="http://schemas.microsoft.com/office/drawing/2014/main" id="{8C0157EE-6AA6-C843-B160-3C5456B92E9D}"/>
                </a:ext>
              </a:extLst>
            </p:cNvPr>
            <p:cNvSpPr/>
            <p:nvPr/>
          </p:nvSpPr>
          <p:spPr>
            <a:xfrm>
              <a:off x="4522889" y="1792091"/>
              <a:ext cx="1399791" cy="1107867"/>
            </a:xfrm>
            <a:prstGeom prst="rect">
              <a:avLst/>
            </a:prstGeom>
          </p:spPr>
          <p:txBody>
            <a:bodyPr wrap="square" lIns="0" tIns="0" rIns="0" bIns="0">
              <a:spAutoFit/>
            </a:bodyPr>
            <a:lstStyle/>
            <a:p>
              <a:r>
                <a:rPr lang="en-US" sz="7199" b="1" dirty="0">
                  <a:solidFill>
                    <a:srgbClr val="0070C0"/>
                  </a:solidFill>
                  <a:latin typeface="Franklin Gothic Medium Cond" panose="020B0606030402020204" pitchFamily="34" charset="0"/>
                </a:rPr>
                <a:t>PD</a:t>
              </a:r>
            </a:p>
          </p:txBody>
        </p:sp>
        <p:sp>
          <p:nvSpPr>
            <p:cNvPr id="17" name="Rectangle 16">
              <a:extLst>
                <a:ext uri="{FF2B5EF4-FFF2-40B4-BE49-F238E27FC236}">
                  <a16:creationId xmlns:a16="http://schemas.microsoft.com/office/drawing/2014/main" id="{6CD73D6D-A590-2F44-A939-76F3603BF5E1}"/>
                </a:ext>
              </a:extLst>
            </p:cNvPr>
            <p:cNvSpPr/>
            <p:nvPr/>
          </p:nvSpPr>
          <p:spPr>
            <a:xfrm rot="16200000">
              <a:off x="5212597" y="2174196"/>
              <a:ext cx="838858" cy="207172"/>
            </a:xfrm>
            <a:prstGeom prst="rect">
              <a:avLst/>
            </a:prstGeom>
          </p:spPr>
          <p:txBody>
            <a:bodyPr wrap="square" lIns="0" tIns="0" rIns="0" bIns="0">
              <a:spAutoFit/>
            </a:bodyPr>
            <a:lstStyle/>
            <a:p>
              <a:pPr>
                <a:lnSpc>
                  <a:spcPts val="2293"/>
                </a:lnSpc>
              </a:pPr>
              <a:r>
                <a:rPr lang="en-US" sz="1866" dirty="0">
                  <a:solidFill>
                    <a:srgbClr val="0070C0"/>
                  </a:solidFill>
                  <a:latin typeface="Franklin Gothic Medium Cond" panose="020B0606030402020204" pitchFamily="34" charset="0"/>
                </a:rPr>
                <a:t>TODAY</a:t>
              </a:r>
              <a:endParaRPr lang="en-US" sz="1866" baseline="30000" dirty="0">
                <a:solidFill>
                  <a:srgbClr val="0070C0"/>
                </a:solidFill>
                <a:latin typeface="Franklin Gothic Medium Cond" panose="020B0606030402020204" pitchFamily="34" charset="0"/>
              </a:endParaRPr>
            </a:p>
          </p:txBody>
        </p:sp>
        <p:sp>
          <p:nvSpPr>
            <p:cNvPr id="36" name="Rectangle 35">
              <a:extLst>
                <a:ext uri="{FF2B5EF4-FFF2-40B4-BE49-F238E27FC236}">
                  <a16:creationId xmlns:a16="http://schemas.microsoft.com/office/drawing/2014/main" id="{198B46EF-4545-464D-88A4-A99C905783CD}"/>
                </a:ext>
              </a:extLst>
            </p:cNvPr>
            <p:cNvSpPr/>
            <p:nvPr/>
          </p:nvSpPr>
          <p:spPr>
            <a:xfrm rot="16200000">
              <a:off x="5367372" y="1796844"/>
              <a:ext cx="495970" cy="123014"/>
            </a:xfrm>
            <a:prstGeom prst="rect">
              <a:avLst/>
            </a:prstGeom>
          </p:spPr>
          <p:txBody>
            <a:bodyPr wrap="square" lIns="0" tIns="0" rIns="0" bIns="0">
              <a:spAutoFit/>
            </a:bodyPr>
            <a:lstStyle/>
            <a:p>
              <a:r>
                <a:rPr lang="en-US" sz="1066" baseline="30000" dirty="0">
                  <a:solidFill>
                    <a:schemeClr val="tx2"/>
                  </a:solidFill>
                  <a:latin typeface="Franklin Gothic Medium Cond" panose="020B0606030402020204" pitchFamily="34" charset="0"/>
                </a:rPr>
                <a:t>1</a:t>
              </a:r>
              <a:endParaRPr lang="en-US" sz="1066" dirty="0">
                <a:solidFill>
                  <a:schemeClr val="tx2"/>
                </a:solidFill>
              </a:endParaRPr>
            </a:p>
          </p:txBody>
        </p:sp>
      </p:grpSp>
      <p:sp>
        <p:nvSpPr>
          <p:cNvPr id="3" name="Rectangle 2">
            <a:hlinkClick r:id="" action="ppaction://hlinkshowjump?jump=firstslide"/>
            <a:extLst>
              <a:ext uri="{FF2B5EF4-FFF2-40B4-BE49-F238E27FC236}">
                <a16:creationId xmlns:a16="http://schemas.microsoft.com/office/drawing/2014/main" id="{8882D41C-BA36-044A-9414-608CAB3CFA5D}"/>
              </a:ext>
            </a:extLst>
          </p:cNvPr>
          <p:cNvSpPr/>
          <p:nvPr/>
        </p:nvSpPr>
        <p:spPr>
          <a:xfrm>
            <a:off x="11033561"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7" name="Rectangle 46">
            <a:hlinkClick r:id="" action="ppaction://hlinkshowjump?jump=previousslide"/>
            <a:extLst>
              <a:ext uri="{FF2B5EF4-FFF2-40B4-BE49-F238E27FC236}">
                <a16:creationId xmlns:a16="http://schemas.microsoft.com/office/drawing/2014/main" id="{A5BDAC84-10A6-F44C-8381-1AB7BDD94198}"/>
              </a:ext>
            </a:extLst>
          </p:cNvPr>
          <p:cNvSpPr/>
          <p:nvPr/>
        </p:nvSpPr>
        <p:spPr>
          <a:xfrm>
            <a:off x="10469104"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49" name="Rectangle 48">
            <a:hlinkClick r:id="" action="ppaction://hlinkshowjump?jump=nextslide"/>
            <a:extLst>
              <a:ext uri="{FF2B5EF4-FFF2-40B4-BE49-F238E27FC236}">
                <a16:creationId xmlns:a16="http://schemas.microsoft.com/office/drawing/2014/main" id="{746C5620-EB04-F64E-8670-530889BD1322}"/>
              </a:ext>
            </a:extLst>
          </p:cNvPr>
          <p:cNvSpPr/>
          <p:nvPr/>
        </p:nvSpPr>
        <p:spPr>
          <a:xfrm>
            <a:off x="11591112" y="6181045"/>
            <a:ext cx="489081" cy="5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2" name="Rectangle 61">
            <a:hlinkClick r:id="rId9" action="ppaction://hlinksldjump"/>
            <a:extLst>
              <a:ext uri="{FF2B5EF4-FFF2-40B4-BE49-F238E27FC236}">
                <a16:creationId xmlns:a16="http://schemas.microsoft.com/office/drawing/2014/main" id="{F58B79C0-64C8-554F-9035-8A9C02172160}"/>
              </a:ext>
            </a:extLst>
          </p:cNvPr>
          <p:cNvSpPr/>
          <p:nvPr/>
        </p:nvSpPr>
        <p:spPr>
          <a:xfrm>
            <a:off x="105082" y="45207"/>
            <a:ext cx="2167299" cy="3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3" name="Rectangle 62">
            <a:hlinkClick r:id="rId10" action="ppaction://hlinksldjump"/>
            <a:extLst>
              <a:ext uri="{FF2B5EF4-FFF2-40B4-BE49-F238E27FC236}">
                <a16:creationId xmlns:a16="http://schemas.microsoft.com/office/drawing/2014/main" id="{F29236A6-0F0A-4A47-9DCC-3C774335F72B}"/>
              </a:ext>
            </a:extLst>
          </p:cNvPr>
          <p:cNvSpPr/>
          <p:nvPr/>
        </p:nvSpPr>
        <p:spPr>
          <a:xfrm>
            <a:off x="2713972" y="50047"/>
            <a:ext cx="4663824"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64" name="Rectangle 63">
            <a:hlinkClick r:id="" action="ppaction://noaction"/>
            <a:extLst>
              <a:ext uri="{FF2B5EF4-FFF2-40B4-BE49-F238E27FC236}">
                <a16:creationId xmlns:a16="http://schemas.microsoft.com/office/drawing/2014/main" id="{89695D70-0A29-1F41-862F-CA8F490C15F2}"/>
              </a:ext>
            </a:extLst>
          </p:cNvPr>
          <p:cNvSpPr/>
          <p:nvPr/>
        </p:nvSpPr>
        <p:spPr>
          <a:xfrm>
            <a:off x="7586948" y="50047"/>
            <a:ext cx="189108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57" name="Rectangle 56">
            <a:hlinkClick r:id="" action="ppaction://noaction"/>
            <a:extLst>
              <a:ext uri="{FF2B5EF4-FFF2-40B4-BE49-F238E27FC236}">
                <a16:creationId xmlns:a16="http://schemas.microsoft.com/office/drawing/2014/main" id="{ECAA8C62-B98B-0545-ABA9-54C7783617EB}"/>
              </a:ext>
            </a:extLst>
          </p:cNvPr>
          <p:cNvSpPr/>
          <p:nvPr/>
        </p:nvSpPr>
        <p:spPr>
          <a:xfrm>
            <a:off x="10075451" y="50047"/>
            <a:ext cx="2004740" cy="381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82" name="TextBox 81">
            <a:extLst>
              <a:ext uri="{FF2B5EF4-FFF2-40B4-BE49-F238E27FC236}">
                <a16:creationId xmlns:a16="http://schemas.microsoft.com/office/drawing/2014/main" id="{557CCD33-F0D3-E94E-81B1-A8CE46054191}"/>
              </a:ext>
            </a:extLst>
          </p:cNvPr>
          <p:cNvSpPr txBox="1"/>
          <p:nvPr/>
        </p:nvSpPr>
        <p:spPr>
          <a:xfrm>
            <a:off x="512433" y="642049"/>
            <a:ext cx="1377307" cy="201189"/>
          </a:xfrm>
          <a:prstGeom prst="rect">
            <a:avLst/>
          </a:prstGeom>
          <a:noFill/>
          <a:ln>
            <a:noFill/>
          </a:ln>
        </p:spPr>
        <p:txBody>
          <a:bodyPr wrap="none" lIns="0" tIns="0" rIns="0" bIns="0" rtlCol="0" anchor="t" anchorCtr="0">
            <a:noAutofit/>
          </a:bodyPr>
          <a:lstStyle/>
          <a:p>
            <a:pPr algn="l"/>
            <a:r>
              <a:rPr lang="en-US" sz="1200" b="1" dirty="0">
                <a:latin typeface="Franklin Gothic Book" panose="020B0503020102020204" pitchFamily="34" charset="0"/>
                <a:cs typeface="Arial"/>
              </a:rPr>
              <a:t>INTRODUCTION</a:t>
            </a:r>
          </a:p>
        </p:txBody>
      </p:sp>
      <p:sp>
        <p:nvSpPr>
          <p:cNvPr id="83" name="TextBox 82">
            <a:extLst>
              <a:ext uri="{FF2B5EF4-FFF2-40B4-BE49-F238E27FC236}">
                <a16:creationId xmlns:a16="http://schemas.microsoft.com/office/drawing/2014/main" id="{B35ADD68-2F5F-6F4A-AC65-012BC282925B}"/>
              </a:ext>
            </a:extLst>
          </p:cNvPr>
          <p:cNvSpPr txBox="1"/>
          <p:nvPr/>
        </p:nvSpPr>
        <p:spPr>
          <a:xfrm>
            <a:off x="2201731" y="642049"/>
            <a:ext cx="1013503" cy="201189"/>
          </a:xfrm>
          <a:prstGeom prst="rect">
            <a:avLst/>
          </a:prstGeom>
          <a:noFill/>
          <a:ln>
            <a:noFill/>
          </a:ln>
        </p:spPr>
        <p:txBody>
          <a:bodyPr wrap="none" lIns="0" tIns="0" rIns="0" bIns="0" rtlCol="0" anchor="t" anchorCtr="0">
            <a:noAutofit/>
          </a:bodyPr>
          <a:lstStyle/>
          <a:p>
            <a:pPr algn="ctr"/>
            <a:r>
              <a:rPr lang="en-US" sz="1200" dirty="0">
                <a:latin typeface="Franklin Gothic Book" panose="020B0503020102020204" pitchFamily="34" charset="0"/>
                <a:cs typeface="Arial"/>
              </a:rPr>
              <a:t>SURVIVAL</a:t>
            </a:r>
          </a:p>
        </p:txBody>
      </p:sp>
      <p:sp>
        <p:nvSpPr>
          <p:cNvPr id="84" name="TextBox 83">
            <a:hlinkClick r:id="" action="ppaction://noaction"/>
            <a:extLst>
              <a:ext uri="{FF2B5EF4-FFF2-40B4-BE49-F238E27FC236}">
                <a16:creationId xmlns:a16="http://schemas.microsoft.com/office/drawing/2014/main" id="{4AAAC9C0-0541-3E42-8EDB-3A9A554E69DD}"/>
              </a:ext>
            </a:extLst>
          </p:cNvPr>
          <p:cNvSpPr txBox="1"/>
          <p:nvPr/>
        </p:nvSpPr>
        <p:spPr>
          <a:xfrm>
            <a:off x="3588219"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GOAL-</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DIRECTED PD </a:t>
            </a:r>
          </a:p>
        </p:txBody>
      </p:sp>
      <p:sp>
        <p:nvSpPr>
          <p:cNvPr id="85" name="TextBox 84">
            <a:extLst>
              <a:ext uri="{FF2B5EF4-FFF2-40B4-BE49-F238E27FC236}">
                <a16:creationId xmlns:a16="http://schemas.microsoft.com/office/drawing/2014/main" id="{CCD63444-C613-9E4F-81D9-44805247D755}"/>
              </a:ext>
            </a:extLst>
          </p:cNvPr>
          <p:cNvSpPr txBox="1"/>
          <p:nvPr/>
        </p:nvSpPr>
        <p:spPr>
          <a:xfrm>
            <a:off x="4933484" y="588749"/>
            <a:ext cx="160857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REMOTE PATIENT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MANAGEMENT </a:t>
            </a:r>
          </a:p>
        </p:txBody>
      </p:sp>
      <p:sp>
        <p:nvSpPr>
          <p:cNvPr id="86" name="TextBox 85">
            <a:extLst>
              <a:ext uri="{FF2B5EF4-FFF2-40B4-BE49-F238E27FC236}">
                <a16:creationId xmlns:a16="http://schemas.microsoft.com/office/drawing/2014/main" id="{F104AD6D-D567-FD45-9486-7B7DA2D711C8}"/>
              </a:ext>
            </a:extLst>
          </p:cNvPr>
          <p:cNvSpPr txBox="1"/>
          <p:nvPr/>
        </p:nvSpPr>
        <p:spPr>
          <a:xfrm>
            <a:off x="6930910" y="588749"/>
            <a:ext cx="1013503" cy="336687"/>
          </a:xfrm>
          <a:prstGeom prst="rect">
            <a:avLst/>
          </a:prstGeom>
          <a:noFill/>
          <a:ln>
            <a:noFill/>
          </a:ln>
        </p:spPr>
        <p:txBody>
          <a:bodyPr wrap="none" lIns="0" tIns="0" rIns="0" bIns="0" rtlCol="0" anchor="t" anchorCtr="0">
            <a:noAutofit/>
          </a:bodyPr>
          <a:lstStyle/>
          <a:p>
            <a:pPr algn="ctr">
              <a:lnSpc>
                <a:spcPts val="1173"/>
              </a:lnSpc>
            </a:pPr>
            <a:r>
              <a:rPr lang="en-US" sz="1200" dirty="0">
                <a:latin typeface="Franklin Gothic Book" panose="020B0503020102020204" pitchFamily="34" charset="0"/>
                <a:cs typeface="Arial"/>
              </a:rPr>
              <a:t>BRIDGE TO </a:t>
            </a:r>
            <a:br>
              <a:rPr lang="en-US" sz="1200" dirty="0">
                <a:latin typeface="Franklin Gothic Book" panose="020B0503020102020204" pitchFamily="34" charset="0"/>
                <a:cs typeface="Arial"/>
              </a:rPr>
            </a:br>
            <a:r>
              <a:rPr lang="en-US" sz="1200" dirty="0">
                <a:latin typeface="Franklin Gothic Book" panose="020B0503020102020204" pitchFamily="34" charset="0"/>
                <a:cs typeface="Arial"/>
              </a:rPr>
              <a:t>TRANSPLANT</a:t>
            </a:r>
          </a:p>
        </p:txBody>
      </p:sp>
      <p:sp>
        <p:nvSpPr>
          <p:cNvPr id="87" name="TextBox 86">
            <a:extLst>
              <a:ext uri="{FF2B5EF4-FFF2-40B4-BE49-F238E27FC236}">
                <a16:creationId xmlns:a16="http://schemas.microsoft.com/office/drawing/2014/main" id="{E0179B16-0F3B-584C-B524-D1EDA61EBA3C}"/>
              </a:ext>
            </a:extLst>
          </p:cNvPr>
          <p:cNvSpPr txBox="1"/>
          <p:nvPr/>
        </p:nvSpPr>
        <p:spPr>
          <a:xfrm>
            <a:off x="8302966" y="642049"/>
            <a:ext cx="1013503" cy="201189"/>
          </a:xfrm>
          <a:prstGeom prst="rect">
            <a:avLst/>
          </a:prstGeom>
          <a:noFill/>
          <a:ln>
            <a:noFill/>
          </a:ln>
        </p:spPr>
        <p:txBody>
          <a:bodyPr wrap="none" lIns="0" tIns="0" rIns="0" bIns="0" rtlCol="0" anchor="t" anchorCtr="0">
            <a:noAutofit/>
          </a:bodyPr>
          <a:lstStyle/>
          <a:p>
            <a:pPr algn="ctr"/>
            <a:r>
              <a:rPr lang="en-US" sz="1200" dirty="0">
                <a:latin typeface="Franklin Gothic Book" panose="020B0503020102020204" pitchFamily="34" charset="0"/>
                <a:cs typeface="Arial"/>
              </a:rPr>
              <a:t>SUMMARY</a:t>
            </a:r>
          </a:p>
        </p:txBody>
      </p:sp>
      <p:sp>
        <p:nvSpPr>
          <p:cNvPr id="88" name="TextBox 87">
            <a:extLst>
              <a:ext uri="{FF2B5EF4-FFF2-40B4-BE49-F238E27FC236}">
                <a16:creationId xmlns:a16="http://schemas.microsoft.com/office/drawing/2014/main" id="{2927BC59-04F5-C845-96A8-DEB59515BEE5}"/>
              </a:ext>
            </a:extLst>
          </p:cNvPr>
          <p:cNvSpPr txBox="1"/>
          <p:nvPr/>
        </p:nvSpPr>
        <p:spPr>
          <a:xfrm>
            <a:off x="9700142" y="642049"/>
            <a:ext cx="1013503" cy="201189"/>
          </a:xfrm>
          <a:prstGeom prst="rect">
            <a:avLst/>
          </a:prstGeom>
          <a:noFill/>
          <a:ln>
            <a:noFill/>
          </a:ln>
        </p:spPr>
        <p:txBody>
          <a:bodyPr wrap="none" lIns="0" tIns="0" rIns="0" bIns="0" rtlCol="0" anchor="t" anchorCtr="0">
            <a:noAutofit/>
          </a:bodyPr>
          <a:lstStyle/>
          <a:p>
            <a:pPr algn="ctr"/>
            <a:r>
              <a:rPr lang="en-US" sz="1200" dirty="0">
                <a:solidFill>
                  <a:schemeClr val="tx2"/>
                </a:solidFill>
                <a:latin typeface="Franklin Gothic Book" panose="020B0503020102020204" pitchFamily="34" charset="0"/>
                <a:cs typeface="Arial"/>
              </a:rPr>
              <a:t>REFERENCES</a:t>
            </a:r>
          </a:p>
        </p:txBody>
      </p:sp>
      <p:sp>
        <p:nvSpPr>
          <p:cNvPr id="89" name="Triangle 88">
            <a:extLst>
              <a:ext uri="{FF2B5EF4-FFF2-40B4-BE49-F238E27FC236}">
                <a16:creationId xmlns:a16="http://schemas.microsoft.com/office/drawing/2014/main" id="{87C66B42-7E42-D34A-AA38-BE2BBA727D47}"/>
              </a:ext>
            </a:extLst>
          </p:cNvPr>
          <p:cNvSpPr/>
          <p:nvPr/>
        </p:nvSpPr>
        <p:spPr>
          <a:xfrm rot="10800000">
            <a:off x="972654" y="479171"/>
            <a:ext cx="373060" cy="10609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8"/>
          </a:p>
        </p:txBody>
      </p:sp>
      <p:sp>
        <p:nvSpPr>
          <p:cNvPr id="90" name="Rectangle 89">
            <a:hlinkClick r:id="rId11" action="ppaction://hlinksldjump"/>
            <a:extLst>
              <a:ext uri="{FF2B5EF4-FFF2-40B4-BE49-F238E27FC236}">
                <a16:creationId xmlns:a16="http://schemas.microsoft.com/office/drawing/2014/main" id="{88922E16-5E1C-264A-9BFE-D51639AC235F}"/>
              </a:ext>
            </a:extLst>
          </p:cNvPr>
          <p:cNvSpPr/>
          <p:nvPr/>
        </p:nvSpPr>
        <p:spPr>
          <a:xfrm>
            <a:off x="2102204" y="577521"/>
            <a:ext cx="1303272"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1" name="Rectangle 90">
            <a:hlinkClick r:id="" action="ppaction://noaction"/>
            <a:extLst>
              <a:ext uri="{FF2B5EF4-FFF2-40B4-BE49-F238E27FC236}">
                <a16:creationId xmlns:a16="http://schemas.microsoft.com/office/drawing/2014/main" id="{45CEF28D-E383-C94F-BC56-587939E81126}"/>
              </a:ext>
            </a:extLst>
          </p:cNvPr>
          <p:cNvSpPr/>
          <p:nvPr/>
        </p:nvSpPr>
        <p:spPr>
          <a:xfrm>
            <a:off x="6588575" y="595666"/>
            <a:ext cx="1519096"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2" name="Rectangle 91">
            <a:hlinkClick r:id="" action="ppaction://noaction"/>
            <a:extLst>
              <a:ext uri="{FF2B5EF4-FFF2-40B4-BE49-F238E27FC236}">
                <a16:creationId xmlns:a16="http://schemas.microsoft.com/office/drawing/2014/main" id="{DA5AA57A-7698-9547-981B-6ED0D098697B}"/>
              </a:ext>
            </a:extLst>
          </p:cNvPr>
          <p:cNvSpPr/>
          <p:nvPr/>
        </p:nvSpPr>
        <p:spPr>
          <a:xfrm>
            <a:off x="8156877" y="601112"/>
            <a:ext cx="123518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3" name="Rectangle 92">
            <a:hlinkClick r:id="" action="ppaction://noaction"/>
            <a:extLst>
              <a:ext uri="{FF2B5EF4-FFF2-40B4-BE49-F238E27FC236}">
                <a16:creationId xmlns:a16="http://schemas.microsoft.com/office/drawing/2014/main" id="{EC078B4F-A09C-5E4B-BD11-757FFE92EF82}"/>
              </a:ext>
            </a:extLst>
          </p:cNvPr>
          <p:cNvSpPr/>
          <p:nvPr/>
        </p:nvSpPr>
        <p:spPr>
          <a:xfrm>
            <a:off x="9469405" y="595666"/>
            <a:ext cx="1534489"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solidFill>
                <a:schemeClr val="tx2"/>
              </a:solidFill>
            </a:endParaRPr>
          </a:p>
        </p:txBody>
      </p:sp>
      <p:sp>
        <p:nvSpPr>
          <p:cNvPr id="94" name="Rectangle 93">
            <a:hlinkClick r:id="rId12" action="ppaction://hlinksldjump"/>
            <a:extLst>
              <a:ext uri="{FF2B5EF4-FFF2-40B4-BE49-F238E27FC236}">
                <a16:creationId xmlns:a16="http://schemas.microsoft.com/office/drawing/2014/main" id="{3C51AF06-8B7E-9847-AC32-9F8D26A94D14}"/>
              </a:ext>
            </a:extLst>
          </p:cNvPr>
          <p:cNvSpPr/>
          <p:nvPr/>
        </p:nvSpPr>
        <p:spPr>
          <a:xfrm>
            <a:off x="3505767" y="588739"/>
            <a:ext cx="1173803"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5" name="Rectangle 94">
            <a:hlinkClick r:id="rId13" action="ppaction://hlinksldjump"/>
            <a:extLst>
              <a:ext uri="{FF2B5EF4-FFF2-40B4-BE49-F238E27FC236}">
                <a16:creationId xmlns:a16="http://schemas.microsoft.com/office/drawing/2014/main" id="{677194ED-887A-444B-8F55-91E65E00094E}"/>
              </a:ext>
            </a:extLst>
          </p:cNvPr>
          <p:cNvSpPr/>
          <p:nvPr/>
        </p:nvSpPr>
        <p:spPr>
          <a:xfrm>
            <a:off x="4711099" y="595666"/>
            <a:ext cx="1828271"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
        <p:nvSpPr>
          <p:cNvPr id="96" name="Rectangle 95">
            <a:hlinkClick r:id="rId9" action="ppaction://hlinksldjump"/>
            <a:extLst>
              <a:ext uri="{FF2B5EF4-FFF2-40B4-BE49-F238E27FC236}">
                <a16:creationId xmlns:a16="http://schemas.microsoft.com/office/drawing/2014/main" id="{5DF23686-4DB5-9346-9CD1-261EFE887F64}"/>
              </a:ext>
            </a:extLst>
          </p:cNvPr>
          <p:cNvSpPr/>
          <p:nvPr/>
        </p:nvSpPr>
        <p:spPr>
          <a:xfrm>
            <a:off x="315946" y="576897"/>
            <a:ext cx="1839905" cy="3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a:p>
        </p:txBody>
      </p:sp>
    </p:spTree>
    <p:extLst>
      <p:ext uri="{BB962C8B-B14F-4D97-AF65-F5344CB8AC3E}">
        <p14:creationId xmlns:p14="http://schemas.microsoft.com/office/powerpoint/2010/main" val="401628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ockprintVTI">
  <a:themeElements>
    <a:clrScheme name="AnalogousFromLightSeedLeftStep">
      <a:dk1>
        <a:srgbClr val="000000"/>
      </a:dk1>
      <a:lt1>
        <a:srgbClr val="FFFFFF"/>
      </a:lt1>
      <a:dk2>
        <a:srgbClr val="243741"/>
      </a:dk2>
      <a:lt2>
        <a:srgbClr val="E8E8E2"/>
      </a:lt2>
      <a:accent1>
        <a:srgbClr val="969AC6"/>
      </a:accent1>
      <a:accent2>
        <a:srgbClr val="7F9CBA"/>
      </a:accent2>
      <a:accent3>
        <a:srgbClr val="83ABAF"/>
      </a:accent3>
      <a:accent4>
        <a:srgbClr val="78B09E"/>
      </a:accent4>
      <a:accent5>
        <a:srgbClr val="84AE8F"/>
      </a:accent5>
      <a:accent6>
        <a:srgbClr val="82B179"/>
      </a:accent6>
      <a:hlink>
        <a:srgbClr val="888452"/>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F2A2E78E400A4EA0533D1F4BB9ACBA" ma:contentTypeVersion="7" ma:contentTypeDescription="Create a new document." ma:contentTypeScope="" ma:versionID="1fa27187b6aff3fdbff43e4dd59515dd">
  <xsd:schema xmlns:xsd="http://www.w3.org/2001/XMLSchema" xmlns:xs="http://www.w3.org/2001/XMLSchema" xmlns:p="http://schemas.microsoft.com/office/2006/metadata/properties" xmlns:ns3="ec4a70c3-28b4-4c7c-9bb7-294f48947b03" xmlns:ns4="93269613-6cd1-47d5-aaa3-932f329b370c" targetNamespace="http://schemas.microsoft.com/office/2006/metadata/properties" ma:root="true" ma:fieldsID="5e407d0e03cd7cd9a472f2ce0d2be897" ns3:_="" ns4:_="">
    <xsd:import namespace="ec4a70c3-28b4-4c7c-9bb7-294f48947b03"/>
    <xsd:import namespace="93269613-6cd1-47d5-aaa3-932f329b370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a70c3-28b4-4c7c-9bb7-294f48947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269613-6cd1-47d5-aaa3-932f329b370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FF9183-51D5-4BAA-8BE0-BD1A897B3EC9}">
  <ds:schemaRefs>
    <ds:schemaRef ds:uri="http://schemas.microsoft.com/sharepoint/v3/contenttype/forms"/>
  </ds:schemaRefs>
</ds:datastoreItem>
</file>

<file path=customXml/itemProps2.xml><?xml version="1.0" encoding="utf-8"?>
<ds:datastoreItem xmlns:ds="http://schemas.openxmlformats.org/officeDocument/2006/customXml" ds:itemID="{AE44C145-1A26-4B94-A81C-E341F793D80E}">
  <ds:schemaRefs>
    <ds:schemaRef ds:uri="http://www.w3.org/XML/1998/namespace"/>
    <ds:schemaRef ds:uri="http://purl.org/dc/terms/"/>
    <ds:schemaRef ds:uri="http://schemas.openxmlformats.org/package/2006/metadata/core-properties"/>
    <ds:schemaRef ds:uri="http://purl.org/dc/dcmitype/"/>
    <ds:schemaRef ds:uri="http://purl.org/dc/elements/1.1/"/>
    <ds:schemaRef ds:uri="93269613-6cd1-47d5-aaa3-932f329b370c"/>
    <ds:schemaRef ds:uri="http://schemas.microsoft.com/office/2006/documentManagement/types"/>
    <ds:schemaRef ds:uri="http://schemas.microsoft.com/office/infopath/2007/PartnerControls"/>
    <ds:schemaRef ds:uri="ec4a70c3-28b4-4c7c-9bb7-294f48947b03"/>
    <ds:schemaRef ds:uri="http://schemas.microsoft.com/office/2006/metadata/properties"/>
  </ds:schemaRefs>
</ds:datastoreItem>
</file>

<file path=customXml/itemProps3.xml><?xml version="1.0" encoding="utf-8"?>
<ds:datastoreItem xmlns:ds="http://schemas.openxmlformats.org/officeDocument/2006/customXml" ds:itemID="{1BC6776F-59FE-402E-80A3-6382924E11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4a70c3-28b4-4c7c-9bb7-294f48947b03"/>
    <ds:schemaRef ds:uri="93269613-6cd1-47d5-aaa3-932f329b37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Atlas</Template>
  <TotalTime>866</TotalTime>
  <Words>4499</Words>
  <Application>Microsoft Office PowerPoint</Application>
  <PresentationFormat>Widescreen</PresentationFormat>
  <Paragraphs>731</Paragraphs>
  <Slides>31</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Arial Black</vt:lpstr>
      <vt:lpstr>Avenir Next LT Pro</vt:lpstr>
      <vt:lpstr>AvenirNext LT Pro Medium</vt:lpstr>
      <vt:lpstr>Calibri</vt:lpstr>
      <vt:lpstr>Franklin Gothic Book</vt:lpstr>
      <vt:lpstr>Franklin Gothic Medium</vt:lpstr>
      <vt:lpstr>Franklin Gothic Medium Cond</vt:lpstr>
      <vt:lpstr>System Font Regular</vt:lpstr>
      <vt:lpstr>Times New Roman</vt:lpstr>
      <vt:lpstr>BlockprintVTI</vt:lpstr>
      <vt:lpstr>PERITONEALNA DIJALIZA U BOSNI I HERCEGOVINI</vt:lpstr>
      <vt:lpstr>Peritonealna dijaliza</vt:lpstr>
      <vt:lpstr>Istorija PD</vt:lpstr>
      <vt:lpstr>Istorija PD</vt:lpstr>
      <vt:lpstr>Peritonealna dijaliza</vt:lpstr>
      <vt:lpstr>Nadomjesna bubrežna terapija</vt:lpstr>
      <vt:lpstr>Peritonealna dijaliza</vt:lpstr>
      <vt:lpstr>Peritonealna dijaliza</vt:lpstr>
      <vt:lpstr>PowerPoint Presentation</vt:lpstr>
      <vt:lpstr>USRDS DATA SHOWS LOWER MORTALITY RISK FOR MODERN PD COMPARED TO HD</vt:lpstr>
      <vt:lpstr>MULTIPLE STUDIES SHOW PD SURVIVAL RATES OUTPACING HD</vt:lpstr>
      <vt:lpstr>EARLY SURVIVAL BENEFIT RESULTS IN MORE PATIENT YEARS ON PD</vt:lpstr>
      <vt:lpstr>PowerPoint Presentation</vt:lpstr>
      <vt:lpstr>PD OFFERS PATIENTS INDEPENDENCE AND CONTROL OF THEIR THERAPY</vt:lpstr>
      <vt:lpstr>MODERN PD CAN SUPPORT KIDNEY TRANSPLANT GOALS</vt:lpstr>
      <vt:lpstr>MODERN PD IN SUMMARY</vt:lpstr>
      <vt:lpstr>PowerPoint Presentation</vt:lpstr>
      <vt:lpstr>PowerPoint Presentation</vt:lpstr>
      <vt:lpstr>PowerPoint Presentation</vt:lpstr>
      <vt:lpstr>PowerPoint Presentation</vt:lpstr>
      <vt:lpstr>URGENT-START SUMMARY</vt:lpstr>
      <vt:lpstr>THE CHALLENGES OF DIALYZING PATIENTS DURING A PANDEMIC:  DIALYSIS PATIENTS ARE VULNERABLE</vt:lpstr>
      <vt:lpstr>THE CHALLENGES OF MANAGING AN HD CLINIC DURING A PANDEMIC:  MANAGING AND PROTECTING HEALTHCARE RESOURCES</vt:lpstr>
      <vt:lpstr>DIALYSIS AT HOME IS THE PREFERRED OPTION:1 MINIMIZING HOSPITAL VISITS</vt:lpstr>
      <vt:lpstr>PowerPoint Presentation</vt:lpstr>
      <vt:lpstr>PowerPoint Presentation</vt:lpstr>
      <vt:lpstr>COVID-19 SAFETY SUMMARY</vt:lpstr>
      <vt:lpstr>ISPD</vt:lpstr>
      <vt:lpstr>British Renal Association COVID-19: Checklist and Guidance for management of Peritoneal Dialysis Programmes</vt:lpstr>
      <vt:lpstr>Otopine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MF-PC-01 Interna Med</dc:creator>
  <cp:lastModifiedBy>Lamija Rebić</cp:lastModifiedBy>
  <cp:revision>58</cp:revision>
  <dcterms:created xsi:type="dcterms:W3CDTF">2021-04-17T18:56:03Z</dcterms:created>
  <dcterms:modified xsi:type="dcterms:W3CDTF">2021-05-28T20:19:11Z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0x01010014F2A2E78E400A4EA0533D1F4BB9ACBA</vt:lpwstr>
  </property>
</Properties>
</file>