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1159" r:id="rId3"/>
    <p:sldId id="718" r:id="rId4"/>
    <p:sldId id="1167" r:id="rId5"/>
    <p:sldId id="424" r:id="rId6"/>
    <p:sldId id="425" r:id="rId7"/>
    <p:sldId id="1154" r:id="rId8"/>
    <p:sldId id="1163" r:id="rId9"/>
    <p:sldId id="438" r:id="rId10"/>
    <p:sldId id="1166" r:id="rId11"/>
    <p:sldId id="263" r:id="rId12"/>
    <p:sldId id="1168" r:id="rId13"/>
    <p:sldId id="1161" r:id="rId14"/>
    <p:sldId id="513" r:id="rId15"/>
    <p:sldId id="1160" r:id="rId16"/>
    <p:sldId id="1158" r:id="rId17"/>
    <p:sldId id="542" r:id="rId18"/>
    <p:sldId id="517" r:id="rId19"/>
    <p:sldId id="522" r:id="rId20"/>
    <p:sldId id="465" r:id="rId21"/>
    <p:sldId id="1169" r:id="rId22"/>
    <p:sldId id="1162" r:id="rId23"/>
    <p:sldId id="1170" r:id="rId24"/>
    <p:sldId id="1171" r:id="rId25"/>
    <p:sldId id="1172" r:id="rId26"/>
    <p:sldId id="1164" r:id="rId27"/>
    <p:sldId id="1156" r:id="rId28"/>
    <p:sldId id="456" r:id="rId29"/>
    <p:sldId id="1157" r:id="rId3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ymond Vanholder" initials="RV" lastIdx="2" clrIdx="0"/>
  <p:cmAuthor id="1" name="Uysal, Nazli Gül" initials="UNG" lastIdx="1" clrIdx="1">
    <p:extLst>
      <p:ext uri="{19B8F6BF-5375-455C-9EA6-DF929625EA0E}">
        <p15:presenceInfo xmlns:p15="http://schemas.microsoft.com/office/powerpoint/2012/main" userId="S::nazligul.uysal@interelgroup.com::61bd1e63-c277-4a38-97b0-4c35024a2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783" autoAdjust="0"/>
  </p:normalViewPr>
  <p:slideViewPr>
    <p:cSldViewPr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00398946236585E-2"/>
          <c:y val="4.4861401841199806E-2"/>
          <c:w val="0.73337061846775542"/>
          <c:h val="0.7814404981747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Cancer all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3A67-4C4A-9F3F-33716C5AC195}"/>
              </c:ext>
            </c:extLst>
          </c:dPt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7-4C4A-9F3F-33716C5AC19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1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7-4C4A-9F3F-33716C5AC19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Transplant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67-4C4A-9F3F-33716C5AC19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CKD no RRT</c:v>
                </c:pt>
              </c:strCache>
            </c:strRef>
          </c:tx>
          <c:invertIfNegative val="0"/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1">
                  <c:v>100.1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67-4C4A-9F3F-33716C5AC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837888"/>
        <c:axId val="172847872"/>
      </c:barChart>
      <c:catAx>
        <c:axId val="17283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847872"/>
        <c:crosses val="autoZero"/>
        <c:auto val="1"/>
        <c:lblAlgn val="ctr"/>
        <c:lblOffset val="100"/>
        <c:noMultiLvlLbl val="0"/>
      </c:catAx>
      <c:valAx>
        <c:axId val="172847872"/>
        <c:scaling>
          <c:orientation val="minMax"/>
          <c:max val="2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837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CKD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% ADMISSIONS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1-4D69-A825-D1FA54D72FC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CVD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% ADMISSIONS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1-4D69-A825-D1FA54D72FC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DM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% ADMISSIONS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1-4D69-A825-D1FA54D72FC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other NCDs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% ADMISSIONS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41-4D69-A825-D1FA54D72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112527"/>
        <c:axId val="1"/>
      </c:barChart>
      <c:catAx>
        <c:axId val="152911252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9112527"/>
        <c:crosses val="autoZero"/>
        <c:crossBetween val="between"/>
      </c:valAx>
      <c:spPr>
        <a:noFill/>
        <a:ln w="1298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19"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CKD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% ADMISSIONS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C-4B9C-8189-9C76BF12718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CVD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% ADMISSIONS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C-4B9C-8189-9C76BF12718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DM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% ADMISSIONS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C-4B9C-8189-9C76BF12718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other NCDs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% ADMISSIONS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6C-4B9C-8189-9C76BF127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731423"/>
        <c:axId val="1"/>
      </c:barChart>
      <c:catAx>
        <c:axId val="50673142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731423"/>
        <c:crosses val="autoZero"/>
        <c:crossBetween val="between"/>
      </c:valAx>
      <c:spPr>
        <a:noFill/>
        <a:ln w="12952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17"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64837861384869"/>
          <c:y val="3.9249335279438934E-2"/>
          <c:w val="0.7333706184677552"/>
          <c:h val="0.7814404981747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Cancer all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3E8A-4105-9CD7-4DB1B4C82082}"/>
              </c:ext>
            </c:extLst>
          </c:dPt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A-4105-9CD7-4DB1B4C8208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Dialysis</c:v>
                </c:pt>
              </c:strCache>
            </c:strRef>
          </c:tx>
          <c:invertIfNegative val="0"/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1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A-4105-9CD7-4DB1B4C8208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Transplant</c:v>
                </c:pt>
              </c:strCache>
            </c:strRef>
          </c:tx>
          <c:invertIfNegative val="0"/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8A-4105-9CD7-4DB1B4C8208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CKD no RRT</c:v>
                </c:pt>
              </c:strCache>
            </c:strRef>
          </c:tx>
          <c:invertIfNegative val="0"/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1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A-4105-9CD7-4DB1B4C8208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AKI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Health Care Cost CA</c:v>
                </c:pt>
                <c:pt idx="1">
                  <c:v>Health Care Cost CKD</c:v>
                </c:pt>
              </c:strCache>
            </c:strRef>
          </c:cat>
          <c:val>
            <c:numRef>
              <c:f>Blad1!$F$2:$F$3</c:f>
              <c:numCache>
                <c:formatCode>General</c:formatCode>
                <c:ptCount val="2"/>
                <c:pt idx="1">
                  <c:v>121.7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8A-4105-9CD7-4DB1B4C82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37920"/>
        <c:axId val="173139456"/>
      </c:barChart>
      <c:catAx>
        <c:axId val="17313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3139456"/>
        <c:crosses val="autoZero"/>
        <c:auto val="1"/>
        <c:lblAlgn val="ctr"/>
        <c:lblOffset val="100"/>
        <c:noMultiLvlLbl val="0"/>
      </c:catAx>
      <c:valAx>
        <c:axId val="173139456"/>
        <c:scaling>
          <c:orientation val="minMax"/>
          <c:max val="2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137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DA8E2-99C1-47D6-AC64-CD4B0D021244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7EAD65-33F2-4905-85EE-43B8C17E0F8E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Physicians</a:t>
          </a:r>
        </a:p>
      </dgm:t>
    </dgm:pt>
    <dgm:pt modelId="{1868C75C-A353-4948-A836-766CA6DA43C8}" type="parTrans" cxnId="{B92EEFCE-D180-4E7F-A7B4-09781AB58D61}">
      <dgm:prSet/>
      <dgm:spPr/>
      <dgm:t>
        <a:bodyPr/>
        <a:lstStyle/>
        <a:p>
          <a:endParaRPr lang="en-US"/>
        </a:p>
      </dgm:t>
    </dgm:pt>
    <dgm:pt modelId="{9E4D7B2C-DCBD-43C3-9212-13908F52A2CF}" type="sibTrans" cxnId="{B92EEFCE-D180-4E7F-A7B4-09781AB58D61}">
      <dgm:prSet/>
      <dgm:spPr/>
      <dgm:t>
        <a:bodyPr/>
        <a:lstStyle/>
        <a:p>
          <a:endParaRPr lang="en-US"/>
        </a:p>
      </dgm:t>
    </dgm:pt>
    <dgm:pt modelId="{1D158D2D-62FA-4174-A8D7-EDD98713FAFD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Nurses</a:t>
          </a:r>
        </a:p>
      </dgm:t>
    </dgm:pt>
    <dgm:pt modelId="{22A5AF12-BDF9-4A19-A15C-730AFF8E797F}" type="parTrans" cxnId="{59EF8AF2-D66B-4BDE-A5E5-A1AA6C378ED3}">
      <dgm:prSet/>
      <dgm:spPr/>
      <dgm:t>
        <a:bodyPr/>
        <a:lstStyle/>
        <a:p>
          <a:endParaRPr lang="en-US"/>
        </a:p>
      </dgm:t>
    </dgm:pt>
    <dgm:pt modelId="{9D42F040-1235-4825-BFDD-D25F50ECE123}" type="sibTrans" cxnId="{59EF8AF2-D66B-4BDE-A5E5-A1AA6C378ED3}">
      <dgm:prSet/>
      <dgm:spPr/>
      <dgm:t>
        <a:bodyPr/>
        <a:lstStyle/>
        <a:p>
          <a:endParaRPr lang="en-US"/>
        </a:p>
      </dgm:t>
    </dgm:pt>
    <dgm:pt modelId="{BA139ECE-DEC3-434C-AC41-C959C7D20AAE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Patients</a:t>
          </a:r>
        </a:p>
      </dgm:t>
    </dgm:pt>
    <dgm:pt modelId="{B2D9D4AB-C781-47BF-8B26-A47E5244F464}" type="parTrans" cxnId="{BFBD83E4-AC36-4CE7-8D37-788EF74B2BBB}">
      <dgm:prSet/>
      <dgm:spPr/>
      <dgm:t>
        <a:bodyPr/>
        <a:lstStyle/>
        <a:p>
          <a:endParaRPr lang="en-US"/>
        </a:p>
      </dgm:t>
    </dgm:pt>
    <dgm:pt modelId="{6CC96C13-D50C-4D57-A873-D71BF2A3EAA9}" type="sibTrans" cxnId="{BFBD83E4-AC36-4CE7-8D37-788EF74B2BBB}">
      <dgm:prSet/>
      <dgm:spPr/>
      <dgm:t>
        <a:bodyPr/>
        <a:lstStyle/>
        <a:p>
          <a:endParaRPr lang="en-US"/>
        </a:p>
      </dgm:t>
    </dgm:pt>
    <dgm:pt modelId="{796064C7-39EA-4A74-A269-C0DED8B9C9E9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Foundations</a:t>
          </a:r>
          <a:r>
            <a:rPr lang="en-US" sz="1600" dirty="0"/>
            <a:t> </a:t>
          </a:r>
        </a:p>
      </dgm:t>
    </dgm:pt>
    <dgm:pt modelId="{450099BD-2745-45EF-8ADA-E000617F7937}" type="parTrans" cxnId="{9118790F-B8D7-4B82-89CA-DEF9C1D3F752}">
      <dgm:prSet/>
      <dgm:spPr/>
      <dgm:t>
        <a:bodyPr/>
        <a:lstStyle/>
        <a:p>
          <a:endParaRPr lang="en-US"/>
        </a:p>
      </dgm:t>
    </dgm:pt>
    <dgm:pt modelId="{204E72EC-E5D9-455C-B4DD-8BD5DE216F10}" type="sibTrans" cxnId="{9118790F-B8D7-4B82-89CA-DEF9C1D3F752}">
      <dgm:prSet/>
      <dgm:spPr/>
      <dgm:t>
        <a:bodyPr/>
        <a:lstStyle/>
        <a:p>
          <a:endParaRPr lang="en-US"/>
        </a:p>
      </dgm:t>
    </dgm:pt>
    <dgm:pt modelId="{34ECF1A4-54BB-4AAA-A2D9-31BDE53EDB51}" type="pres">
      <dgm:prSet presAssocID="{E93DA8E2-99C1-47D6-AC64-CD4B0D021244}" presName="root" presStyleCnt="0">
        <dgm:presLayoutVars>
          <dgm:dir/>
          <dgm:resizeHandles val="exact"/>
        </dgm:presLayoutVars>
      </dgm:prSet>
      <dgm:spPr/>
    </dgm:pt>
    <dgm:pt modelId="{3037B98C-7F74-41DE-9CFD-540DA9554898}" type="pres">
      <dgm:prSet presAssocID="{E93DA8E2-99C1-47D6-AC64-CD4B0D021244}" presName="container" presStyleCnt="0">
        <dgm:presLayoutVars>
          <dgm:dir/>
          <dgm:resizeHandles val="exact"/>
        </dgm:presLayoutVars>
      </dgm:prSet>
      <dgm:spPr/>
    </dgm:pt>
    <dgm:pt modelId="{2CF8BC8B-1487-4E68-B34E-DE227B036282}" type="pres">
      <dgm:prSet presAssocID="{1F7EAD65-33F2-4905-85EE-43B8C17E0F8E}" presName="compNode" presStyleCnt="0"/>
      <dgm:spPr/>
    </dgm:pt>
    <dgm:pt modelId="{B42C3436-2862-4543-8AEA-1FB8EB689BF2}" type="pres">
      <dgm:prSet presAssocID="{1F7EAD65-33F2-4905-85EE-43B8C17E0F8E}" presName="iconBgRect" presStyleLbl="bgShp" presStyleIdx="0" presStyleCnt="4"/>
      <dgm:spPr/>
    </dgm:pt>
    <dgm:pt modelId="{A29295FF-8B74-4B7F-8C69-750B752D543B}" type="pres">
      <dgm:prSet presAssocID="{1F7EAD65-33F2-4905-85EE-43B8C17E0F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3133CB0-B735-480A-8924-79A9947B54D7}" type="pres">
      <dgm:prSet presAssocID="{1F7EAD65-33F2-4905-85EE-43B8C17E0F8E}" presName="spaceRect" presStyleCnt="0"/>
      <dgm:spPr/>
    </dgm:pt>
    <dgm:pt modelId="{D45ED81E-2153-4614-8935-0F048B49207B}" type="pres">
      <dgm:prSet presAssocID="{1F7EAD65-33F2-4905-85EE-43B8C17E0F8E}" presName="textRect" presStyleLbl="revTx" presStyleIdx="0" presStyleCnt="4">
        <dgm:presLayoutVars>
          <dgm:chMax val="1"/>
          <dgm:chPref val="1"/>
        </dgm:presLayoutVars>
      </dgm:prSet>
      <dgm:spPr/>
    </dgm:pt>
    <dgm:pt modelId="{4D0881C8-F668-4C41-B320-D45707BCC271}" type="pres">
      <dgm:prSet presAssocID="{9E4D7B2C-DCBD-43C3-9212-13908F52A2CF}" presName="sibTrans" presStyleLbl="sibTrans2D1" presStyleIdx="0" presStyleCnt="0"/>
      <dgm:spPr/>
    </dgm:pt>
    <dgm:pt modelId="{ACD2501C-BE07-4D16-A09F-CF2AFB4D56D2}" type="pres">
      <dgm:prSet presAssocID="{1D158D2D-62FA-4174-A8D7-EDD98713FAFD}" presName="compNode" presStyleCnt="0"/>
      <dgm:spPr/>
    </dgm:pt>
    <dgm:pt modelId="{7515BB81-7D4E-4628-8DAB-8148ED8012B7}" type="pres">
      <dgm:prSet presAssocID="{1D158D2D-62FA-4174-A8D7-EDD98713FAFD}" presName="iconBgRect" presStyleLbl="bgShp" presStyleIdx="1" presStyleCnt="4"/>
      <dgm:spPr/>
    </dgm:pt>
    <dgm:pt modelId="{00A88431-4E75-46F2-B286-B56AB9A0AAE5}" type="pres">
      <dgm:prSet presAssocID="{1D158D2D-62FA-4174-A8D7-EDD98713FA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C9F19DC-37D4-4EB1-85BD-926B53FCD2EE}" type="pres">
      <dgm:prSet presAssocID="{1D158D2D-62FA-4174-A8D7-EDD98713FAFD}" presName="spaceRect" presStyleCnt="0"/>
      <dgm:spPr/>
    </dgm:pt>
    <dgm:pt modelId="{5A2895AC-F87D-46C3-B732-C0680FC5C963}" type="pres">
      <dgm:prSet presAssocID="{1D158D2D-62FA-4174-A8D7-EDD98713FAFD}" presName="textRect" presStyleLbl="revTx" presStyleIdx="1" presStyleCnt="4">
        <dgm:presLayoutVars>
          <dgm:chMax val="1"/>
          <dgm:chPref val="1"/>
        </dgm:presLayoutVars>
      </dgm:prSet>
      <dgm:spPr/>
    </dgm:pt>
    <dgm:pt modelId="{A217F5AF-405F-4B1A-9016-EC6C4372ADFD}" type="pres">
      <dgm:prSet presAssocID="{9D42F040-1235-4825-BFDD-D25F50ECE123}" presName="sibTrans" presStyleLbl="sibTrans2D1" presStyleIdx="0" presStyleCnt="0"/>
      <dgm:spPr/>
    </dgm:pt>
    <dgm:pt modelId="{D608F6F3-B183-4629-B205-BED1EFA9AA0F}" type="pres">
      <dgm:prSet presAssocID="{BA139ECE-DEC3-434C-AC41-C959C7D20AAE}" presName="compNode" presStyleCnt="0"/>
      <dgm:spPr/>
    </dgm:pt>
    <dgm:pt modelId="{50A2FC54-1969-4265-844A-778D2FD3678B}" type="pres">
      <dgm:prSet presAssocID="{BA139ECE-DEC3-434C-AC41-C959C7D20AAE}" presName="iconBgRect" presStyleLbl="bgShp" presStyleIdx="2" presStyleCnt="4" custLinFactNeighborY="11217"/>
      <dgm:spPr/>
    </dgm:pt>
    <dgm:pt modelId="{3DC03C11-9498-4A63-97D6-BBA30A4074A2}" type="pres">
      <dgm:prSet presAssocID="{BA139ECE-DEC3-434C-AC41-C959C7D20A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7CBD6275-185B-4C94-B08F-54444C1D63F2}" type="pres">
      <dgm:prSet presAssocID="{BA139ECE-DEC3-434C-AC41-C959C7D20AAE}" presName="spaceRect" presStyleCnt="0"/>
      <dgm:spPr/>
    </dgm:pt>
    <dgm:pt modelId="{46699B84-7408-4FCF-9505-00022A007CE1}" type="pres">
      <dgm:prSet presAssocID="{BA139ECE-DEC3-434C-AC41-C959C7D20AAE}" presName="textRect" presStyleLbl="revTx" presStyleIdx="2" presStyleCnt="4" custLinFactNeighborY="11217">
        <dgm:presLayoutVars>
          <dgm:chMax val="1"/>
          <dgm:chPref val="1"/>
        </dgm:presLayoutVars>
      </dgm:prSet>
      <dgm:spPr/>
    </dgm:pt>
    <dgm:pt modelId="{8CFDC11F-CFD3-473C-9558-8703092702CE}" type="pres">
      <dgm:prSet presAssocID="{6CC96C13-D50C-4D57-A873-D71BF2A3EAA9}" presName="sibTrans" presStyleLbl="sibTrans2D1" presStyleIdx="0" presStyleCnt="0"/>
      <dgm:spPr/>
    </dgm:pt>
    <dgm:pt modelId="{316FE333-4A43-4214-9752-A0B55F63ABF5}" type="pres">
      <dgm:prSet presAssocID="{796064C7-39EA-4A74-A269-C0DED8B9C9E9}" presName="compNode" presStyleCnt="0"/>
      <dgm:spPr/>
    </dgm:pt>
    <dgm:pt modelId="{A3AD991F-2364-4BE6-9C10-875F8F11F23B}" type="pres">
      <dgm:prSet presAssocID="{796064C7-39EA-4A74-A269-C0DED8B9C9E9}" presName="iconBgRect" presStyleLbl="bgShp" presStyleIdx="3" presStyleCnt="4"/>
      <dgm:spPr/>
    </dgm:pt>
    <dgm:pt modelId="{E01BC1D4-888A-4586-A096-11FE63454B29}" type="pres">
      <dgm:prSet presAssocID="{796064C7-39EA-4A74-A269-C0DED8B9C9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CF39B04-1DE3-4D18-8FE5-B3E931B1A3D5}" type="pres">
      <dgm:prSet presAssocID="{796064C7-39EA-4A74-A269-C0DED8B9C9E9}" presName="spaceRect" presStyleCnt="0"/>
      <dgm:spPr/>
    </dgm:pt>
    <dgm:pt modelId="{8C8D8F7F-2FF9-4FB8-B849-9C7940A2DA27}" type="pres">
      <dgm:prSet presAssocID="{796064C7-39EA-4A74-A269-C0DED8B9C9E9}" presName="textRect" presStyleLbl="revTx" presStyleIdx="3" presStyleCnt="4" custScaleX="139675" custLinFactNeighborX="19381" custLinFactNeighborY="-2077">
        <dgm:presLayoutVars>
          <dgm:chMax val="1"/>
          <dgm:chPref val="1"/>
        </dgm:presLayoutVars>
      </dgm:prSet>
      <dgm:spPr/>
    </dgm:pt>
  </dgm:ptLst>
  <dgm:cxnLst>
    <dgm:cxn modelId="{9118790F-B8D7-4B82-89CA-DEF9C1D3F752}" srcId="{E93DA8E2-99C1-47D6-AC64-CD4B0D021244}" destId="{796064C7-39EA-4A74-A269-C0DED8B9C9E9}" srcOrd="3" destOrd="0" parTransId="{450099BD-2745-45EF-8ADA-E000617F7937}" sibTransId="{204E72EC-E5D9-455C-B4DD-8BD5DE216F10}"/>
    <dgm:cxn modelId="{DBB6FD19-E74F-432B-872D-CD000FFA84BC}" type="presOf" srcId="{796064C7-39EA-4A74-A269-C0DED8B9C9E9}" destId="{8C8D8F7F-2FF9-4FB8-B849-9C7940A2DA27}" srcOrd="0" destOrd="0" presId="urn:microsoft.com/office/officeart/2018/2/layout/IconCircleList"/>
    <dgm:cxn modelId="{F6D7ED3E-DB02-42FF-AD88-B9169DAE0C27}" type="presOf" srcId="{6CC96C13-D50C-4D57-A873-D71BF2A3EAA9}" destId="{8CFDC11F-CFD3-473C-9558-8703092702CE}" srcOrd="0" destOrd="0" presId="urn:microsoft.com/office/officeart/2018/2/layout/IconCircleList"/>
    <dgm:cxn modelId="{18DCC640-A6C4-46DA-A2F3-CAA950FFA045}" type="presOf" srcId="{9D42F040-1235-4825-BFDD-D25F50ECE123}" destId="{A217F5AF-405F-4B1A-9016-EC6C4372ADFD}" srcOrd="0" destOrd="0" presId="urn:microsoft.com/office/officeart/2018/2/layout/IconCircleList"/>
    <dgm:cxn modelId="{FB80494A-3DAD-4BDB-9285-A9472A3C1B69}" type="presOf" srcId="{BA139ECE-DEC3-434C-AC41-C959C7D20AAE}" destId="{46699B84-7408-4FCF-9505-00022A007CE1}" srcOrd="0" destOrd="0" presId="urn:microsoft.com/office/officeart/2018/2/layout/IconCircleList"/>
    <dgm:cxn modelId="{3A6A8999-A929-4673-A8B3-BD28A6C23A2E}" type="presOf" srcId="{9E4D7B2C-DCBD-43C3-9212-13908F52A2CF}" destId="{4D0881C8-F668-4C41-B320-D45707BCC271}" srcOrd="0" destOrd="0" presId="urn:microsoft.com/office/officeart/2018/2/layout/IconCircleList"/>
    <dgm:cxn modelId="{13EDFBA6-23EA-4348-B84E-881534DAAA58}" type="presOf" srcId="{1F7EAD65-33F2-4905-85EE-43B8C17E0F8E}" destId="{D45ED81E-2153-4614-8935-0F048B49207B}" srcOrd="0" destOrd="0" presId="urn:microsoft.com/office/officeart/2018/2/layout/IconCircleList"/>
    <dgm:cxn modelId="{5679BEB5-6F02-4330-9663-2C4588A58A91}" type="presOf" srcId="{E93DA8E2-99C1-47D6-AC64-CD4B0D021244}" destId="{34ECF1A4-54BB-4AAA-A2D9-31BDE53EDB51}" srcOrd="0" destOrd="0" presId="urn:microsoft.com/office/officeart/2018/2/layout/IconCircleList"/>
    <dgm:cxn modelId="{E576FCC4-5F37-4C74-B6AD-F72EE9731D4C}" type="presOf" srcId="{1D158D2D-62FA-4174-A8D7-EDD98713FAFD}" destId="{5A2895AC-F87D-46C3-B732-C0680FC5C963}" srcOrd="0" destOrd="0" presId="urn:microsoft.com/office/officeart/2018/2/layout/IconCircleList"/>
    <dgm:cxn modelId="{B92EEFCE-D180-4E7F-A7B4-09781AB58D61}" srcId="{E93DA8E2-99C1-47D6-AC64-CD4B0D021244}" destId="{1F7EAD65-33F2-4905-85EE-43B8C17E0F8E}" srcOrd="0" destOrd="0" parTransId="{1868C75C-A353-4948-A836-766CA6DA43C8}" sibTransId="{9E4D7B2C-DCBD-43C3-9212-13908F52A2CF}"/>
    <dgm:cxn modelId="{BFBD83E4-AC36-4CE7-8D37-788EF74B2BBB}" srcId="{E93DA8E2-99C1-47D6-AC64-CD4B0D021244}" destId="{BA139ECE-DEC3-434C-AC41-C959C7D20AAE}" srcOrd="2" destOrd="0" parTransId="{B2D9D4AB-C781-47BF-8B26-A47E5244F464}" sibTransId="{6CC96C13-D50C-4D57-A873-D71BF2A3EAA9}"/>
    <dgm:cxn modelId="{59EF8AF2-D66B-4BDE-A5E5-A1AA6C378ED3}" srcId="{E93DA8E2-99C1-47D6-AC64-CD4B0D021244}" destId="{1D158D2D-62FA-4174-A8D7-EDD98713FAFD}" srcOrd="1" destOrd="0" parTransId="{22A5AF12-BDF9-4A19-A15C-730AFF8E797F}" sibTransId="{9D42F040-1235-4825-BFDD-D25F50ECE123}"/>
    <dgm:cxn modelId="{52C51B48-29DB-4E02-86B9-234F0C9E3038}" type="presParOf" srcId="{34ECF1A4-54BB-4AAA-A2D9-31BDE53EDB51}" destId="{3037B98C-7F74-41DE-9CFD-540DA9554898}" srcOrd="0" destOrd="0" presId="urn:microsoft.com/office/officeart/2018/2/layout/IconCircleList"/>
    <dgm:cxn modelId="{E4AD667D-726A-4F72-9A05-BB68A3604600}" type="presParOf" srcId="{3037B98C-7F74-41DE-9CFD-540DA9554898}" destId="{2CF8BC8B-1487-4E68-B34E-DE227B036282}" srcOrd="0" destOrd="0" presId="urn:microsoft.com/office/officeart/2018/2/layout/IconCircleList"/>
    <dgm:cxn modelId="{2D81E086-46C4-4FC3-A606-32B181D6B0D2}" type="presParOf" srcId="{2CF8BC8B-1487-4E68-B34E-DE227B036282}" destId="{B42C3436-2862-4543-8AEA-1FB8EB689BF2}" srcOrd="0" destOrd="0" presId="urn:microsoft.com/office/officeart/2018/2/layout/IconCircleList"/>
    <dgm:cxn modelId="{3581F5EC-CE77-46AB-82F1-F80436469AE0}" type="presParOf" srcId="{2CF8BC8B-1487-4E68-B34E-DE227B036282}" destId="{A29295FF-8B74-4B7F-8C69-750B752D543B}" srcOrd="1" destOrd="0" presId="urn:microsoft.com/office/officeart/2018/2/layout/IconCircleList"/>
    <dgm:cxn modelId="{D19A0D5E-C454-40DC-8456-B176836FD33F}" type="presParOf" srcId="{2CF8BC8B-1487-4E68-B34E-DE227B036282}" destId="{83133CB0-B735-480A-8924-79A9947B54D7}" srcOrd="2" destOrd="0" presId="urn:microsoft.com/office/officeart/2018/2/layout/IconCircleList"/>
    <dgm:cxn modelId="{0BAEEDF0-440D-4207-85FB-8B4C9E4EF382}" type="presParOf" srcId="{2CF8BC8B-1487-4E68-B34E-DE227B036282}" destId="{D45ED81E-2153-4614-8935-0F048B49207B}" srcOrd="3" destOrd="0" presId="urn:microsoft.com/office/officeart/2018/2/layout/IconCircleList"/>
    <dgm:cxn modelId="{594F2A96-FC3C-40E8-BD08-10E4B4FF0428}" type="presParOf" srcId="{3037B98C-7F74-41DE-9CFD-540DA9554898}" destId="{4D0881C8-F668-4C41-B320-D45707BCC271}" srcOrd="1" destOrd="0" presId="urn:microsoft.com/office/officeart/2018/2/layout/IconCircleList"/>
    <dgm:cxn modelId="{97A385B3-CFF3-457E-8919-E088D8366F22}" type="presParOf" srcId="{3037B98C-7F74-41DE-9CFD-540DA9554898}" destId="{ACD2501C-BE07-4D16-A09F-CF2AFB4D56D2}" srcOrd="2" destOrd="0" presId="urn:microsoft.com/office/officeart/2018/2/layout/IconCircleList"/>
    <dgm:cxn modelId="{CF83A830-C4B5-4519-9C94-2755367AC081}" type="presParOf" srcId="{ACD2501C-BE07-4D16-A09F-CF2AFB4D56D2}" destId="{7515BB81-7D4E-4628-8DAB-8148ED8012B7}" srcOrd="0" destOrd="0" presId="urn:microsoft.com/office/officeart/2018/2/layout/IconCircleList"/>
    <dgm:cxn modelId="{6145BAED-41D4-4753-8234-32F526B9E4E2}" type="presParOf" srcId="{ACD2501C-BE07-4D16-A09F-CF2AFB4D56D2}" destId="{00A88431-4E75-46F2-B286-B56AB9A0AAE5}" srcOrd="1" destOrd="0" presId="urn:microsoft.com/office/officeart/2018/2/layout/IconCircleList"/>
    <dgm:cxn modelId="{9CF79AFC-9153-4D28-8B07-A04BE3F8A9BC}" type="presParOf" srcId="{ACD2501C-BE07-4D16-A09F-CF2AFB4D56D2}" destId="{EC9F19DC-37D4-4EB1-85BD-926B53FCD2EE}" srcOrd="2" destOrd="0" presId="urn:microsoft.com/office/officeart/2018/2/layout/IconCircleList"/>
    <dgm:cxn modelId="{E47675A9-7193-4003-A16E-FB17E93091DB}" type="presParOf" srcId="{ACD2501C-BE07-4D16-A09F-CF2AFB4D56D2}" destId="{5A2895AC-F87D-46C3-B732-C0680FC5C963}" srcOrd="3" destOrd="0" presId="urn:microsoft.com/office/officeart/2018/2/layout/IconCircleList"/>
    <dgm:cxn modelId="{6F803CB0-0D9B-4F2A-9A18-47F793298D73}" type="presParOf" srcId="{3037B98C-7F74-41DE-9CFD-540DA9554898}" destId="{A217F5AF-405F-4B1A-9016-EC6C4372ADFD}" srcOrd="3" destOrd="0" presId="urn:microsoft.com/office/officeart/2018/2/layout/IconCircleList"/>
    <dgm:cxn modelId="{1F680310-BE04-4974-9F7F-F755042E6AF9}" type="presParOf" srcId="{3037B98C-7F74-41DE-9CFD-540DA9554898}" destId="{D608F6F3-B183-4629-B205-BED1EFA9AA0F}" srcOrd="4" destOrd="0" presId="urn:microsoft.com/office/officeart/2018/2/layout/IconCircleList"/>
    <dgm:cxn modelId="{4825629A-54CB-437E-9CBD-CF246246E5C5}" type="presParOf" srcId="{D608F6F3-B183-4629-B205-BED1EFA9AA0F}" destId="{50A2FC54-1969-4265-844A-778D2FD3678B}" srcOrd="0" destOrd="0" presId="urn:microsoft.com/office/officeart/2018/2/layout/IconCircleList"/>
    <dgm:cxn modelId="{C4664BEB-2B0F-46D0-A7D9-24244E15115D}" type="presParOf" srcId="{D608F6F3-B183-4629-B205-BED1EFA9AA0F}" destId="{3DC03C11-9498-4A63-97D6-BBA30A4074A2}" srcOrd="1" destOrd="0" presId="urn:microsoft.com/office/officeart/2018/2/layout/IconCircleList"/>
    <dgm:cxn modelId="{EC8DC96D-47BB-453C-B3C6-7C0666B24E37}" type="presParOf" srcId="{D608F6F3-B183-4629-B205-BED1EFA9AA0F}" destId="{7CBD6275-185B-4C94-B08F-54444C1D63F2}" srcOrd="2" destOrd="0" presId="urn:microsoft.com/office/officeart/2018/2/layout/IconCircleList"/>
    <dgm:cxn modelId="{E4A3307F-12C3-403A-9C13-4443109B1927}" type="presParOf" srcId="{D608F6F3-B183-4629-B205-BED1EFA9AA0F}" destId="{46699B84-7408-4FCF-9505-00022A007CE1}" srcOrd="3" destOrd="0" presId="urn:microsoft.com/office/officeart/2018/2/layout/IconCircleList"/>
    <dgm:cxn modelId="{F4D445FB-02AF-4BB5-A95F-56D4D92E9488}" type="presParOf" srcId="{3037B98C-7F74-41DE-9CFD-540DA9554898}" destId="{8CFDC11F-CFD3-473C-9558-8703092702CE}" srcOrd="5" destOrd="0" presId="urn:microsoft.com/office/officeart/2018/2/layout/IconCircleList"/>
    <dgm:cxn modelId="{57779417-4753-476A-8EA7-59C561FFEFE6}" type="presParOf" srcId="{3037B98C-7F74-41DE-9CFD-540DA9554898}" destId="{316FE333-4A43-4214-9752-A0B55F63ABF5}" srcOrd="6" destOrd="0" presId="urn:microsoft.com/office/officeart/2018/2/layout/IconCircleList"/>
    <dgm:cxn modelId="{A115F8EF-B022-4DE6-97D5-18B810D8666F}" type="presParOf" srcId="{316FE333-4A43-4214-9752-A0B55F63ABF5}" destId="{A3AD991F-2364-4BE6-9C10-875F8F11F23B}" srcOrd="0" destOrd="0" presId="urn:microsoft.com/office/officeart/2018/2/layout/IconCircleList"/>
    <dgm:cxn modelId="{56D25F5E-DA7B-44D6-87DF-BAC5BF3FB781}" type="presParOf" srcId="{316FE333-4A43-4214-9752-A0B55F63ABF5}" destId="{E01BC1D4-888A-4586-A096-11FE63454B29}" srcOrd="1" destOrd="0" presId="urn:microsoft.com/office/officeart/2018/2/layout/IconCircleList"/>
    <dgm:cxn modelId="{3181724B-2DDA-4A56-86A1-A9ADB96EF1E0}" type="presParOf" srcId="{316FE333-4A43-4214-9752-A0B55F63ABF5}" destId="{0CF39B04-1DE3-4D18-8FE5-B3E931B1A3D5}" srcOrd="2" destOrd="0" presId="urn:microsoft.com/office/officeart/2018/2/layout/IconCircleList"/>
    <dgm:cxn modelId="{0DB8CDFB-6C04-4DFB-9FA0-8C30CD6A15A4}" type="presParOf" srcId="{316FE333-4A43-4214-9752-A0B55F63ABF5}" destId="{8C8D8F7F-2FF9-4FB8-B849-9C7940A2DA2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C3436-2862-4543-8AEA-1FB8EB689BF2}">
      <dsp:nvSpPr>
        <dsp:cNvPr id="0" name=""/>
        <dsp:cNvSpPr/>
      </dsp:nvSpPr>
      <dsp:spPr>
        <a:xfrm>
          <a:off x="372117" y="379"/>
          <a:ext cx="403987" cy="4039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9295FF-8B74-4B7F-8C69-750B752D543B}">
      <dsp:nvSpPr>
        <dsp:cNvPr id="0" name=""/>
        <dsp:cNvSpPr/>
      </dsp:nvSpPr>
      <dsp:spPr>
        <a:xfrm>
          <a:off x="456955" y="85217"/>
          <a:ext cx="234312" cy="234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ED81E-2153-4614-8935-0F048B49207B}">
      <dsp:nvSpPr>
        <dsp:cNvPr id="0" name=""/>
        <dsp:cNvSpPr/>
      </dsp:nvSpPr>
      <dsp:spPr>
        <a:xfrm>
          <a:off x="862674" y="379"/>
          <a:ext cx="952256" cy="4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Physicians</a:t>
          </a:r>
        </a:p>
      </dsp:txBody>
      <dsp:txXfrm>
        <a:off x="862674" y="379"/>
        <a:ext cx="952256" cy="403987"/>
      </dsp:txXfrm>
    </dsp:sp>
    <dsp:sp modelId="{7515BB81-7D4E-4628-8DAB-8148ED8012B7}">
      <dsp:nvSpPr>
        <dsp:cNvPr id="0" name=""/>
        <dsp:cNvSpPr/>
      </dsp:nvSpPr>
      <dsp:spPr>
        <a:xfrm>
          <a:off x="372117" y="682806"/>
          <a:ext cx="403987" cy="4039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A88431-4E75-46F2-B286-B56AB9A0AAE5}">
      <dsp:nvSpPr>
        <dsp:cNvPr id="0" name=""/>
        <dsp:cNvSpPr/>
      </dsp:nvSpPr>
      <dsp:spPr>
        <a:xfrm>
          <a:off x="456955" y="767643"/>
          <a:ext cx="234312" cy="234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2895AC-F87D-46C3-B732-C0680FC5C963}">
      <dsp:nvSpPr>
        <dsp:cNvPr id="0" name=""/>
        <dsp:cNvSpPr/>
      </dsp:nvSpPr>
      <dsp:spPr>
        <a:xfrm>
          <a:off x="862674" y="682806"/>
          <a:ext cx="952256" cy="4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Nurses</a:t>
          </a:r>
        </a:p>
      </dsp:txBody>
      <dsp:txXfrm>
        <a:off x="862674" y="682806"/>
        <a:ext cx="952256" cy="403987"/>
      </dsp:txXfrm>
    </dsp:sp>
    <dsp:sp modelId="{50A2FC54-1969-4265-844A-778D2FD3678B}">
      <dsp:nvSpPr>
        <dsp:cNvPr id="0" name=""/>
        <dsp:cNvSpPr/>
      </dsp:nvSpPr>
      <dsp:spPr>
        <a:xfrm>
          <a:off x="372117" y="1410548"/>
          <a:ext cx="403987" cy="4039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C03C11-9498-4A63-97D6-BBA30A4074A2}">
      <dsp:nvSpPr>
        <dsp:cNvPr id="0" name=""/>
        <dsp:cNvSpPr/>
      </dsp:nvSpPr>
      <dsp:spPr>
        <a:xfrm>
          <a:off x="456955" y="1450070"/>
          <a:ext cx="234312" cy="234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99B84-7408-4FCF-9505-00022A007CE1}">
      <dsp:nvSpPr>
        <dsp:cNvPr id="0" name=""/>
        <dsp:cNvSpPr/>
      </dsp:nvSpPr>
      <dsp:spPr>
        <a:xfrm>
          <a:off x="862674" y="1410548"/>
          <a:ext cx="952256" cy="4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Patients</a:t>
          </a:r>
        </a:p>
      </dsp:txBody>
      <dsp:txXfrm>
        <a:off x="862674" y="1410548"/>
        <a:ext cx="952256" cy="403987"/>
      </dsp:txXfrm>
    </dsp:sp>
    <dsp:sp modelId="{A3AD991F-2364-4BE6-9C10-875F8F11F23B}">
      <dsp:nvSpPr>
        <dsp:cNvPr id="0" name=""/>
        <dsp:cNvSpPr/>
      </dsp:nvSpPr>
      <dsp:spPr>
        <a:xfrm>
          <a:off x="372117" y="2047659"/>
          <a:ext cx="403987" cy="4039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1BC1D4-888A-4586-A096-11FE63454B29}">
      <dsp:nvSpPr>
        <dsp:cNvPr id="0" name=""/>
        <dsp:cNvSpPr/>
      </dsp:nvSpPr>
      <dsp:spPr>
        <a:xfrm>
          <a:off x="456955" y="2132497"/>
          <a:ext cx="234312" cy="2343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D8F7F-2FF9-4FB8-B849-9C7940A2DA27}">
      <dsp:nvSpPr>
        <dsp:cNvPr id="0" name=""/>
        <dsp:cNvSpPr/>
      </dsp:nvSpPr>
      <dsp:spPr>
        <a:xfrm>
          <a:off x="858327" y="2039268"/>
          <a:ext cx="1330063" cy="4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Foundations</a:t>
          </a:r>
          <a:r>
            <a:rPr lang="en-US" sz="1600" kern="1200" dirty="0"/>
            <a:t> </a:t>
          </a:r>
        </a:p>
      </dsp:txBody>
      <dsp:txXfrm>
        <a:off x="858327" y="2039268"/>
        <a:ext cx="1330063" cy="40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9F5FB-F8A1-4297-A440-6C40B2BEBEEE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FEB87-256C-4550-9A53-A12163789AD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4ACF-7D33-42CB-A8FE-196B8D7EFA05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B7AEF-2A31-443A-8F31-9B4D30BDE54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If</a:t>
            </a:r>
            <a:r>
              <a:rPr lang="nl-BE" dirty="0"/>
              <a:t> we </a:t>
            </a:r>
            <a:r>
              <a:rPr lang="nl-BE" dirty="0" err="1"/>
              <a:t>take</a:t>
            </a:r>
            <a:r>
              <a:rPr lang="nl-BE" dirty="0"/>
              <a:t> 10 </a:t>
            </a:r>
            <a:r>
              <a:rPr lang="nl-BE" dirty="0" err="1"/>
              <a:t>Europeans</a:t>
            </a:r>
            <a:r>
              <a:rPr lang="nl-BE" dirty="0"/>
              <a:t>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7AEF-2A31-443A-8F31-9B4D30BDE54C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One</a:t>
            </a:r>
            <a:r>
              <a:rPr lang="nl-BE" dirty="0"/>
              <a:t> suffers </a:t>
            </a:r>
            <a:r>
              <a:rPr lang="nl-BE" dirty="0" err="1"/>
              <a:t>from</a:t>
            </a:r>
            <a:r>
              <a:rPr lang="nl-BE" dirty="0"/>
              <a:t> CKD.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means</a:t>
            </a:r>
            <a:r>
              <a:rPr lang="nl-BE" dirty="0"/>
              <a:t> </a:t>
            </a:r>
            <a:r>
              <a:rPr lang="nl-BE" dirty="0" err="1"/>
              <a:t>almost</a:t>
            </a:r>
            <a:r>
              <a:rPr lang="nl-BE" dirty="0"/>
              <a:t> 75 </a:t>
            </a:r>
            <a:r>
              <a:rPr lang="nl-BE" dirty="0" err="1"/>
              <a:t>million</a:t>
            </a:r>
            <a:r>
              <a:rPr lang="nl-BE" dirty="0"/>
              <a:t> </a:t>
            </a:r>
            <a:r>
              <a:rPr lang="nl-BE" dirty="0" err="1"/>
              <a:t>Europeans</a:t>
            </a:r>
            <a:r>
              <a:rPr lang="nl-BE" dirty="0"/>
              <a:t> </a:t>
            </a:r>
            <a:r>
              <a:rPr lang="nl-BE" dirty="0" err="1"/>
              <a:t>suffer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CKD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7AEF-2A31-443A-8F31-9B4D30BDE54C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One</a:t>
            </a:r>
            <a:r>
              <a:rPr lang="nl-BE" dirty="0"/>
              <a:t> suffers </a:t>
            </a:r>
            <a:r>
              <a:rPr lang="nl-BE" dirty="0" err="1"/>
              <a:t>from</a:t>
            </a:r>
            <a:r>
              <a:rPr lang="nl-BE" dirty="0"/>
              <a:t> CKD.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means</a:t>
            </a:r>
            <a:r>
              <a:rPr lang="nl-BE" dirty="0"/>
              <a:t> </a:t>
            </a:r>
            <a:r>
              <a:rPr lang="nl-BE" dirty="0" err="1"/>
              <a:t>almost</a:t>
            </a:r>
            <a:r>
              <a:rPr lang="nl-BE" dirty="0"/>
              <a:t> 75 </a:t>
            </a:r>
            <a:r>
              <a:rPr lang="nl-BE" dirty="0" err="1"/>
              <a:t>million</a:t>
            </a:r>
            <a:r>
              <a:rPr lang="nl-BE" dirty="0"/>
              <a:t> </a:t>
            </a:r>
            <a:r>
              <a:rPr lang="nl-BE" dirty="0" err="1"/>
              <a:t>Europeans</a:t>
            </a:r>
            <a:r>
              <a:rPr lang="nl-BE" dirty="0"/>
              <a:t> </a:t>
            </a:r>
            <a:r>
              <a:rPr lang="nl-BE" dirty="0" err="1"/>
              <a:t>suffer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CKD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7AEF-2A31-443A-8F31-9B4D30BDE54C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714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One</a:t>
            </a:r>
            <a:r>
              <a:rPr lang="nl-BE" dirty="0"/>
              <a:t> suffers </a:t>
            </a:r>
            <a:r>
              <a:rPr lang="nl-BE" dirty="0" err="1"/>
              <a:t>from</a:t>
            </a:r>
            <a:r>
              <a:rPr lang="nl-BE" dirty="0"/>
              <a:t> CKD.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means</a:t>
            </a:r>
            <a:r>
              <a:rPr lang="nl-BE" dirty="0"/>
              <a:t> </a:t>
            </a:r>
            <a:r>
              <a:rPr lang="nl-BE" dirty="0" err="1"/>
              <a:t>almost</a:t>
            </a:r>
            <a:r>
              <a:rPr lang="nl-BE" dirty="0"/>
              <a:t> 75 </a:t>
            </a:r>
            <a:r>
              <a:rPr lang="nl-BE" dirty="0" err="1"/>
              <a:t>million</a:t>
            </a:r>
            <a:r>
              <a:rPr lang="nl-BE" dirty="0"/>
              <a:t> </a:t>
            </a:r>
            <a:r>
              <a:rPr lang="nl-BE" dirty="0" err="1"/>
              <a:t>Europeans</a:t>
            </a:r>
            <a:r>
              <a:rPr lang="nl-BE" dirty="0"/>
              <a:t> </a:t>
            </a:r>
            <a:r>
              <a:rPr lang="nl-BE" dirty="0" err="1"/>
              <a:t>suffer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CKD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7AEF-2A31-443A-8F31-9B4D30BDE54C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82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Correction</a:t>
            </a:r>
            <a:r>
              <a:rPr lang="nl-BE" dirty="0"/>
              <a:t> for TP and CKD. </a:t>
            </a:r>
            <a:r>
              <a:rPr lang="nl-BE" dirty="0" err="1"/>
              <a:t>Correction</a:t>
            </a:r>
            <a:r>
              <a:rPr lang="nl-BE" dirty="0"/>
              <a:t> for CKD 2.79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7AEF-2A31-443A-8F31-9B4D30BDE54C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333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>
            <a:extLst>
              <a:ext uri="{FF2B5EF4-FFF2-40B4-BE49-F238E27FC236}">
                <a16:creationId xmlns:a16="http://schemas.microsoft.com/office/drawing/2014/main" id="{A5FB43D9-7D56-486F-80A9-BC66334E3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Tijdelijke aanduiding voor notities 2">
            <a:extLst>
              <a:ext uri="{FF2B5EF4-FFF2-40B4-BE49-F238E27FC236}">
                <a16:creationId xmlns:a16="http://schemas.microsoft.com/office/drawing/2014/main" id="{C9392D91-7322-428A-8D71-31D00549C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Ook JAMA open initial characteristics.</a:t>
            </a:r>
          </a:p>
        </p:txBody>
      </p:sp>
      <p:sp>
        <p:nvSpPr>
          <p:cNvPr id="67588" name="Tijdelijke aanduiding voor dianummer 3">
            <a:extLst>
              <a:ext uri="{FF2B5EF4-FFF2-40B4-BE49-F238E27FC236}">
                <a16:creationId xmlns:a16="http://schemas.microsoft.com/office/drawing/2014/main" id="{408558FB-55CA-420D-BF8E-56C2FD83A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8F7DA6-9382-412D-9FE5-D718BAD6CFEA}" type="slidenum">
              <a:rPr lang="nl-BE" altLang="nl-BE" smtClean="0"/>
              <a:pPr/>
              <a:t>19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87395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>
            <a:extLst>
              <a:ext uri="{FF2B5EF4-FFF2-40B4-BE49-F238E27FC236}">
                <a16:creationId xmlns:a16="http://schemas.microsoft.com/office/drawing/2014/main" id="{A5FB43D9-7D56-486F-80A9-BC66334E3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Tijdelijke aanduiding voor notities 2">
            <a:extLst>
              <a:ext uri="{FF2B5EF4-FFF2-40B4-BE49-F238E27FC236}">
                <a16:creationId xmlns:a16="http://schemas.microsoft.com/office/drawing/2014/main" id="{C9392D91-7322-428A-8D71-31D00549C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Ook JAMA open initial characteristics.</a:t>
            </a:r>
          </a:p>
        </p:txBody>
      </p:sp>
      <p:sp>
        <p:nvSpPr>
          <p:cNvPr id="67588" name="Tijdelijke aanduiding voor dianummer 3">
            <a:extLst>
              <a:ext uri="{FF2B5EF4-FFF2-40B4-BE49-F238E27FC236}">
                <a16:creationId xmlns:a16="http://schemas.microsoft.com/office/drawing/2014/main" id="{408558FB-55CA-420D-BF8E-56C2FD83A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8F7DA6-9382-412D-9FE5-D718BAD6CFEA}" type="slidenum">
              <a:rPr lang="nl-BE" altLang="nl-BE" smtClean="0"/>
              <a:pPr/>
              <a:t>20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7223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80,5 </a:t>
            </a:r>
            <a:r>
              <a:rPr lang="nl-BE" dirty="0" err="1"/>
              <a:t>Cost</a:t>
            </a:r>
            <a:r>
              <a:rPr lang="nl-BE" dirty="0"/>
              <a:t> in </a:t>
            </a:r>
            <a:r>
              <a:rPr lang="nl-BE" dirty="0" err="1"/>
              <a:t>total</a:t>
            </a:r>
            <a:r>
              <a:rPr lang="nl-BE" dirty="0"/>
              <a:t> CKD, </a:t>
            </a:r>
            <a:r>
              <a:rPr lang="nl-BE" dirty="0" err="1"/>
              <a:t>but</a:t>
            </a:r>
            <a:r>
              <a:rPr lang="nl-BE" dirty="0"/>
              <a:t> </a:t>
            </a:r>
            <a:r>
              <a:rPr lang="nl-BE" dirty="0" err="1"/>
              <a:t>there</a:t>
            </a:r>
            <a:r>
              <a:rPr lang="nl-BE" dirty="0"/>
              <a:t> is </a:t>
            </a:r>
            <a:r>
              <a:rPr lang="nl-BE" dirty="0" err="1"/>
              <a:t>also</a:t>
            </a:r>
            <a:r>
              <a:rPr lang="nl-BE" dirty="0"/>
              <a:t> AKI (</a:t>
            </a:r>
            <a:r>
              <a:rPr lang="nl-BE" dirty="0" err="1"/>
              <a:t>continuum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CKD); </a:t>
            </a:r>
            <a:r>
              <a:rPr lang="nl-BE" dirty="0" err="1"/>
              <a:t>only</a:t>
            </a:r>
            <a:r>
              <a:rPr lang="nl-BE" dirty="0"/>
              <a:t> 27% of CKF </a:t>
            </a:r>
            <a:r>
              <a:rPr lang="nl-BE" dirty="0" err="1"/>
              <a:t>cost</a:t>
            </a:r>
            <a:r>
              <a:rPr lang="nl-BE" dirty="0"/>
              <a:t> is </a:t>
            </a:r>
            <a:r>
              <a:rPr lang="nl-BE" dirty="0" err="1"/>
              <a:t>needed</a:t>
            </a:r>
            <a:r>
              <a:rPr lang="nl-BE" dirty="0"/>
              <a:t> to </a:t>
            </a:r>
            <a:r>
              <a:rPr lang="nl-BE" dirty="0" err="1"/>
              <a:t>bring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to the </a:t>
            </a:r>
            <a:r>
              <a:rPr lang="nl-BE" dirty="0" err="1"/>
              <a:t>same</a:t>
            </a:r>
            <a:r>
              <a:rPr lang="nl-BE" dirty="0"/>
              <a:t> level as </a:t>
            </a:r>
            <a:r>
              <a:rPr lang="nl-BE" dirty="0" err="1"/>
              <a:t>cancer</a:t>
            </a:r>
            <a:r>
              <a:rPr lang="nl-BE" dirty="0"/>
              <a:t>, </a:t>
            </a:r>
            <a:r>
              <a:rPr lang="nl-BE" dirty="0" err="1"/>
              <a:t>but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 27% </a:t>
            </a:r>
            <a:r>
              <a:rPr lang="nl-BE" dirty="0" err="1"/>
              <a:t>but</a:t>
            </a:r>
            <a:r>
              <a:rPr lang="nl-BE" dirty="0"/>
              <a:t> 300% </a:t>
            </a:r>
            <a:r>
              <a:rPr lang="nl-BE" dirty="0" err="1"/>
              <a:t>according</a:t>
            </a:r>
            <a:r>
              <a:rPr lang="nl-BE" dirty="0"/>
              <a:t> to </a:t>
            </a:r>
            <a:r>
              <a:rPr lang="nl-BE" dirty="0" err="1"/>
              <a:t>Kerr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7AEF-2A31-443A-8F31-9B4D30BDE54C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413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24745"/>
            <a:ext cx="9145588" cy="2644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816" y="4159045"/>
            <a:ext cx="8271384" cy="606527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956" y="4859568"/>
            <a:ext cx="8249244" cy="39083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2924175"/>
            <a:ext cx="8316416" cy="9366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0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8" y="1720850"/>
            <a:ext cx="9145588" cy="403542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84213" y="2133600"/>
            <a:ext cx="7775575" cy="32400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34" y="103250"/>
            <a:ext cx="6415549" cy="79641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723" y="6313026"/>
            <a:ext cx="5942811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2624" y="6313026"/>
            <a:ext cx="2133600" cy="365125"/>
          </a:xfrm>
        </p:spPr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75184" y="1002903"/>
            <a:ext cx="8264016" cy="40507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6847555" y="6312767"/>
            <a:ext cx="1917905" cy="3682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None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C02F"/>
              </a:buClr>
            </a:pPr>
            <a:r>
              <a:rPr lang="en-US" dirty="0">
                <a:solidFill>
                  <a:srgbClr val="414042"/>
                </a:solidFill>
              </a:rPr>
              <a:t>Page</a:t>
            </a:r>
            <a:endParaRPr lang="en-GB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61678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95568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004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276957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8443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4860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9887A-1297-40F3-9D44-D3E96E657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2244296" cy="7532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43904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759382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66738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056947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559917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24745"/>
            <a:ext cx="9145588" cy="2644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816" y="4159045"/>
            <a:ext cx="8271384" cy="606527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956" y="4859568"/>
            <a:ext cx="8249244" cy="39083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6D60-C158-4BE9-8181-8227313167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2924175"/>
            <a:ext cx="8316416" cy="9366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35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/>
          <a:srcRect l="29132" t="41011"/>
          <a:stretch>
            <a:fillRect/>
          </a:stretch>
        </p:blipFill>
        <p:spPr bwMode="auto">
          <a:xfrm>
            <a:off x="0" y="0"/>
            <a:ext cx="47275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34" y="1144128"/>
            <a:ext cx="6400801" cy="79641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9934" y="2279753"/>
            <a:ext cx="8140700" cy="2970213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>
                <a:tab pos="4306888" algn="l"/>
              </a:tabLst>
              <a:defRPr sz="1400">
                <a:solidFill>
                  <a:schemeClr val="accent2"/>
                </a:solidFill>
              </a:defRPr>
            </a:lvl1pPr>
            <a:lvl2pPr marL="0" indent="0">
              <a:spcBef>
                <a:spcPts val="1600"/>
              </a:spcBef>
              <a:buNone/>
              <a:tabLst>
                <a:tab pos="4306888" algn="l"/>
              </a:tabLst>
              <a:defRPr sz="1400">
                <a:solidFill>
                  <a:schemeClr val="accent3"/>
                </a:solidFill>
              </a:defRPr>
            </a:lvl2pPr>
            <a:lvl3pPr marL="0" indent="0">
              <a:spcBef>
                <a:spcPts val="1600"/>
              </a:spcBef>
              <a:buNone/>
              <a:tabLst>
                <a:tab pos="4306888" algn="l"/>
              </a:tabLst>
              <a:defRPr sz="1400">
                <a:solidFill>
                  <a:schemeClr val="accent4"/>
                </a:solidFill>
              </a:defRPr>
            </a:lvl3pPr>
            <a:lvl4pPr marL="0" indent="0">
              <a:spcBef>
                <a:spcPts val="1600"/>
              </a:spcBef>
              <a:buNone/>
              <a:tabLst>
                <a:tab pos="4306888" algn="l"/>
              </a:tabLst>
              <a:defRPr sz="1400">
                <a:solidFill>
                  <a:schemeClr val="accent5"/>
                </a:solidFill>
              </a:defRPr>
            </a:lvl4pPr>
            <a:lvl5pPr marL="0" indent="0">
              <a:spcBef>
                <a:spcPts val="1600"/>
              </a:spcBef>
              <a:buNone/>
              <a:tabLst>
                <a:tab pos="4306888" algn="l"/>
              </a:tabLst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E1808C3-C42D-4B83-B736-48525E71215A}" type="datetime1">
              <a:rPr lang="en-GB"/>
              <a:pPr>
                <a:defRPr/>
              </a:pPr>
              <a:t>26/10/2020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8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FFE3-42B1-4502-8FDD-3BE67E38F237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5625-2E58-4675-A788-08097063E3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2244296" cy="753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038E-E7A8-4C71-AAD9-794D8A38102B}" type="datetimeFigureOut">
              <a:rPr lang="nl-BE" smtClean="0"/>
              <a:pPr/>
              <a:t>26/10/2020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5F5C-F9A2-4558-80AA-1BE3EADA8E1B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2244296" cy="7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6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tatic.dezeen.com/uploads/2020/05/coronavirus-covid-19-illustation-cdc-medical-illustrator-dan-higgins_dezeen_2364_col_3-852x47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 descr="Covid-19 illustration by CDC medical illustrator Dan Higgins">
            <a:hlinkClick r:id="rId2"/>
            <a:extLst>
              <a:ext uri="{FF2B5EF4-FFF2-40B4-BE49-F238E27FC236}">
                <a16:creationId xmlns:a16="http://schemas.microsoft.com/office/drawing/2014/main" id="{2392C814-C042-43F2-9A1E-13FA4F14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" y="2276872"/>
            <a:ext cx="7514034" cy="422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kstvak 4">
            <a:extLst>
              <a:ext uri="{FF2B5EF4-FFF2-40B4-BE49-F238E27FC236}">
                <a16:creationId xmlns:a16="http://schemas.microsoft.com/office/drawing/2014/main" id="{71EB1FDA-338A-4971-8E74-548FB4DD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612" y="356689"/>
            <a:ext cx="69847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4"/>
              </a:buBlip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4"/>
              </a:buBlip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4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nl-BE" sz="4400" dirty="0">
                <a:solidFill>
                  <a:schemeClr val="accent1">
                    <a:lumMod val="50000"/>
                  </a:schemeClr>
                </a:solidFill>
                <a:latin typeface="Calibri heading"/>
              </a:rPr>
              <a:t>COVID-19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nl-BE" sz="4400" dirty="0">
                <a:solidFill>
                  <a:schemeClr val="accent1">
                    <a:lumMod val="50000"/>
                  </a:schemeClr>
                </a:solidFill>
                <a:latin typeface="Calibri heading"/>
              </a:rPr>
              <a:t>AND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32268529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277541" y="1970485"/>
          <a:ext cx="6380559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00224"/>
            <a:ext cx="672336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HEALTH CARE COSTS CANCER AND CKD ARE OF THE SAME ORDER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43000" y="5211199"/>
            <a:ext cx="672336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Van der Tol at al, NDT, </a:t>
            </a:r>
            <a:r>
              <a:rPr lang="nl-BE" sz="1350" dirty="0" err="1"/>
              <a:t>doi</a:t>
            </a:r>
            <a:r>
              <a:rPr lang="nl-BE" sz="1350" dirty="0"/>
              <a:t>: 10.1093/</a:t>
            </a:r>
            <a:r>
              <a:rPr lang="nl-BE" sz="1350" dirty="0" err="1"/>
              <a:t>ndt</a:t>
            </a:r>
            <a:r>
              <a:rPr lang="nl-BE" sz="1350" dirty="0"/>
              <a:t>/gfaa035;  </a:t>
            </a:r>
            <a:r>
              <a:rPr lang="nl-BE" sz="1350" dirty="0" err="1"/>
              <a:t>Mohnen</a:t>
            </a:r>
            <a:r>
              <a:rPr lang="nl-BE" sz="1350" dirty="0"/>
              <a:t> et al, </a:t>
            </a:r>
            <a:r>
              <a:rPr lang="nl-BE" sz="1350" dirty="0" err="1"/>
              <a:t>Plos</a:t>
            </a:r>
            <a:r>
              <a:rPr lang="nl-BE" sz="1350" dirty="0"/>
              <a:t> </a:t>
            </a:r>
            <a:r>
              <a:rPr lang="nl-BE" sz="1350" dirty="0" err="1"/>
              <a:t>One</a:t>
            </a:r>
            <a:r>
              <a:rPr lang="nl-BE" sz="1350" dirty="0"/>
              <a:t>, 34, e0220800, 2019; </a:t>
            </a:r>
            <a:r>
              <a:rPr lang="nl-BE" sz="1350" dirty="0" err="1"/>
              <a:t>Kerr</a:t>
            </a:r>
            <a:r>
              <a:rPr lang="nl-BE" sz="1350" dirty="0"/>
              <a:t> et al, NDT, 27 </a:t>
            </a:r>
            <a:r>
              <a:rPr lang="nl-BE" sz="1350" dirty="0" err="1"/>
              <a:t>Suppl</a:t>
            </a:r>
            <a:r>
              <a:rPr lang="nl-BE" sz="1350" dirty="0"/>
              <a:t> 3, iii73-80, 2012; </a:t>
            </a:r>
            <a:r>
              <a:rPr lang="nl-BE" sz="1350" dirty="0" err="1"/>
              <a:t>Kerr</a:t>
            </a:r>
            <a:r>
              <a:rPr lang="nl-BE" sz="1350" dirty="0"/>
              <a:t> et al, NDT, 29, 1362-8, 2014; </a:t>
            </a:r>
            <a:r>
              <a:rPr lang="nl-BE" sz="1350" dirty="0" err="1"/>
              <a:t>Hofmarcher</a:t>
            </a:r>
            <a:r>
              <a:rPr lang="nl-BE" sz="1350" dirty="0"/>
              <a:t> et al, </a:t>
            </a:r>
            <a:r>
              <a:rPr lang="nl-BE" sz="1350" dirty="0" err="1"/>
              <a:t>Eur</a:t>
            </a:r>
            <a:r>
              <a:rPr lang="nl-BE" sz="1350" dirty="0"/>
              <a:t> J </a:t>
            </a:r>
            <a:r>
              <a:rPr lang="nl-BE" sz="1350" dirty="0" err="1"/>
              <a:t>Cancer</a:t>
            </a:r>
            <a:r>
              <a:rPr lang="nl-BE" sz="1350" dirty="0"/>
              <a:t>, 129, 41-49, 2020</a:t>
            </a:r>
          </a:p>
          <a:p>
            <a:endParaRPr lang="nl-BE" sz="1350" dirty="0"/>
          </a:p>
          <a:p>
            <a:endParaRPr lang="nl-BE" sz="1350" dirty="0"/>
          </a:p>
          <a:p>
            <a:r>
              <a:rPr lang="nl-BE" sz="1350" dirty="0"/>
              <a:t>, </a:t>
            </a:r>
          </a:p>
          <a:p>
            <a:endParaRPr lang="nl-BE" sz="1350" dirty="0"/>
          </a:p>
        </p:txBody>
      </p:sp>
    </p:spTree>
    <p:extLst>
      <p:ext uri="{BB962C8B-B14F-4D97-AF65-F5344CB8AC3E}">
        <p14:creationId xmlns:p14="http://schemas.microsoft.com/office/powerpoint/2010/main" val="27114323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66DD3E6-0E73-4415-8200-2A5D6BB9A7C8}"/>
              </a:ext>
            </a:extLst>
          </p:cNvPr>
          <p:cNvSpPr txBox="1">
            <a:spLocks/>
          </p:cNvSpPr>
          <p:nvPr/>
        </p:nvSpPr>
        <p:spPr>
          <a:xfrm>
            <a:off x="509861" y="289925"/>
            <a:ext cx="6782452" cy="796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31818-06C3-47FD-BF85-30CB30F1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780928"/>
            <a:ext cx="756084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COVID-19 &amp;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21060980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6259F5C-B059-4CEE-A697-7168C7B78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560876"/>
              </p:ext>
            </p:extLst>
          </p:nvPr>
        </p:nvGraphicFramePr>
        <p:xfrm>
          <a:off x="318356" y="1918754"/>
          <a:ext cx="8507288" cy="273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729">
                  <a:extLst>
                    <a:ext uri="{9D8B030D-6E8A-4147-A177-3AD203B41FA5}">
                      <a16:colId xmlns:a16="http://schemas.microsoft.com/office/drawing/2014/main" val="2180188006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955341794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1320590327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576021034"/>
                    </a:ext>
                  </a:extLst>
                </a:gridCol>
              </a:tblGrid>
              <a:tr h="912101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ALL PATIENTS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(N=1099)</a:t>
                      </a:r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NONSEVERE</a:t>
                      </a:r>
                    </a:p>
                    <a:p>
                      <a:pPr algn="ctr"/>
                      <a:r>
                        <a:rPr lang="nl-NL" dirty="0"/>
                        <a:t>(926)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SEVERE</a:t>
                      </a:r>
                    </a:p>
                    <a:p>
                      <a:pPr algn="ctr"/>
                      <a:r>
                        <a:rPr lang="nl-NL" dirty="0"/>
                        <a:t>(173)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44739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nl-NL" b="1" dirty="0"/>
                        <a:t>Chronic </a:t>
                      </a:r>
                      <a:r>
                        <a:rPr lang="nl-NL" b="1" dirty="0" err="1"/>
                        <a:t>Kidney</a:t>
                      </a:r>
                      <a:r>
                        <a:rPr lang="nl-NL" b="1" dirty="0"/>
                        <a:t> Disease 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8 (0.7%)</a:t>
                      </a:r>
                      <a:endParaRPr lang="nl-BE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5 (0.5%)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3 (1.7%)</a:t>
                      </a: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87900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nl-NL" b="1" dirty="0" err="1"/>
                        <a:t>Renal</a:t>
                      </a:r>
                      <a:r>
                        <a:rPr lang="nl-NL" b="1" dirty="0"/>
                        <a:t> </a:t>
                      </a:r>
                      <a:r>
                        <a:rPr lang="nl-NL" b="1" dirty="0" err="1"/>
                        <a:t>Replacement</a:t>
                      </a:r>
                      <a:r>
                        <a:rPr lang="nl-NL" b="1" dirty="0"/>
                        <a:t> </a:t>
                      </a:r>
                      <a:r>
                        <a:rPr lang="nl-NL" b="1" dirty="0" err="1"/>
                        <a:t>Therapy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9 (0.8%)</a:t>
                      </a:r>
                      <a:endParaRPr lang="nl-BE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0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9 (5.2%)</a:t>
                      </a: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63889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E90995E-B858-4954-AC71-8C7F59DF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KIDNEY DISEASE: ORIGINALLY NEGLECTED</a:t>
            </a:r>
            <a:endParaRPr lang="nl-B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618FA2-6D85-4293-AFA5-13E9A946FED7}"/>
              </a:ext>
            </a:extLst>
          </p:cNvPr>
          <p:cNvSpPr txBox="1"/>
          <p:nvPr/>
        </p:nvSpPr>
        <p:spPr>
          <a:xfrm>
            <a:off x="318356" y="5131812"/>
            <a:ext cx="393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Guan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at al, NEJM, 382, 1708-1720, 2020</a:t>
            </a:r>
            <a:endParaRPr lang="nl-B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892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4">
            <a:extLst>
              <a:ext uri="{FF2B5EF4-FFF2-40B4-BE49-F238E27FC236}">
                <a16:creationId xmlns:a16="http://schemas.microsoft.com/office/drawing/2014/main" id="{8C684E39-6986-4F58-9F91-541CC2548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590463"/>
              </p:ext>
            </p:extLst>
          </p:nvPr>
        </p:nvGraphicFramePr>
        <p:xfrm>
          <a:off x="166210" y="2234706"/>
          <a:ext cx="4304066" cy="377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3" name="Titel 2">
            <a:extLst>
              <a:ext uri="{FF2B5EF4-FFF2-40B4-BE49-F238E27FC236}">
                <a16:creationId xmlns:a16="http://schemas.microsoft.com/office/drawing/2014/main" id="{D7F82BAF-EC65-443A-9127-9A9754C53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66247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altLang="nl-BE" b="1" dirty="0">
                <a:solidFill>
                  <a:schemeClr val="accent1">
                    <a:lumMod val="50000"/>
                  </a:schemeClr>
                </a:solidFill>
              </a:rPr>
              <a:t>COVID-19: ADMISSION IN HOSPITAL AND ON ICU</a:t>
            </a:r>
          </a:p>
        </p:txBody>
      </p:sp>
      <p:sp>
        <p:nvSpPr>
          <p:cNvPr id="71684" name="Tekstvak 3">
            <a:extLst>
              <a:ext uri="{FF2B5EF4-FFF2-40B4-BE49-F238E27FC236}">
                <a16:creationId xmlns:a16="http://schemas.microsoft.com/office/drawing/2014/main" id="{CB3D87AC-316A-45A0-B23A-B0929FF2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42" y="6237312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3"/>
              </a:buBlip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nl-BE" sz="1800" b="0" dirty="0">
                <a:solidFill>
                  <a:schemeClr val="accent1">
                    <a:lumMod val="50000"/>
                  </a:schemeClr>
                </a:solidFill>
              </a:rPr>
              <a:t>CDC (US) data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226DA207-2AA0-488E-B98E-65F799178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098384"/>
              </p:ext>
            </p:extLst>
          </p:nvPr>
        </p:nvGraphicFramePr>
        <p:xfrm>
          <a:off x="4622800" y="2183656"/>
          <a:ext cx="4290888" cy="382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11076D6E-C12D-41AF-87C6-CC030202C8C2}"/>
              </a:ext>
            </a:extLst>
          </p:cNvPr>
          <p:cNvSpPr txBox="1"/>
          <p:nvPr/>
        </p:nvSpPr>
        <p:spPr>
          <a:xfrm>
            <a:off x="1145218" y="1766656"/>
            <a:ext cx="184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HOSPITAL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1F221F2-5DB1-4177-826B-45CBDFC17D4E}"/>
              </a:ext>
            </a:extLst>
          </p:cNvPr>
          <p:cNvSpPr txBox="1"/>
          <p:nvPr/>
        </p:nvSpPr>
        <p:spPr>
          <a:xfrm>
            <a:off x="5436096" y="17666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ICU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9F82B43-FA9C-4EBD-B959-EA88908CE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2704"/>
            <a:ext cx="7704855" cy="460858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825C28B-B510-4664-9469-27E48789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HIGH MORTALITY IN HD AND TRANSPLANTATION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A393616-9F7E-4878-B30F-BFD7688F7794}"/>
              </a:ext>
            </a:extLst>
          </p:cNvPr>
          <p:cNvSpPr/>
          <p:nvPr/>
        </p:nvSpPr>
        <p:spPr>
          <a:xfrm>
            <a:off x="4788024" y="2564904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4E549FA9-400A-404F-80EA-13AC120AFC15}"/>
              </a:ext>
            </a:extLst>
          </p:cNvPr>
          <p:cNvSpPr/>
          <p:nvPr/>
        </p:nvSpPr>
        <p:spPr>
          <a:xfrm>
            <a:off x="4716016" y="400506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42370EC-9793-446B-B850-D7AE2C598F43}"/>
              </a:ext>
            </a:extLst>
          </p:cNvPr>
          <p:cNvSpPr txBox="1"/>
          <p:nvPr/>
        </p:nvSpPr>
        <p:spPr>
          <a:xfrm>
            <a:off x="441960" y="6122019"/>
            <a:ext cx="459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Jager et al, KI, in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press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(ERA-EDTA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registry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data)</a:t>
            </a:r>
          </a:p>
        </p:txBody>
      </p:sp>
    </p:spTree>
    <p:extLst>
      <p:ext uri="{BB962C8B-B14F-4D97-AF65-F5344CB8AC3E}">
        <p14:creationId xmlns:p14="http://schemas.microsoft.com/office/powerpoint/2010/main" val="2154315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D0E9284-0444-4FC9-BB46-0ED611916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628800"/>
            <a:ext cx="7920879" cy="439248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525CF57-EEBF-400D-8A87-525007A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6526"/>
            <a:ext cx="6480720" cy="859614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>
                <a:solidFill>
                  <a:schemeClr val="accent1">
                    <a:lumMod val="50000"/>
                  </a:schemeClr>
                </a:solidFill>
              </a:rPr>
              <a:t>PD: RISK LOWER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963BC75-E5B7-4577-AB22-6B538F4F795F}"/>
              </a:ext>
            </a:extLst>
          </p:cNvPr>
          <p:cNvSpPr/>
          <p:nvPr/>
        </p:nvSpPr>
        <p:spPr>
          <a:xfrm>
            <a:off x="899592" y="4581128"/>
            <a:ext cx="41044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27B149-7AE0-40FB-980E-E89BAE0B7B28}"/>
              </a:ext>
            </a:extLst>
          </p:cNvPr>
          <p:cNvSpPr txBox="1"/>
          <p:nvPr/>
        </p:nvSpPr>
        <p:spPr>
          <a:xfrm>
            <a:off x="395536" y="6376682"/>
            <a:ext cx="447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Quintaliani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et al, J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Nephrol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, 33:725–736, 2020</a:t>
            </a:r>
          </a:p>
        </p:txBody>
      </p:sp>
    </p:spTree>
    <p:extLst>
      <p:ext uri="{BB962C8B-B14F-4D97-AF65-F5344CB8AC3E}">
        <p14:creationId xmlns:p14="http://schemas.microsoft.com/office/powerpoint/2010/main" val="364961790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FDE34F0A-A045-4A7F-A438-B3F76076D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8944"/>
            <a:ext cx="6336704" cy="864096"/>
          </a:xfrm>
        </p:spPr>
        <p:txBody>
          <a:bodyPr>
            <a:normAutofit fontScale="90000"/>
          </a:bodyPr>
          <a:lstStyle/>
          <a:p>
            <a:pPr algn="l"/>
            <a:r>
              <a:rPr lang="nl-BE" altLang="nl-BE" b="1" dirty="0">
                <a:solidFill>
                  <a:schemeClr val="accent1">
                    <a:lumMod val="50000"/>
                  </a:schemeClr>
                </a:solidFill>
              </a:rPr>
              <a:t>RISK OF ACUTE KIDNEY INJURY</a:t>
            </a:r>
          </a:p>
        </p:txBody>
      </p:sp>
      <p:sp>
        <p:nvSpPr>
          <p:cNvPr id="69635" name="Tijdelijke aanduiding voor inhoud 2">
            <a:extLst>
              <a:ext uri="{FF2B5EF4-FFF2-40B4-BE49-F238E27FC236}">
                <a16:creationId xmlns:a16="http://schemas.microsoft.com/office/drawing/2014/main" id="{CFD8101E-0CDC-480B-8E78-BC422A74C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1196753"/>
            <a:ext cx="7408863" cy="5040536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1993 of 3456 </a:t>
            </a:r>
            <a:r>
              <a:rPr lang="nl-BE" altLang="nl-BE" dirty="0" err="1">
                <a:solidFill>
                  <a:schemeClr val="accent1">
                    <a:lumMod val="50000"/>
                  </a:schemeClr>
                </a:solidFill>
              </a:rPr>
              <a:t>hospitalised</a:t>
            </a: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accent1">
                    <a:lumMod val="50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nl-BE" altLang="nl-BE" b="1" dirty="0">
                <a:solidFill>
                  <a:srgbClr val="FF0000"/>
                </a:solidFill>
              </a:rPr>
              <a:t>57.6%</a:t>
            </a: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nl-BE" altLang="nl-BE" dirty="0" err="1">
                <a:solidFill>
                  <a:schemeClr val="accent1">
                    <a:lumMod val="50000"/>
                  </a:schemeClr>
                </a:solidFill>
              </a:rPr>
              <a:t>developed</a:t>
            </a: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 AKI</a:t>
            </a:r>
          </a:p>
          <a:p>
            <a:pPr>
              <a:buFontTx/>
              <a:buBlip>
                <a:blip r:embed="rId2"/>
              </a:buBlip>
            </a:pP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694 of 1993 AKI </a:t>
            </a:r>
            <a:r>
              <a:rPr lang="nl-BE" altLang="nl-BE" dirty="0" err="1">
                <a:solidFill>
                  <a:schemeClr val="accent1">
                    <a:lumMod val="50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accent1">
                    <a:lumMod val="50000"/>
                  </a:schemeClr>
                </a:solidFill>
              </a:rPr>
              <a:t>died</a:t>
            </a: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nl-BE" altLang="nl-BE" b="1" dirty="0">
                <a:solidFill>
                  <a:srgbClr val="FF0000"/>
                </a:solidFill>
              </a:rPr>
              <a:t>34.8%</a:t>
            </a:r>
            <a:r>
              <a:rPr lang="nl-BE" altLang="nl-B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9636" name="Tekstvak 3">
            <a:extLst>
              <a:ext uri="{FF2B5EF4-FFF2-40B4-BE49-F238E27FC236}">
                <a16:creationId xmlns:a16="http://schemas.microsoft.com/office/drawing/2014/main" id="{2DC1A324-E102-43A3-B0D4-D6EB0813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30" y="6237288"/>
            <a:ext cx="561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2"/>
              </a:buBlip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nl-BE" sz="1800" b="0" dirty="0">
                <a:solidFill>
                  <a:schemeClr val="accent1">
                    <a:lumMod val="50000"/>
                  </a:schemeClr>
                </a:solidFill>
              </a:rPr>
              <a:t>Hirsch et al, KI, </a:t>
            </a:r>
            <a:r>
              <a:rPr lang="nl-BE" altLang="nl-BE" sz="1800" b="0" dirty="0" err="1">
                <a:solidFill>
                  <a:schemeClr val="accent1">
                    <a:lumMod val="50000"/>
                  </a:schemeClr>
                </a:solidFill>
              </a:rPr>
              <a:t>doi</a:t>
            </a:r>
            <a:r>
              <a:rPr lang="nl-BE" altLang="nl-BE" sz="1800" b="0" dirty="0">
                <a:solidFill>
                  <a:schemeClr val="accent1">
                    <a:lumMod val="50000"/>
                  </a:schemeClr>
                </a:solidFill>
              </a:rPr>
              <a:t>: 10.1016/j.kint.2020.05.006</a:t>
            </a:r>
          </a:p>
        </p:txBody>
      </p:sp>
      <p:pic>
        <p:nvPicPr>
          <p:cNvPr id="69637" name="Afbeelding 4">
            <a:extLst>
              <a:ext uri="{FF2B5EF4-FFF2-40B4-BE49-F238E27FC236}">
                <a16:creationId xmlns:a16="http://schemas.microsoft.com/office/drawing/2014/main" id="{7ED75270-ECC0-4659-97CA-4B96BAA5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08275"/>
            <a:ext cx="56959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3491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B210AB-056B-432B-9AB6-DB14E6C980DD}"/>
              </a:ext>
            </a:extLst>
          </p:cNvPr>
          <p:cNvSpPr/>
          <p:nvPr/>
        </p:nvSpPr>
        <p:spPr>
          <a:xfrm rot="21067589">
            <a:off x="1847064" y="2601370"/>
            <a:ext cx="5184576" cy="18086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754" name="Titel 1">
            <a:extLst>
              <a:ext uri="{FF2B5EF4-FFF2-40B4-BE49-F238E27FC236}">
                <a16:creationId xmlns:a16="http://schemas.microsoft.com/office/drawing/2014/main" id="{B544EFED-979D-46B4-8DA0-D418BDDDE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29887"/>
            <a:ext cx="6480720" cy="878833"/>
          </a:xfrm>
        </p:spPr>
        <p:txBody>
          <a:bodyPr>
            <a:normAutofit/>
          </a:bodyPr>
          <a:lstStyle/>
          <a:p>
            <a:pPr algn="l"/>
            <a:r>
              <a:rPr lang="nl-BE" altLang="nl-BE" sz="3600" b="1" dirty="0">
                <a:solidFill>
                  <a:srgbClr val="002060"/>
                </a:solidFill>
              </a:rPr>
              <a:t>RISK OF DIALYSIS SHORTAGES</a:t>
            </a:r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808854DF-85DD-4A7B-8F11-5EE87B36DD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68760"/>
            <a:ext cx="6858000" cy="5143500"/>
          </a:xfrm>
          <a:noFill/>
        </p:spPr>
      </p:pic>
      <p:sp>
        <p:nvSpPr>
          <p:cNvPr id="74756" name="Tekstvak 3">
            <a:extLst>
              <a:ext uri="{FF2B5EF4-FFF2-40B4-BE49-F238E27FC236}">
                <a16:creationId xmlns:a16="http://schemas.microsoft.com/office/drawing/2014/main" id="{5056F355-7CB5-4E29-BABF-756149FBEA0B}"/>
              </a:ext>
            </a:extLst>
          </p:cNvPr>
          <p:cNvSpPr txBox="1">
            <a:spLocks noChangeArrowheads="1"/>
          </p:cNvSpPr>
          <p:nvPr/>
        </p:nvSpPr>
        <p:spPr bwMode="auto">
          <a:xfrm rot="21039387">
            <a:off x="2238803" y="2545467"/>
            <a:ext cx="610195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3"/>
              </a:buBlip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nl-BE" sz="3300" dirty="0">
                <a:solidFill>
                  <a:srgbClr val="FF0000"/>
                </a:solidFill>
              </a:rPr>
              <a:t>NEW YORK CITY/ SHORTAGE DIALYSIS MATERIAL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Tijdelijke aanduiding voor inhoud 3">
            <a:extLst>
              <a:ext uri="{FF2B5EF4-FFF2-40B4-BE49-F238E27FC236}">
                <a16:creationId xmlns:a16="http://schemas.microsoft.com/office/drawing/2014/main" id="{952F1422-2EA3-48F4-9CB0-9AF4924ED1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2060848"/>
            <a:ext cx="4533147" cy="4407225"/>
          </a:xfrm>
        </p:spPr>
      </p:pic>
      <p:sp>
        <p:nvSpPr>
          <p:cNvPr id="75779" name="Tekstvak 4">
            <a:extLst>
              <a:ext uri="{FF2B5EF4-FFF2-40B4-BE49-F238E27FC236}">
                <a16:creationId xmlns:a16="http://schemas.microsoft.com/office/drawing/2014/main" id="{2CF75E1B-D9C7-45BB-9E2C-98CB76AD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68760"/>
            <a:ext cx="928903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3"/>
              </a:buBlip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rgbClr val="77777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>
                <a:solidFill>
                  <a:srgbClr val="77777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nl-BE" sz="3300" dirty="0">
                <a:solidFill>
                  <a:srgbClr val="002060"/>
                </a:solidFill>
                <a:latin typeface="+mn-lt"/>
              </a:rPr>
              <a:t>PPE SHORTAGES OCCURED IN MANY PLACES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D959D2-51B3-44B1-9E2C-1CFFA55BF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29887"/>
            <a:ext cx="6480720" cy="878833"/>
          </a:xfrm>
        </p:spPr>
        <p:txBody>
          <a:bodyPr>
            <a:normAutofit/>
          </a:bodyPr>
          <a:lstStyle/>
          <a:p>
            <a:pPr algn="l"/>
            <a:r>
              <a:rPr lang="nl-BE" altLang="nl-BE" sz="3600" b="1" dirty="0">
                <a:solidFill>
                  <a:srgbClr val="002060"/>
                </a:solidFill>
              </a:rPr>
              <a:t>RISK OF PPE SHORTAGES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>
            <a:extLst>
              <a:ext uri="{FF2B5EF4-FFF2-40B4-BE49-F238E27FC236}">
                <a16:creationId xmlns:a16="http://schemas.microsoft.com/office/drawing/2014/main" id="{F3147040-2D9F-4AB9-81DE-5E4BF903E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6779141" cy="764704"/>
          </a:xfrm>
        </p:spPr>
        <p:txBody>
          <a:bodyPr>
            <a:noAutofit/>
          </a:bodyPr>
          <a:lstStyle/>
          <a:p>
            <a:pPr algn="l"/>
            <a:r>
              <a:rPr lang="nl-BE" altLang="nl-BE" sz="3600" b="1" dirty="0">
                <a:solidFill>
                  <a:srgbClr val="002060"/>
                </a:solidFill>
              </a:rPr>
              <a:t>KIDNEY PROBLEMS WITH </a:t>
            </a:r>
            <a:br>
              <a:rPr lang="nl-BE" altLang="nl-BE" sz="3600" b="1" dirty="0">
                <a:solidFill>
                  <a:srgbClr val="002060"/>
                </a:solidFill>
              </a:rPr>
            </a:br>
            <a:r>
              <a:rPr lang="nl-BE" altLang="nl-BE" sz="3600" b="1" dirty="0">
                <a:solidFill>
                  <a:srgbClr val="002060"/>
                </a:solidFill>
              </a:rPr>
              <a:t>COVID-19 (1)</a:t>
            </a:r>
          </a:p>
        </p:txBody>
      </p:sp>
      <p:sp>
        <p:nvSpPr>
          <p:cNvPr id="66563" name="Tijdelijke aanduiding voor inhoud 2">
            <a:extLst>
              <a:ext uri="{FF2B5EF4-FFF2-40B4-BE49-F238E27FC236}">
                <a16:creationId xmlns:a16="http://schemas.microsoft.com/office/drawing/2014/main" id="{4F6E88B4-48C6-451D-9917-6F422A149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3661" y="1916832"/>
            <a:ext cx="8416677" cy="4535760"/>
          </a:xfrm>
        </p:spPr>
        <p:txBody>
          <a:bodyPr>
            <a:normAutofit/>
          </a:bodyPr>
          <a:lstStyle/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CKD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are more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susceptible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and have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worse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outcomes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Outbreaks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in HD-centers (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closed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community)</a:t>
            </a:r>
          </a:p>
          <a:p>
            <a:r>
              <a:rPr lang="nl-BE" altLang="nl-BE" dirty="0" err="1"/>
              <a:t>Immunosuppressed</a:t>
            </a:r>
            <a:r>
              <a:rPr lang="nl-BE" altLang="nl-BE" dirty="0"/>
              <a:t> </a:t>
            </a:r>
            <a:r>
              <a:rPr lang="nl-BE" altLang="nl-BE" dirty="0" err="1"/>
              <a:t>patients</a:t>
            </a:r>
            <a:r>
              <a:rPr lang="nl-BE" altLang="nl-BE" dirty="0"/>
              <a:t> are more </a:t>
            </a:r>
            <a:r>
              <a:rPr lang="nl-BE" altLang="nl-BE" dirty="0" err="1"/>
              <a:t>susceptible</a:t>
            </a:r>
            <a:r>
              <a:rPr lang="nl-BE" altLang="nl-BE" dirty="0"/>
              <a:t> and have </a:t>
            </a:r>
            <a:r>
              <a:rPr lang="nl-BE" altLang="nl-BE" dirty="0" err="1"/>
              <a:t>worse</a:t>
            </a:r>
            <a:r>
              <a:rPr lang="nl-BE" altLang="nl-BE" dirty="0"/>
              <a:t> </a:t>
            </a:r>
            <a:r>
              <a:rPr lang="nl-BE" altLang="nl-BE" dirty="0" err="1"/>
              <a:t>outcomes</a:t>
            </a:r>
            <a:endParaRPr lang="nl-BE" altLang="nl-BE" dirty="0"/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Decrease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transplantation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rates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High risk of AKI</a:t>
            </a:r>
          </a:p>
        </p:txBody>
      </p:sp>
    </p:spTree>
    <p:extLst>
      <p:ext uri="{BB962C8B-B14F-4D97-AF65-F5344CB8AC3E}">
        <p14:creationId xmlns:p14="http://schemas.microsoft.com/office/powerpoint/2010/main" val="19095717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66DD3E6-0E73-4415-8200-2A5D6BB9A7C8}"/>
              </a:ext>
            </a:extLst>
          </p:cNvPr>
          <p:cNvSpPr txBox="1">
            <a:spLocks/>
          </p:cNvSpPr>
          <p:nvPr/>
        </p:nvSpPr>
        <p:spPr>
          <a:xfrm>
            <a:off x="509861" y="289925"/>
            <a:ext cx="6782452" cy="796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96EAD-A210-427E-9BE4-FF7BF8B1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WHO WE 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52C70-90B6-4828-904C-181714CC7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" t="1059" r="839" b="1668"/>
          <a:stretch/>
        </p:blipFill>
        <p:spPr>
          <a:xfrm>
            <a:off x="4630723" y="1756143"/>
            <a:ext cx="4266651" cy="4669287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5D80605-3964-4B30-9B9B-57445794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7" y="1744910"/>
            <a:ext cx="3383930" cy="4680520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EKHA </a:t>
            </a:r>
            <a:r>
              <a:rPr lang="nl-BE" sz="1800" dirty="0" err="1">
                <a:solidFill>
                  <a:schemeClr val="accent1">
                    <a:lumMod val="50000"/>
                  </a:schemeClr>
                </a:solidFill>
              </a:rPr>
              <a:t>aims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 at </a:t>
            </a:r>
            <a:r>
              <a:rPr lang="nl-BE" sz="1800" b="1" dirty="0" err="1">
                <a:solidFill>
                  <a:schemeClr val="accent1">
                    <a:lumMod val="50000"/>
                  </a:schemeClr>
                </a:solidFill>
              </a:rPr>
              <a:t>advocating</a:t>
            </a:r>
            <a:r>
              <a:rPr lang="nl-BE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b="1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nl-BE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b="1" dirty="0" err="1">
                <a:solidFill>
                  <a:schemeClr val="accent1">
                    <a:lumMod val="50000"/>
                  </a:schemeClr>
                </a:solidFill>
              </a:rPr>
              <a:t>kidney</a:t>
            </a:r>
            <a:r>
              <a:rPr lang="nl-BE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b="1" dirty="0" err="1">
                <a:solidFill>
                  <a:schemeClr val="accent1">
                    <a:lumMod val="50000"/>
                  </a:schemeClr>
                </a:solidFill>
              </a:rPr>
              <a:t>patients</a:t>
            </a:r>
            <a:r>
              <a:rPr lang="nl-BE" sz="1800" b="1" dirty="0">
                <a:solidFill>
                  <a:schemeClr val="accent1">
                    <a:lumMod val="50000"/>
                  </a:schemeClr>
                </a:solidFill>
              </a:rPr>
              <a:t>’ </a:t>
            </a:r>
            <a:r>
              <a:rPr lang="nl-BE" sz="1800" b="1" dirty="0" err="1">
                <a:solidFill>
                  <a:schemeClr val="accent1">
                    <a:lumMod val="50000"/>
                  </a:schemeClr>
                </a:solidFill>
              </a:rPr>
              <a:t>needs</a:t>
            </a:r>
            <a:r>
              <a:rPr lang="nl-BE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b="1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nl-BE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nl-BE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b="1" dirty="0" err="1">
                <a:solidFill>
                  <a:schemeClr val="accent1">
                    <a:lumMod val="50000"/>
                  </a:schemeClr>
                </a:solidFill>
              </a:rPr>
              <a:t>nephrological</a:t>
            </a:r>
            <a:r>
              <a:rPr lang="nl-BE" sz="1800" b="1" dirty="0">
                <a:solidFill>
                  <a:schemeClr val="accent1">
                    <a:lumMod val="50000"/>
                  </a:schemeClr>
                </a:solidFill>
              </a:rPr>
              <a:t> community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 at EU </a:t>
            </a:r>
            <a:r>
              <a:rPr lang="nl-BE" sz="1800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dirty="0" err="1">
                <a:solidFill>
                  <a:schemeClr val="accent1">
                    <a:lumMod val="50000"/>
                  </a:schemeClr>
                </a:solidFill>
              </a:rPr>
              <a:t>national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 level. </a:t>
            </a:r>
          </a:p>
          <a:p>
            <a:pPr marL="0" indent="0" algn="just">
              <a:buNone/>
            </a:pPr>
            <a:endParaRPr lang="nl-BE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nl-BE" sz="1800" dirty="0" err="1">
                <a:solidFill>
                  <a:schemeClr val="accent1">
                    <a:lumMod val="50000"/>
                  </a:schemeClr>
                </a:solidFill>
              </a:rPr>
              <a:t>Its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dirty="0" err="1">
                <a:solidFill>
                  <a:schemeClr val="accent1">
                    <a:lumMod val="50000"/>
                  </a:schemeClr>
                </a:solidFill>
              </a:rPr>
              <a:t>membership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dirty="0" err="1">
                <a:solidFill>
                  <a:schemeClr val="accent1">
                    <a:lumMod val="50000"/>
                  </a:schemeClr>
                </a:solidFill>
              </a:rPr>
              <a:t>brings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dirty="0" err="1">
                <a:solidFill>
                  <a:schemeClr val="accent1">
                    <a:lumMod val="50000"/>
                  </a:schemeClr>
                </a:solidFill>
              </a:rPr>
              <a:t>together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9F80BB14-D5E9-446F-BBD8-8D2C710218C7}"/>
              </a:ext>
            </a:extLst>
          </p:cNvPr>
          <p:cNvGraphicFramePr>
            <a:graphicFrameLocks/>
          </p:cNvGraphicFramePr>
          <p:nvPr/>
        </p:nvGraphicFramePr>
        <p:xfrm>
          <a:off x="509861" y="3747521"/>
          <a:ext cx="2375952" cy="245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03676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>
            <a:extLst>
              <a:ext uri="{FF2B5EF4-FFF2-40B4-BE49-F238E27FC236}">
                <a16:creationId xmlns:a16="http://schemas.microsoft.com/office/drawing/2014/main" id="{F3147040-2D9F-4AB9-81DE-5E4BF903E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6779141" cy="764704"/>
          </a:xfrm>
        </p:spPr>
        <p:txBody>
          <a:bodyPr>
            <a:noAutofit/>
          </a:bodyPr>
          <a:lstStyle/>
          <a:p>
            <a:pPr algn="l"/>
            <a:r>
              <a:rPr lang="nl-BE" altLang="nl-BE" sz="3600" b="1" dirty="0">
                <a:solidFill>
                  <a:srgbClr val="002060"/>
                </a:solidFill>
              </a:rPr>
              <a:t>KIDNEY PROBLEMS WITH </a:t>
            </a:r>
            <a:br>
              <a:rPr lang="nl-BE" altLang="nl-BE" sz="3600" b="1" dirty="0">
                <a:solidFill>
                  <a:srgbClr val="002060"/>
                </a:solidFill>
              </a:rPr>
            </a:br>
            <a:r>
              <a:rPr lang="nl-BE" altLang="nl-BE" sz="3600" b="1" dirty="0">
                <a:solidFill>
                  <a:srgbClr val="002060"/>
                </a:solidFill>
              </a:rPr>
              <a:t>COVID-19 (1)</a:t>
            </a:r>
          </a:p>
        </p:txBody>
      </p:sp>
      <p:sp>
        <p:nvSpPr>
          <p:cNvPr id="66563" name="Tijdelijke aanduiding voor inhoud 2">
            <a:extLst>
              <a:ext uri="{FF2B5EF4-FFF2-40B4-BE49-F238E27FC236}">
                <a16:creationId xmlns:a16="http://schemas.microsoft.com/office/drawing/2014/main" id="{4F6E88B4-48C6-451D-9917-6F422A149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3661" y="1916832"/>
            <a:ext cx="8416677" cy="4535760"/>
          </a:xfrm>
          <a:noFill/>
        </p:spPr>
        <p:txBody>
          <a:bodyPr>
            <a:normAutofit/>
          </a:bodyPr>
          <a:lstStyle/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CKD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are more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susceptible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and have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worse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outcomes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Outbreaks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in HD-centers (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closed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community)</a:t>
            </a: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Immunosuppressed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are more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susceptible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and have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worse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outcomes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/>
              <a:t>Decrease</a:t>
            </a:r>
            <a:r>
              <a:rPr lang="nl-BE" altLang="nl-BE" dirty="0"/>
              <a:t> in </a:t>
            </a:r>
            <a:r>
              <a:rPr lang="nl-BE" altLang="nl-BE" dirty="0" err="1"/>
              <a:t>transplantation</a:t>
            </a:r>
            <a:r>
              <a:rPr lang="nl-BE" altLang="nl-BE" dirty="0"/>
              <a:t> </a:t>
            </a:r>
            <a:r>
              <a:rPr lang="nl-BE" altLang="nl-BE" dirty="0" err="1"/>
              <a:t>rates</a:t>
            </a:r>
            <a:endParaRPr lang="nl-BE" altLang="nl-BE" dirty="0"/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High risk of AKI</a:t>
            </a:r>
          </a:p>
        </p:txBody>
      </p:sp>
    </p:spTree>
    <p:extLst>
      <p:ext uri="{BB962C8B-B14F-4D97-AF65-F5344CB8AC3E}">
        <p14:creationId xmlns:p14="http://schemas.microsoft.com/office/powerpoint/2010/main" val="33281977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F7B315D-E47A-4526-B2D1-236A2656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PD </a:t>
            </a:r>
            <a:r>
              <a:rPr lang="nl-BE" altLang="nl-BE" dirty="0" err="1"/>
              <a:t>catheter</a:t>
            </a:r>
            <a:r>
              <a:rPr lang="nl-BE" altLang="nl-BE" dirty="0"/>
              <a:t> </a:t>
            </a:r>
            <a:r>
              <a:rPr lang="nl-BE" altLang="nl-BE" dirty="0" err="1"/>
              <a:t>insertions</a:t>
            </a:r>
            <a:r>
              <a:rPr lang="nl-BE" altLang="nl-BE" dirty="0"/>
              <a:t> </a:t>
            </a:r>
            <a:r>
              <a:rPr lang="nl-BE" altLang="nl-BE" dirty="0" err="1"/>
              <a:t>postponed</a:t>
            </a:r>
            <a:endParaRPr lang="nl-BE" altLang="nl-BE" dirty="0"/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technological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material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Lack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protective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material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Personnel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: close contact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infecton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risk</a:t>
            </a:r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Drop-out and burn-out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personnel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Exclusion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kidney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therapeutic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studies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8FB53B-0B20-4A76-BA2E-1D3C6C70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59046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altLang="nl-BE" b="1" dirty="0">
                <a:solidFill>
                  <a:srgbClr val="002060"/>
                </a:solidFill>
              </a:rPr>
              <a:t>KIDNEY PROBLEMS WITH COVID-19 (2)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9904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F7B315D-E47A-4526-B2D1-236A2656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PD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catheter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insertions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postponed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technological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material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Lack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protective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material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/>
              <a:t>Personnel</a:t>
            </a:r>
            <a:r>
              <a:rPr lang="nl-BE" altLang="nl-BE" dirty="0"/>
              <a:t>: close contact </a:t>
            </a:r>
            <a:r>
              <a:rPr lang="nl-BE" altLang="nl-BE" dirty="0" err="1"/>
              <a:t>with</a:t>
            </a:r>
            <a:r>
              <a:rPr lang="nl-BE" altLang="nl-BE" dirty="0"/>
              <a:t> </a:t>
            </a:r>
            <a:r>
              <a:rPr lang="nl-BE" altLang="nl-BE" dirty="0" err="1"/>
              <a:t>patients</a:t>
            </a:r>
            <a:r>
              <a:rPr lang="nl-BE" altLang="nl-BE" dirty="0"/>
              <a:t> and </a:t>
            </a:r>
            <a:r>
              <a:rPr lang="nl-BE" altLang="nl-BE" dirty="0" err="1"/>
              <a:t>infecton</a:t>
            </a:r>
            <a:r>
              <a:rPr lang="nl-BE" altLang="nl-BE" dirty="0"/>
              <a:t> risk</a:t>
            </a:r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Drop-out and burn-out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personnel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Exclusion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kidney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therapeutic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studies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8FB53B-0B20-4A76-BA2E-1D3C6C70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59046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altLang="nl-BE" b="1" dirty="0">
                <a:solidFill>
                  <a:srgbClr val="002060"/>
                </a:solidFill>
              </a:rPr>
              <a:t>KIDNEY PROBLEMS WITH COVID-19 (2)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303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F7B315D-E47A-4526-B2D1-236A2656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PD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catheter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insertions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postponed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technological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material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Lack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protective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material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Personnel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: close contact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infecton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risk</a:t>
            </a:r>
          </a:p>
          <a:p>
            <a:r>
              <a:rPr lang="nl-BE" altLang="nl-BE" dirty="0"/>
              <a:t>Drop-out and burn-out </a:t>
            </a:r>
            <a:r>
              <a:rPr lang="nl-BE" altLang="nl-BE" dirty="0" err="1"/>
              <a:t>personnel</a:t>
            </a:r>
            <a:endParaRPr lang="nl-BE" altLang="nl-BE" dirty="0"/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Exclusion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kidney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therapeutic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studies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8FB53B-0B20-4A76-BA2E-1D3C6C70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59046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altLang="nl-BE" b="1" dirty="0">
                <a:solidFill>
                  <a:srgbClr val="002060"/>
                </a:solidFill>
              </a:rPr>
              <a:t>KIDNEY PROBLEMS WITH COVID-19 (2)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1053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F7B315D-E47A-4526-B2D1-236A2656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PD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catheter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insertions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postponed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technological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material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Lack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protective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material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Personnel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: close contact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patients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infecton</a:t>
            </a:r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 risk</a:t>
            </a:r>
          </a:p>
          <a:p>
            <a:r>
              <a:rPr lang="nl-BE" altLang="nl-BE" dirty="0">
                <a:solidFill>
                  <a:schemeClr val="bg1">
                    <a:lumMod val="65000"/>
                  </a:schemeClr>
                </a:solidFill>
              </a:rPr>
              <a:t>Drop-out and burn-out </a:t>
            </a:r>
            <a:r>
              <a:rPr lang="nl-BE" altLang="nl-BE" dirty="0" err="1">
                <a:solidFill>
                  <a:schemeClr val="bg1">
                    <a:lumMod val="65000"/>
                  </a:schemeClr>
                </a:solidFill>
              </a:rPr>
              <a:t>personnel</a:t>
            </a:r>
            <a:endParaRPr lang="nl-BE" alt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altLang="nl-BE" dirty="0" err="1"/>
              <a:t>Exclusion</a:t>
            </a:r>
            <a:r>
              <a:rPr lang="nl-BE" altLang="nl-BE" dirty="0"/>
              <a:t> </a:t>
            </a:r>
            <a:r>
              <a:rPr lang="nl-BE" altLang="nl-BE" dirty="0" err="1"/>
              <a:t>kidney</a:t>
            </a:r>
            <a:r>
              <a:rPr lang="nl-BE" altLang="nl-BE" dirty="0"/>
              <a:t> </a:t>
            </a:r>
            <a:r>
              <a:rPr lang="nl-BE" altLang="nl-BE" dirty="0" err="1"/>
              <a:t>patients</a:t>
            </a:r>
            <a:r>
              <a:rPr lang="nl-BE" altLang="nl-BE" dirty="0"/>
              <a:t> </a:t>
            </a:r>
            <a:r>
              <a:rPr lang="nl-BE" altLang="nl-BE" dirty="0" err="1"/>
              <a:t>from</a:t>
            </a:r>
            <a:r>
              <a:rPr lang="nl-BE" altLang="nl-BE" dirty="0"/>
              <a:t> </a:t>
            </a:r>
            <a:r>
              <a:rPr lang="nl-BE" altLang="nl-BE" dirty="0" err="1"/>
              <a:t>therapeutic</a:t>
            </a:r>
            <a:r>
              <a:rPr lang="nl-BE" altLang="nl-BE" dirty="0"/>
              <a:t> studies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8FB53B-0B20-4A76-BA2E-1D3C6C70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59046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altLang="nl-BE" b="1" dirty="0">
                <a:solidFill>
                  <a:srgbClr val="002060"/>
                </a:solidFill>
              </a:rPr>
              <a:t>KIDNEY PROBLEMS WITH COVID-19 (2)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2126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1D79D38-670A-4333-A45E-ADA9028F64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b="1" dirty="0">
                <a:solidFill>
                  <a:srgbClr val="002060"/>
                </a:solidFill>
              </a:rPr>
              <a:t>BACK-UPS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89389CE-1941-4754-9319-52B432105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807733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BB1108A-7331-4296-8321-676F327CB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8136903" cy="468052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0560E21-8B54-46C0-8AD9-2989D129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>
                <a:solidFill>
                  <a:srgbClr val="002060"/>
                </a:solidFill>
              </a:rPr>
              <a:t>HOME DIALYSIS: 40% LESS DEATHS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C3045CB-C919-41F7-B68B-FF5A5A7530BD}"/>
              </a:ext>
            </a:extLst>
          </p:cNvPr>
          <p:cNvSpPr/>
          <p:nvPr/>
        </p:nvSpPr>
        <p:spPr>
          <a:xfrm>
            <a:off x="2627784" y="2996952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8251F85-475E-45B4-A44E-23F6ED32DE02}"/>
              </a:ext>
            </a:extLst>
          </p:cNvPr>
          <p:cNvSpPr txBox="1"/>
          <p:nvPr/>
        </p:nvSpPr>
        <p:spPr>
          <a:xfrm>
            <a:off x="462589" y="6032402"/>
            <a:ext cx="278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2060"/>
                </a:solidFill>
              </a:rPr>
              <a:t>Couchoud et al, KI, in </a:t>
            </a:r>
            <a:r>
              <a:rPr lang="nl-BE" dirty="0" err="1">
                <a:solidFill>
                  <a:srgbClr val="002060"/>
                </a:solidFill>
              </a:rPr>
              <a:t>press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30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683568" y="1484313"/>
          <a:ext cx="800323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>
                <a:solidFill>
                  <a:srgbClr val="002060"/>
                </a:solidFill>
              </a:rPr>
              <a:t>HEALTH CARE COSTS CA AND CKD OF THE SAME ORDER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0" y="5805264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2060"/>
                </a:solidFill>
              </a:rPr>
              <a:t>Van der Tol at al, NDT, </a:t>
            </a:r>
            <a:r>
              <a:rPr lang="nl-BE" dirty="0" err="1">
                <a:solidFill>
                  <a:srgbClr val="002060"/>
                </a:solidFill>
              </a:rPr>
              <a:t>doi</a:t>
            </a:r>
            <a:r>
              <a:rPr lang="nl-BE" dirty="0">
                <a:solidFill>
                  <a:srgbClr val="002060"/>
                </a:solidFill>
              </a:rPr>
              <a:t>: 10.1093/</a:t>
            </a:r>
            <a:r>
              <a:rPr lang="nl-BE" dirty="0" err="1">
                <a:solidFill>
                  <a:srgbClr val="002060"/>
                </a:solidFill>
              </a:rPr>
              <a:t>ndt</a:t>
            </a:r>
            <a:r>
              <a:rPr lang="nl-BE" dirty="0">
                <a:solidFill>
                  <a:srgbClr val="002060"/>
                </a:solidFill>
              </a:rPr>
              <a:t>/gfaa035;  </a:t>
            </a:r>
            <a:r>
              <a:rPr lang="nl-BE" dirty="0" err="1">
                <a:solidFill>
                  <a:srgbClr val="002060"/>
                </a:solidFill>
              </a:rPr>
              <a:t>Mohnen</a:t>
            </a:r>
            <a:r>
              <a:rPr lang="nl-BE" dirty="0">
                <a:solidFill>
                  <a:srgbClr val="002060"/>
                </a:solidFill>
              </a:rPr>
              <a:t> et al, </a:t>
            </a:r>
            <a:r>
              <a:rPr lang="nl-BE" dirty="0" err="1">
                <a:solidFill>
                  <a:srgbClr val="002060"/>
                </a:solidFill>
              </a:rPr>
              <a:t>Plos</a:t>
            </a:r>
            <a:r>
              <a:rPr lang="nl-BE" dirty="0">
                <a:solidFill>
                  <a:srgbClr val="002060"/>
                </a:solidFill>
              </a:rPr>
              <a:t> </a:t>
            </a:r>
            <a:r>
              <a:rPr lang="nl-BE" dirty="0" err="1">
                <a:solidFill>
                  <a:srgbClr val="002060"/>
                </a:solidFill>
              </a:rPr>
              <a:t>One</a:t>
            </a:r>
            <a:r>
              <a:rPr lang="nl-BE" dirty="0">
                <a:solidFill>
                  <a:srgbClr val="002060"/>
                </a:solidFill>
              </a:rPr>
              <a:t>, 34, e0220800, 2019; </a:t>
            </a:r>
            <a:r>
              <a:rPr lang="nl-BE" dirty="0" err="1">
                <a:solidFill>
                  <a:srgbClr val="002060"/>
                </a:solidFill>
              </a:rPr>
              <a:t>Kerr</a:t>
            </a:r>
            <a:r>
              <a:rPr lang="nl-BE" dirty="0">
                <a:solidFill>
                  <a:srgbClr val="002060"/>
                </a:solidFill>
              </a:rPr>
              <a:t> et al, NDT, 27 </a:t>
            </a:r>
            <a:r>
              <a:rPr lang="nl-BE" dirty="0" err="1">
                <a:solidFill>
                  <a:srgbClr val="002060"/>
                </a:solidFill>
              </a:rPr>
              <a:t>Suppl</a:t>
            </a:r>
            <a:r>
              <a:rPr lang="nl-BE" dirty="0">
                <a:solidFill>
                  <a:srgbClr val="002060"/>
                </a:solidFill>
              </a:rPr>
              <a:t> 3, iii73-80, 2012; </a:t>
            </a:r>
            <a:r>
              <a:rPr lang="nl-BE" dirty="0" err="1">
                <a:solidFill>
                  <a:srgbClr val="002060"/>
                </a:solidFill>
              </a:rPr>
              <a:t>Kerr</a:t>
            </a:r>
            <a:r>
              <a:rPr lang="nl-BE" dirty="0">
                <a:solidFill>
                  <a:srgbClr val="002060"/>
                </a:solidFill>
              </a:rPr>
              <a:t> et al, NDT, 29, 1362-8, 2014; </a:t>
            </a:r>
            <a:r>
              <a:rPr lang="nl-BE" dirty="0" err="1">
                <a:solidFill>
                  <a:srgbClr val="002060"/>
                </a:solidFill>
              </a:rPr>
              <a:t>Hofmarcher</a:t>
            </a:r>
            <a:r>
              <a:rPr lang="nl-BE" dirty="0">
                <a:solidFill>
                  <a:srgbClr val="002060"/>
                </a:solidFill>
              </a:rPr>
              <a:t> et al, </a:t>
            </a:r>
            <a:r>
              <a:rPr lang="nl-BE" dirty="0" err="1">
                <a:solidFill>
                  <a:srgbClr val="002060"/>
                </a:solidFill>
              </a:rPr>
              <a:t>Eur</a:t>
            </a:r>
            <a:r>
              <a:rPr lang="nl-BE" dirty="0">
                <a:solidFill>
                  <a:srgbClr val="002060"/>
                </a:solidFill>
              </a:rPr>
              <a:t> J </a:t>
            </a:r>
            <a:r>
              <a:rPr lang="nl-BE" dirty="0" err="1">
                <a:solidFill>
                  <a:srgbClr val="002060"/>
                </a:solidFill>
              </a:rPr>
              <a:t>Cancer</a:t>
            </a:r>
            <a:r>
              <a:rPr lang="nl-BE" dirty="0">
                <a:solidFill>
                  <a:srgbClr val="002060"/>
                </a:solidFill>
              </a:rPr>
              <a:t>, 129, 41-49, 2020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,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178400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BB1108A-7331-4296-8321-676F327CB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8136903" cy="468052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0560E21-8B54-46C0-8AD9-2989D129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DIALYSIS PATIENTS: 21% DEATHS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BF9209-7D7B-435A-9173-B27ACD91FB43}"/>
              </a:ext>
            </a:extLst>
          </p:cNvPr>
          <p:cNvSpPr/>
          <p:nvPr/>
        </p:nvSpPr>
        <p:spPr>
          <a:xfrm>
            <a:off x="3059832" y="4221088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8251F85-475E-45B4-A44E-23F6ED32DE02}"/>
              </a:ext>
            </a:extLst>
          </p:cNvPr>
          <p:cNvSpPr txBox="1"/>
          <p:nvPr/>
        </p:nvSpPr>
        <p:spPr>
          <a:xfrm>
            <a:off x="445811" y="6070854"/>
            <a:ext cx="278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2060"/>
                </a:solidFill>
              </a:rPr>
              <a:t>Couchoud et al, KI, in </a:t>
            </a:r>
            <a:r>
              <a:rPr lang="nl-BE" dirty="0" err="1">
                <a:solidFill>
                  <a:srgbClr val="002060"/>
                </a:solidFill>
              </a:rPr>
              <a:t>press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462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66DD3E6-0E73-4415-8200-2A5D6BB9A7C8}"/>
              </a:ext>
            </a:extLst>
          </p:cNvPr>
          <p:cNvSpPr txBox="1">
            <a:spLocks/>
          </p:cNvSpPr>
          <p:nvPr/>
        </p:nvSpPr>
        <p:spPr>
          <a:xfrm>
            <a:off x="509861" y="289925"/>
            <a:ext cx="6782452" cy="796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31818-06C3-47FD-BF85-30CB30F1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276872"/>
            <a:ext cx="756084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CHRONIC KIDNEY DISEASE (CKD) BURDEN</a:t>
            </a:r>
          </a:p>
        </p:txBody>
      </p:sp>
    </p:spTree>
    <p:extLst>
      <p:ext uri="{BB962C8B-B14F-4D97-AF65-F5344CB8AC3E}">
        <p14:creationId xmlns:p14="http://schemas.microsoft.com/office/powerpoint/2010/main" val="38476327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8757" y="0"/>
            <a:ext cx="6480720" cy="1143000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>
                <a:solidFill>
                  <a:schemeClr val="accent1">
                    <a:lumMod val="50000"/>
                  </a:schemeClr>
                </a:solidFill>
              </a:rPr>
              <a:t>WHO SUFFERS FROM CKD?</a:t>
            </a:r>
          </a:p>
        </p:txBody>
      </p:sp>
      <p:grpSp>
        <p:nvGrpSpPr>
          <p:cNvPr id="5" name="Groep 17"/>
          <p:cNvGrpSpPr/>
          <p:nvPr/>
        </p:nvGrpSpPr>
        <p:grpSpPr>
          <a:xfrm>
            <a:off x="326737" y="2276872"/>
            <a:ext cx="8490526" cy="3312368"/>
            <a:chOff x="323528" y="1340768"/>
            <a:chExt cx="2883187" cy="648072"/>
          </a:xfrm>
        </p:grpSpPr>
        <p:pic>
          <p:nvPicPr>
            <p:cNvPr id="50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3528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1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1560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2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96725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3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84757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4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75656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5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6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48853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7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6885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8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627784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9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915816" y="1340768"/>
              <a:ext cx="290899" cy="6480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b="1" dirty="0">
                <a:solidFill>
                  <a:schemeClr val="accent1">
                    <a:lumMod val="50000"/>
                  </a:schemeClr>
                </a:solidFill>
              </a:rPr>
              <a:t>WHO SUFFERS FROM CKD?</a:t>
            </a:r>
          </a:p>
        </p:txBody>
      </p:sp>
      <p:grpSp>
        <p:nvGrpSpPr>
          <p:cNvPr id="2" name="Groep 17"/>
          <p:cNvGrpSpPr/>
          <p:nvPr/>
        </p:nvGrpSpPr>
        <p:grpSpPr>
          <a:xfrm>
            <a:off x="1187624" y="2276872"/>
            <a:ext cx="7626430" cy="3312368"/>
            <a:chOff x="611560" y="1340768"/>
            <a:chExt cx="2595155" cy="648072"/>
          </a:xfrm>
        </p:grpSpPr>
        <p:pic>
          <p:nvPicPr>
            <p:cNvPr id="51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1560" y="1340768"/>
              <a:ext cx="290899" cy="6480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</p:pic>
        <p:pic>
          <p:nvPicPr>
            <p:cNvPr id="52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96725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3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84757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4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75656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5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6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48853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7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6885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8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627784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9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915816" y="1340768"/>
              <a:ext cx="290899" cy="648072"/>
            </a:xfrm>
            <a:prstGeom prst="rect">
              <a:avLst/>
            </a:prstGeom>
            <a:noFill/>
          </p:spPr>
        </p:pic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339588"/>
            <a:ext cx="864096" cy="31776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b="1" dirty="0">
                <a:solidFill>
                  <a:schemeClr val="accent1">
                    <a:lumMod val="50000"/>
                  </a:schemeClr>
                </a:solidFill>
              </a:rPr>
              <a:t>WHO SUFFERS FROM CKD?</a:t>
            </a:r>
          </a:p>
        </p:txBody>
      </p:sp>
      <p:grpSp>
        <p:nvGrpSpPr>
          <p:cNvPr id="2" name="Groep 17"/>
          <p:cNvGrpSpPr/>
          <p:nvPr/>
        </p:nvGrpSpPr>
        <p:grpSpPr>
          <a:xfrm>
            <a:off x="1187624" y="2276872"/>
            <a:ext cx="7626430" cy="3312368"/>
            <a:chOff x="611560" y="1340768"/>
            <a:chExt cx="2595155" cy="648072"/>
          </a:xfrm>
        </p:grpSpPr>
        <p:pic>
          <p:nvPicPr>
            <p:cNvPr id="51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1560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2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96725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3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84757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4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75656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5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63688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6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48853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7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6885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8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627784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9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915816" y="1340768"/>
              <a:ext cx="290899" cy="648072"/>
            </a:xfrm>
            <a:prstGeom prst="rect">
              <a:avLst/>
            </a:prstGeom>
            <a:noFill/>
          </p:spPr>
        </p:pic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339588"/>
            <a:ext cx="864096" cy="31776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1BF448CB-A4AD-4ED2-B42E-5AE79031F58C}"/>
              </a:ext>
            </a:extLst>
          </p:cNvPr>
          <p:cNvSpPr txBox="1"/>
          <p:nvPr/>
        </p:nvSpPr>
        <p:spPr>
          <a:xfrm>
            <a:off x="755576" y="5805264"/>
            <a:ext cx="777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accent1">
                    <a:lumMod val="50000"/>
                  </a:schemeClr>
                </a:solidFill>
              </a:rPr>
              <a:t>More </a:t>
            </a:r>
            <a:r>
              <a:rPr lang="nl-BE" sz="2800" b="1" dirty="0" err="1">
                <a:solidFill>
                  <a:schemeClr val="accent1">
                    <a:lumMod val="50000"/>
                  </a:schemeClr>
                </a:solidFill>
              </a:rPr>
              <a:t>than</a:t>
            </a:r>
            <a:r>
              <a:rPr lang="nl-BE" sz="2800" b="1" dirty="0">
                <a:solidFill>
                  <a:schemeClr val="accent1">
                    <a:lumMod val="50000"/>
                  </a:schemeClr>
                </a:solidFill>
              </a:rPr>
              <a:t> 75 </a:t>
            </a:r>
            <a:r>
              <a:rPr lang="nl-BE" sz="2800" b="1" dirty="0" err="1">
                <a:solidFill>
                  <a:schemeClr val="accent1">
                    <a:lumMod val="50000"/>
                  </a:schemeClr>
                </a:solidFill>
              </a:rPr>
              <a:t>million</a:t>
            </a:r>
            <a:r>
              <a:rPr lang="nl-BE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2800" b="1" dirty="0" err="1">
                <a:solidFill>
                  <a:schemeClr val="accent1">
                    <a:lumMod val="50000"/>
                  </a:schemeClr>
                </a:solidFill>
              </a:rPr>
              <a:t>Europeans</a:t>
            </a:r>
            <a:r>
              <a:rPr lang="nl-BE" sz="2800" b="1" dirty="0">
                <a:solidFill>
                  <a:schemeClr val="accent1">
                    <a:lumMod val="50000"/>
                  </a:schemeClr>
                </a:solidFill>
              </a:rPr>
              <a:t> suffer </a:t>
            </a:r>
            <a:r>
              <a:rPr lang="nl-BE" sz="2800" b="1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nl-BE" sz="2800" b="1" dirty="0">
                <a:solidFill>
                  <a:schemeClr val="accent1">
                    <a:lumMod val="50000"/>
                  </a:schemeClr>
                </a:solidFill>
              </a:rPr>
              <a:t> CKD!</a:t>
            </a:r>
          </a:p>
        </p:txBody>
      </p:sp>
    </p:spTree>
    <p:extLst>
      <p:ext uri="{BB962C8B-B14F-4D97-AF65-F5344CB8AC3E}">
        <p14:creationId xmlns:p14="http://schemas.microsoft.com/office/powerpoint/2010/main" val="31942838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b="1" dirty="0">
                <a:solidFill>
                  <a:schemeClr val="accent1">
                    <a:lumMod val="50000"/>
                  </a:schemeClr>
                </a:solidFill>
              </a:rPr>
              <a:t>WHO SUFFERS FROM CKD?</a:t>
            </a:r>
          </a:p>
        </p:txBody>
      </p:sp>
      <p:grpSp>
        <p:nvGrpSpPr>
          <p:cNvPr id="2" name="Groep 17"/>
          <p:cNvGrpSpPr/>
          <p:nvPr/>
        </p:nvGrpSpPr>
        <p:grpSpPr>
          <a:xfrm>
            <a:off x="5004048" y="2272226"/>
            <a:ext cx="1944216" cy="3312368"/>
            <a:chOff x="611560" y="1340768"/>
            <a:chExt cx="576064" cy="648072"/>
          </a:xfrm>
        </p:grpSpPr>
        <p:pic>
          <p:nvPicPr>
            <p:cNvPr id="51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1560" y="1340768"/>
              <a:ext cx="290899" cy="648072"/>
            </a:xfrm>
            <a:prstGeom prst="rect">
              <a:avLst/>
            </a:prstGeom>
            <a:noFill/>
          </p:spPr>
        </p:pic>
        <p:pic>
          <p:nvPicPr>
            <p:cNvPr id="52" name="Picture 2" descr="http://www.clipartbest.com/cliparts/McL/kK5/McLkK5yKi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96725" y="1340768"/>
              <a:ext cx="290899" cy="648072"/>
            </a:xfrm>
            <a:prstGeom prst="rect">
              <a:avLst/>
            </a:prstGeom>
            <a:noFill/>
          </p:spPr>
        </p:pic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2339588"/>
            <a:ext cx="1368152" cy="31776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1BF448CB-A4AD-4ED2-B42E-5AE79031F58C}"/>
              </a:ext>
            </a:extLst>
          </p:cNvPr>
          <p:cNvSpPr txBox="1"/>
          <p:nvPr/>
        </p:nvSpPr>
        <p:spPr>
          <a:xfrm>
            <a:off x="798990" y="5948039"/>
            <a:ext cx="7805457" cy="52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>
                <a:solidFill>
                  <a:schemeClr val="accent1">
                    <a:lumMod val="50000"/>
                  </a:schemeClr>
                </a:solidFill>
              </a:rPr>
              <a:t>One</a:t>
            </a:r>
            <a:r>
              <a:rPr lang="nl-BE" sz="2800" b="1" dirty="0">
                <a:solidFill>
                  <a:schemeClr val="accent1">
                    <a:lumMod val="50000"/>
                  </a:schemeClr>
                </a:solidFill>
              </a:rPr>
              <a:t> in 3 is at risk of CKD!</a:t>
            </a:r>
          </a:p>
        </p:txBody>
      </p:sp>
    </p:spTree>
    <p:extLst>
      <p:ext uri="{BB962C8B-B14F-4D97-AF65-F5344CB8AC3E}">
        <p14:creationId xmlns:p14="http://schemas.microsoft.com/office/powerpoint/2010/main" val="16924982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SURVIVAL OF HD IS WORSE THAN THAT OF CANCERS</a:t>
            </a:r>
          </a:p>
        </p:txBody>
      </p:sp>
      <p:pic>
        <p:nvPicPr>
          <p:cNvPr id="2050" name="Picture 2" descr="C:\Users\Ray\Documents\2020\spring presentations\costs milan KHI\5 year survival of Cancers and ESR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60840" cy="4926806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3419872" y="3068968"/>
            <a:ext cx="216024" cy="2736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/>
          <p:cNvSpPr/>
          <p:nvPr/>
        </p:nvSpPr>
        <p:spPr>
          <a:xfrm>
            <a:off x="1835696" y="3573016"/>
            <a:ext cx="216024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619672" y="2852936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537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SURVIVAL OF HD IS WORSE THAN THAT OF CANCERS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35799-A0E2-43A4-828D-510AB65E22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09011" y="1415062"/>
            <a:ext cx="8088889" cy="529901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DD131D0-8C01-418A-A1E0-E251426099CE}"/>
              </a:ext>
            </a:extLst>
          </p:cNvPr>
          <p:cNvSpPr/>
          <p:nvPr/>
        </p:nvSpPr>
        <p:spPr>
          <a:xfrm rot="20867690" flipH="1" flipV="1">
            <a:off x="1119191" y="2327101"/>
            <a:ext cx="7383515" cy="1094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EB75A8F-A2D0-45FA-8A46-88DE7CEDC3CA}"/>
              </a:ext>
            </a:extLst>
          </p:cNvPr>
          <p:cNvSpPr txBox="1"/>
          <p:nvPr/>
        </p:nvSpPr>
        <p:spPr>
          <a:xfrm rot="20854029">
            <a:off x="1110490" y="2356240"/>
            <a:ext cx="7274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YEARLY COST OF CKD AND CANCER IS THE SAME</a:t>
            </a:r>
          </a:p>
        </p:txBody>
      </p:sp>
    </p:spTree>
    <p:extLst>
      <p:ext uri="{BB962C8B-B14F-4D97-AF65-F5344CB8AC3E}">
        <p14:creationId xmlns:p14="http://schemas.microsoft.com/office/powerpoint/2010/main" val="6604324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KH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KH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828</Words>
  <Application>Microsoft Office PowerPoint</Application>
  <PresentationFormat>Diavoorstelling (4:3)</PresentationFormat>
  <Paragraphs>124</Paragraphs>
  <Slides>28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heading</vt:lpstr>
      <vt:lpstr>EKHA</vt:lpstr>
      <vt:lpstr>1_EKHA</vt:lpstr>
      <vt:lpstr>PowerPoint-presentatie</vt:lpstr>
      <vt:lpstr>WHO WE ARE</vt:lpstr>
      <vt:lpstr>PowerPoint-presentatie</vt:lpstr>
      <vt:lpstr>WHO SUFFERS FROM CKD?</vt:lpstr>
      <vt:lpstr>WHO SUFFERS FROM CKD?</vt:lpstr>
      <vt:lpstr>WHO SUFFERS FROM CKD?</vt:lpstr>
      <vt:lpstr>WHO SUFFERS FROM CKD?</vt:lpstr>
      <vt:lpstr>SURVIVAL OF HD IS WORSE THAN THAT OF CANCERS</vt:lpstr>
      <vt:lpstr>SURVIVAL OF HD IS WORSE THAN THAT OF CANCERS</vt:lpstr>
      <vt:lpstr>HEALTH CARE COSTS CANCER AND CKD ARE OF THE SAME ORDER</vt:lpstr>
      <vt:lpstr>PowerPoint-presentatie</vt:lpstr>
      <vt:lpstr>KIDNEY DISEASE: ORIGINALLY NEGLECTED</vt:lpstr>
      <vt:lpstr>COVID-19: ADMISSION IN HOSPITAL AND ON ICU</vt:lpstr>
      <vt:lpstr>HIGH MORTALITY IN HD AND TRANSPLANTATION</vt:lpstr>
      <vt:lpstr>PD: RISK LOWER </vt:lpstr>
      <vt:lpstr>RISK OF ACUTE KIDNEY INJURY</vt:lpstr>
      <vt:lpstr>RISK OF DIALYSIS SHORTAGES</vt:lpstr>
      <vt:lpstr>RISK OF PPE SHORTAGES</vt:lpstr>
      <vt:lpstr>KIDNEY PROBLEMS WITH  COVID-19 (1)</vt:lpstr>
      <vt:lpstr>KIDNEY PROBLEMS WITH  COVID-19 (1)</vt:lpstr>
      <vt:lpstr>KIDNEY PROBLEMS WITH COVID-19 (2)</vt:lpstr>
      <vt:lpstr>KIDNEY PROBLEMS WITH COVID-19 (2)</vt:lpstr>
      <vt:lpstr>KIDNEY PROBLEMS WITH COVID-19 (2)</vt:lpstr>
      <vt:lpstr>KIDNEY PROBLEMS WITH COVID-19 (2)</vt:lpstr>
      <vt:lpstr>BACK-UPS</vt:lpstr>
      <vt:lpstr>HOME DIALYSIS: 40% LESS DEATHS</vt:lpstr>
      <vt:lpstr>HEALTH CARE COSTS CA AND CKD OF THE SAME ORDER</vt:lpstr>
      <vt:lpstr>DIALYSIS PATIENTS: 21% DEATHS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COSTS OF KIDNEY FAILURE TOWARDS A HEALTHIER SOCIETY</dc:title>
  <dc:creator>Muguet Koobasi</dc:creator>
  <cp:lastModifiedBy>Raymond Vanholder</cp:lastModifiedBy>
  <cp:revision>198</cp:revision>
  <dcterms:created xsi:type="dcterms:W3CDTF">2016-03-31T16:07:09Z</dcterms:created>
  <dcterms:modified xsi:type="dcterms:W3CDTF">2020-10-26T12:38:57Z</dcterms:modified>
</cp:coreProperties>
</file>