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29" r:id="rId2"/>
    <p:sldId id="596" r:id="rId3"/>
    <p:sldId id="604" r:id="rId4"/>
    <p:sldId id="597" r:id="rId5"/>
    <p:sldId id="615" r:id="rId6"/>
    <p:sldId id="349" r:id="rId7"/>
    <p:sldId id="598" r:id="rId8"/>
    <p:sldId id="602" r:id="rId9"/>
    <p:sldId id="599" r:id="rId10"/>
    <p:sldId id="600" r:id="rId11"/>
    <p:sldId id="601" r:id="rId12"/>
    <p:sldId id="603" r:id="rId13"/>
    <p:sldId id="613" r:id="rId14"/>
    <p:sldId id="452" r:id="rId15"/>
    <p:sldId id="578" r:id="rId16"/>
    <p:sldId id="606" r:id="rId17"/>
    <p:sldId id="608" r:id="rId18"/>
    <p:sldId id="609" r:id="rId19"/>
    <p:sldId id="607" r:id="rId20"/>
    <p:sldId id="610" r:id="rId21"/>
    <p:sldId id="614" r:id="rId22"/>
    <p:sldId id="580" r:id="rId23"/>
    <p:sldId id="592" r:id="rId24"/>
    <p:sldId id="582" r:id="rId25"/>
    <p:sldId id="583" r:id="rId26"/>
    <p:sldId id="584" r:id="rId27"/>
    <p:sldId id="585" r:id="rId28"/>
    <p:sldId id="586" r:id="rId29"/>
    <p:sldId id="587" r:id="rId30"/>
    <p:sldId id="588" r:id="rId31"/>
    <p:sldId id="589" r:id="rId32"/>
    <p:sldId id="590" r:id="rId33"/>
    <p:sldId id="591" r:id="rId34"/>
    <p:sldId id="612" r:id="rId35"/>
    <p:sldId id="643" r:id="rId36"/>
    <p:sldId id="644" r:id="rId37"/>
    <p:sldId id="642" r:id="rId38"/>
    <p:sldId id="400" r:id="rId39"/>
    <p:sldId id="401" r:id="rId40"/>
    <p:sldId id="411" r:id="rId41"/>
    <p:sldId id="393" r:id="rId42"/>
    <p:sldId id="426" r:id="rId43"/>
    <p:sldId id="427" r:id="rId44"/>
    <p:sldId id="424" r:id="rId45"/>
    <p:sldId id="407" r:id="rId46"/>
    <p:sldId id="355" r:id="rId47"/>
    <p:sldId id="457" r:id="rId48"/>
    <p:sldId id="576" r:id="rId49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2DCB5-BA12-40F0-8272-8CA1ABD5B067}" type="datetimeFigureOut">
              <a:rPr lang="hr-HR" smtClean="0"/>
              <a:pPr/>
              <a:t>5.1.1980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72501-0A19-43DE-96A4-49EBE5AE7BE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27359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2"/>
            <a:ext cx="5029200" cy="4113089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322"/>
            <a:ext cx="5029200" cy="4113089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BDC0-B4C7-470A-A75A-BEC7DB577437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50960D8-95A5-4DC8-9A2E-C20FF513143D}" type="slidenum">
              <a:rPr lang="en-US">
                <a:solidFill>
                  <a:srgbClr val="DDDDDD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DD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794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07A8C-2D9B-4126-BAF2-7A11AF4CF31B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65013-AFC3-4BD7-AEDE-620D85A9C2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9227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2CB9-ACE6-40A7-9909-70407C5B98BE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16B6E-EBB2-41A2-B407-998C13B47A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961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F859F-9DC4-4C63-9DAE-3CEDA69963A1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3EA01-8CF5-4C59-8374-FFDD1A9399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41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6099-7A50-4704-8D8B-4918B46F4DAD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B5AA3-3CCD-441A-ADA8-80924250C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97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645A7-8BA7-4FE2-9671-05181703B0CD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A27A9-48CA-47F2-B900-270C27A614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884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A3289-2915-4363-9FB8-62D5EB3E93C3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0609-D174-46A2-9C6A-6100544CF2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49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2535C-3076-4D0F-9613-F948D1B2A0A1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26C2-78CA-400E-BA6E-DD16FBF45D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55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4202D-9324-4C50-8AB7-B68DFE70E38A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654FE-265E-4026-9D41-0CFA31710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07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9DE75-3561-4A45-80C5-5C605323997F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C8CC6-B74F-4D98-AA16-A1D0562D0F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021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B6D9-4DA7-467A-BBBB-0C3829EAFE4F}" type="datetime1">
              <a:rPr lang="en-US">
                <a:solidFill>
                  <a:srgbClr val="000000"/>
                </a:solidFill>
              </a:rPr>
              <a:pPr>
                <a:defRPr/>
              </a:pPr>
              <a:t>1/5/1980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6F76B-795C-47D5-BDB9-B5E83918F3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234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200">
                <a:solidFill>
                  <a:schemeClr val="tx2"/>
                </a:solidFill>
                <a:latin typeface="Times New Roman" pitchFamily="16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ED71CB67-D901-4372-80FE-B66B7464C912}" type="datetime1">
              <a:rPr lang="en-US">
                <a:solidFill>
                  <a:srgbClr val="000000"/>
                </a:solidFill>
                <a:ea typeface="SimSun" charset="-122"/>
              </a:rPr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1/5/1980</a:t>
            </a:fld>
            <a:endParaRPr lang="en-US" dirty="0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>
                <a:solidFill>
                  <a:schemeClr val="tx2"/>
                </a:solidFill>
                <a:latin typeface="Times New Roman" pitchFamily="16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200">
                <a:solidFill>
                  <a:schemeClr val="tx2"/>
                </a:solidFill>
                <a:latin typeface="Times New Roman" pitchFamily="16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2E51851D-BF7D-4FC1-8F57-371ED3E73499}" type="slidenum">
              <a:rPr lang="en-US">
                <a:solidFill>
                  <a:srgbClr val="000000"/>
                </a:solidFill>
                <a:ea typeface="SimSun" charset="-122"/>
              </a:rPr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190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r-HR" sz="2400" smtClean="0">
              <a:solidFill>
                <a:prstClr val="white"/>
              </a:solidFill>
              <a:latin typeface="Times New Roman" pitchFamily="18" charset="0"/>
              <a:ea typeface="SimSun" charset="-122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r-HR" sz="2400" smtClean="0">
              <a:solidFill>
                <a:prstClr val="white"/>
              </a:solidFill>
              <a:latin typeface="Times New Roman" pitchFamily="18" charset="0"/>
              <a:ea typeface="SimSun" charset="-122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7505" y="1481011"/>
            <a:ext cx="892899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4280" rIns="90360" bIns="442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hr-HR" sz="36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928934"/>
            <a:ext cx="9144000" cy="2494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0360" tIns="44280" rIns="90360" bIns="442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itchFamily="16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hr-HR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TEHNIKE UVOĐENJA PRIVREMENIH CVK ZA HEMODIJALIZU</a:t>
            </a:r>
            <a:endParaRPr lang="en-GB" sz="2800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 descr="ZNAK UK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9139"/>
            <a:ext cx="3355058" cy="1171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5357826"/>
            <a:ext cx="6400800" cy="749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78" y="180522"/>
            <a:ext cx="3114767" cy="249945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5560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20" y="1857364"/>
            <a:ext cx="8640763" cy="4429156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Sterilisan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etilen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oksidom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ne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preporučuje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se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resterilizacija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hr-HR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Ekstrakorporealno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venski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arterijski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krak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koji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završavaju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sigurnosnim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klemama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hermetičkim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zatvaračima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Dužina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katetera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cm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djecu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</a:t>
            </a:r>
            <a:r>
              <a:rPr lang="hr-HR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12,5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24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cm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odrasle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Unutrašnji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promjer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katetera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6-8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djecu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endParaRPr lang="en-US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                 </a:t>
            </a:r>
            <a:r>
              <a:rPr lang="hr-HR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10-1</a:t>
            </a:r>
            <a:r>
              <a:rPr lang="hr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odrasle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</a:t>
            </a:r>
            <a:r>
              <a:rPr lang="hr-H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72560" cy="128588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rivremeni centralni venski kateteri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15087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Sl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1500174"/>
            <a:ext cx="4500594" cy="42854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2500298" y="5786454"/>
            <a:ext cx="4500594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Čepovi za kateter</a:t>
            </a:r>
            <a:endParaRPr lang="en-GB" sz="20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8286776" y="2214554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20" y="285728"/>
            <a:ext cx="8572560" cy="12858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</a:t>
            </a:r>
            <a:r>
              <a:rPr kumimoji="0" lang="hr-HR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rivremeni centralni venski kateteri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5219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l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3462337" cy="5832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285852" y="5929330"/>
            <a:ext cx="6324600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Hemodijalizni kateteri različitih dužina</a:t>
            </a:r>
            <a:endParaRPr lang="en-GB" sz="20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15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01106" cy="119539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rivremeni centralni venski kateteri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>
            <p:ph idx="1"/>
          </p:nvPr>
        </p:nvGraphicFramePr>
        <p:xfrm>
          <a:off x="2000232" y="1643050"/>
          <a:ext cx="5272516" cy="4071966"/>
        </p:xfrm>
        <a:graphic>
          <a:graphicData uri="http://schemas.openxmlformats.org/presentationml/2006/ole">
            <p:oleObj spid="_x0000_s136194" name="Bitmap Image" r:id="rId3" imgW="4057143" imgH="3134162" progId="PBrush">
              <p:embed/>
            </p:oleObj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00232" y="5786454"/>
            <a:ext cx="5286412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ASH Split dvoluminalni kateter s kafom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445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28800"/>
            <a:ext cx="282943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928802"/>
            <a:ext cx="2968441" cy="351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2143116"/>
            <a:ext cx="29171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1357322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ULTRAZVUČNA evaluacija vJI prije uvođenja CVK</a:t>
            </a:r>
            <a:endParaRPr lang="en-GB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5857892"/>
            <a:ext cx="90011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Tulumović D, Halilbašić A, Trnačević S, Habul V, Zerem E, Mešić E. </a:t>
            </a: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Najučestalije komplikacije </a:t>
            </a: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 hemodijaliznih bolesnika </a:t>
            </a: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sa privremenim </a:t>
            </a: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dvoluminalnim </a:t>
            </a: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subklavijskim kateterom</a:t>
            </a: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Acta Medica Saliniana, 1998; 27(1): 113-116. </a:t>
            </a:r>
          </a:p>
        </p:txBody>
      </p:sp>
    </p:spTree>
    <p:extLst>
      <p:ext uri="{BB962C8B-B14F-4D97-AF65-F5344CB8AC3E}">
        <p14:creationId xmlns="" xmlns:p14="http://schemas.microsoft.com/office/powerpoint/2010/main" val="33127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85720" y="407988"/>
            <a:ext cx="8501122" cy="1235062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UZ i color Doppler evaluacija vji prije uvođenja CVK</a:t>
            </a:r>
            <a:endParaRPr lang="en-GB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8305185" cy="335758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2844" y="5807432"/>
            <a:ext cx="8715436" cy="479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81045" tIns="40523" rIns="81045" bIns="40523"/>
          <a:lstStyle/>
          <a:p>
            <a:pPr algn="r">
              <a:tabLst>
                <a:tab pos="0" algn="l"/>
                <a:tab pos="403131" algn="l"/>
                <a:tab pos="807693" algn="l"/>
                <a:tab pos="1212253" algn="l"/>
                <a:tab pos="1616814" algn="l"/>
                <a:tab pos="2021375" algn="l"/>
                <a:tab pos="2425936" algn="l"/>
                <a:tab pos="2830497" algn="l"/>
                <a:tab pos="3235058" algn="l"/>
                <a:tab pos="3639618" algn="l"/>
                <a:tab pos="4044180" algn="l"/>
                <a:tab pos="4448740" algn="l"/>
                <a:tab pos="4853301" algn="l"/>
                <a:tab pos="5257862" algn="l"/>
                <a:tab pos="5662423" algn="l"/>
                <a:tab pos="6066984" algn="l"/>
                <a:tab pos="6471545" algn="l"/>
                <a:tab pos="6876105" algn="l"/>
                <a:tab pos="7280667" algn="l"/>
                <a:tab pos="7685227" algn="l"/>
                <a:tab pos="8089789" algn="l"/>
              </a:tabLst>
            </a:pP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Microsoft YaHei" charset="0"/>
                <a:cs typeface="Microsoft YaHei" charset="0"/>
              </a:rPr>
              <a:t>Santoro D, Benedetto F, Mondello P, Pipito N, Barila D, Spinelli F, Ricciardi CA, Cernaro V, Buerni M. Vascular access for hemodyalisis: current perspective. Int </a:t>
            </a:r>
            <a:r>
              <a:rPr lang="hr-HR" sz="1200" dirty="0">
                <a:solidFill>
                  <a:schemeClr val="bg1">
                    <a:lumMod val="50000"/>
                  </a:schemeClr>
                </a:solidFill>
                <a:latin typeface="+mj-lt"/>
                <a:ea typeface="Microsoft YaHei" charset="0"/>
                <a:cs typeface="Microsoft YaHei" charset="0"/>
              </a:rPr>
              <a:t>J Nephrol Renovasc Dis. 2014; 7: 281–294</a:t>
            </a: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Microsoft YaHei" charset="0"/>
                <a:cs typeface="Microsoft YaHei" charset="0"/>
              </a:rPr>
              <a:t>.</a:t>
            </a:r>
            <a:r>
              <a:rPr lang="hr-HR" sz="1200" dirty="0" smtClean="0">
                <a:solidFill>
                  <a:srgbClr val="000000"/>
                </a:solidFill>
                <a:latin typeface="+mj-lt"/>
                <a:ea typeface="Microsoft YaHei" charset="0"/>
                <a:cs typeface="Microsoft YaHei" charset="0"/>
              </a:rPr>
              <a:t> </a:t>
            </a:r>
            <a:endParaRPr lang="hr-HR" sz="1200" dirty="0">
              <a:solidFill>
                <a:srgbClr val="000000"/>
              </a:solidFill>
              <a:latin typeface="+mj-lt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7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429684" cy="121444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emoralni kateter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916113"/>
            <a:ext cx="8858312" cy="4176712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bs-Latn-BA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Upotreba: 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- pacijenti s edemom pluća,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- pacijenati sa respiratornim distres </a:t>
            </a:r>
            <a:r>
              <a:rPr lang="bs-Latn-BA" sz="32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  sindromom</a:t>
            </a:r>
            <a:r>
              <a:rPr lang="bs-Latn-BA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- u svim slučajevima trovanja.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bs-Latn-BA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Odstranjuje se nakon 72 sata, ali uz pojačan oprez i do 14 </a:t>
            </a:r>
            <a:r>
              <a:rPr lang="bs-Latn-BA" sz="32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dana !!!</a:t>
            </a:r>
            <a:endParaRPr lang="bs-Latn-BA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584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131175" cy="685800"/>
          </a:xfrm>
        </p:spPr>
        <p:txBody>
          <a:bodyPr>
            <a:noAutofit/>
          </a:bodyPr>
          <a:lstStyle/>
          <a:p>
            <a:pPr>
              <a:buClr>
                <a:srgbClr val="FFFF00"/>
              </a:buClr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ugularni kateter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3" y="2000239"/>
            <a:ext cx="8786873" cy="4143405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bs-Latn-BA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Prednosti jugularne kanulacije: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bs-Latn-BA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rizik od  venske stenoze 0 - 10% u odnosu na subklavijsku venu,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bs-Latn-BA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pliće ubadanje – rjeđe komplikacije, posebno ultrazvučnim vođenjem:</a:t>
            </a:r>
          </a:p>
          <a:p>
            <a:pPr lvl="3"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manja incidenca pneumotoraksa, </a:t>
            </a:r>
          </a:p>
          <a:p>
            <a:pPr lvl="2">
              <a:buClr>
                <a:schemeClr val="bg1">
                  <a:lumMod val="50000"/>
                </a:schemeClr>
              </a:buClr>
            </a:pPr>
            <a:r>
              <a:rPr lang="bs-Latn-BA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manje oštećuje jugularnu venu nego subklavijski kateter subklavijsku venu.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3368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9" y="457200"/>
            <a:ext cx="8501122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ubklavijski kateter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928934"/>
            <a:ext cx="8542337" cy="2663825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bs-Latn-BA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Kontraindikacije za uvođenje katetera:         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- bolesnici na respiratoru, 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- dekompenzacija srca,  </a:t>
            </a: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bs-Latn-BA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- hemoragijski sindrom.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5845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9" name="Picture 3" descr="Sl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44" y="3071810"/>
            <a:ext cx="3384550" cy="2517775"/>
          </a:xfr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142844" y="2643182"/>
            <a:ext cx="2786082" cy="396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b="0" dirty="0">
                <a:solidFill>
                  <a:schemeClr val="tx2"/>
                </a:solidFill>
                <a:latin typeface="+mj-lt"/>
              </a:rPr>
              <a:t>Femoralni kateter</a:t>
            </a:r>
            <a:endParaRPr lang="en-GB" sz="2000" b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75461" name="Picture 5" descr="Sl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50" y="3500438"/>
            <a:ext cx="3079587" cy="24701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62" name="Text Box 6"/>
          <p:cNvSpPr txBox="1">
            <a:spLocks noChangeArrowheads="1"/>
          </p:cNvSpPr>
          <p:nvPr/>
        </p:nvSpPr>
        <p:spPr bwMode="auto">
          <a:xfrm>
            <a:off x="2928926" y="3071810"/>
            <a:ext cx="2714644" cy="396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b="0" dirty="0">
                <a:solidFill>
                  <a:schemeClr val="tx2"/>
                </a:solidFill>
                <a:latin typeface="+mj-lt"/>
              </a:rPr>
              <a:t>Jugularni kateter</a:t>
            </a:r>
            <a:endParaRPr lang="en-GB" sz="2000" b="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75463" name="Picture 7" descr="Sl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241675" cy="2432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64" name="Text Box 8"/>
          <p:cNvSpPr txBox="1">
            <a:spLocks noChangeArrowheads="1"/>
          </p:cNvSpPr>
          <p:nvPr/>
        </p:nvSpPr>
        <p:spPr bwMode="auto">
          <a:xfrm>
            <a:off x="5643570" y="3429000"/>
            <a:ext cx="3214710" cy="396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b="0" dirty="0">
                <a:solidFill>
                  <a:schemeClr val="tx2"/>
                </a:solidFill>
                <a:latin typeface="+mj-lt"/>
              </a:rPr>
              <a:t>Subklavijski kateter</a:t>
            </a:r>
            <a:endParaRPr lang="en-GB" sz="20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CENTRALNI VENSKI KATETERI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72560" cy="128588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rivremeni centralni venski kateteri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857364"/>
            <a:ext cx="8610600" cy="3929089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bs-Latn-B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Esencijalna komponenta za </a:t>
            </a:r>
            <a:r>
              <a:rPr lang="bs-Latn-B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pristup </a:t>
            </a:r>
            <a:r>
              <a:rPr lang="bs-Latn-B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centralnim venskim </a:t>
            </a:r>
            <a:r>
              <a:rPr lang="bs-Latn-B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krvnim sudovima!!!</a:t>
            </a:r>
          </a:p>
          <a:p>
            <a:pPr>
              <a:lnSpc>
                <a:spcPct val="90000"/>
              </a:lnSpc>
              <a:buClr>
                <a:srgbClr val="C00000"/>
              </a:buClr>
              <a:buNone/>
            </a:pPr>
            <a:endParaRPr lang="bs-Latn-BA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Monotype Sorts" pitchFamily="2" charset="2"/>
            </a:endParaRPr>
          </a:p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</a:pPr>
            <a:r>
              <a:rPr lang="bs-Latn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Shaldon</a:t>
            </a:r>
            <a:r>
              <a:rPr lang="bs-Latn-BA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, 1963. - prvi polukruti </a:t>
            </a:r>
            <a:r>
              <a:rPr lang="bs-Latn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cjevasti kateter, </a:t>
            </a:r>
          </a:p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</a:pPr>
            <a:r>
              <a:rPr lang="bs-Latn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Erben, 1969. - prva kanulacija subklavijske vene, </a:t>
            </a:r>
          </a:p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</a:pPr>
            <a:r>
              <a:rPr lang="bs-Latn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Schwarzbeck, 1978, De Cuber, 1979. – upotrebljavali kateter za ponavljane HD,</a:t>
            </a:r>
          </a:p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</a:pPr>
            <a:r>
              <a:rPr lang="bs-Latn-BA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 1980. u upotrebi su nježne higroskopne termosenzitivne poliuretnske cjevčice.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093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601106" cy="1195390"/>
          </a:xfrm>
        </p:spPr>
        <p:txBody>
          <a:bodyPr/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ehnika uvođenja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2786058"/>
            <a:ext cx="9001156" cy="2857521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bs-Latn-BA" sz="3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Netunelizirani kateteri bez kafa se uvode modoficiranom perkutanom Seldinger metodom u modificiranom </a:t>
            </a:r>
            <a:r>
              <a:rPr lang="bs-Latn-BA" sz="3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Trendelenburgovom položaju.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44" y="5857892"/>
            <a:ext cx="885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Seldinger SI. Catheter replacement of the needle in percutaneous  arteriography; a new technique. Acta Radiol 1953;39:368-76.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445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785786" y="214290"/>
          <a:ext cx="2667000" cy="987425"/>
        </p:xfrm>
        <a:graphic>
          <a:graphicData uri="http://schemas.openxmlformats.org/presentationml/2006/ole">
            <p:oleObj spid="_x0000_s137218" name="Bitmap Image" r:id="rId3" imgW="2390476" imgH="885949" progId="PBrush">
              <p:embed/>
            </p:oleObj>
          </a:graphicData>
        </a:graphic>
      </p:graphicFrame>
      <p:graphicFrame>
        <p:nvGraphicFramePr>
          <p:cNvPr id="207875" name="Object 3"/>
          <p:cNvGraphicFramePr>
            <a:graphicFrameLocks noChangeAspect="1"/>
          </p:cNvGraphicFramePr>
          <p:nvPr/>
        </p:nvGraphicFramePr>
        <p:xfrm>
          <a:off x="785786" y="1142984"/>
          <a:ext cx="2667000" cy="1066800"/>
        </p:xfrm>
        <a:graphic>
          <a:graphicData uri="http://schemas.openxmlformats.org/presentationml/2006/ole">
            <p:oleObj spid="_x0000_s137219" name="Bitmap Image" r:id="rId4" imgW="2400635" imgH="923810" progId="PBrush">
              <p:embed/>
            </p:oleObj>
          </a:graphicData>
        </a:graphic>
      </p:graphicFrame>
      <p:graphicFrame>
        <p:nvGraphicFramePr>
          <p:cNvPr id="207876" name="Object 4"/>
          <p:cNvGraphicFramePr>
            <a:graphicFrameLocks noChangeAspect="1"/>
          </p:cNvGraphicFramePr>
          <p:nvPr/>
        </p:nvGraphicFramePr>
        <p:xfrm>
          <a:off x="785786" y="2214554"/>
          <a:ext cx="2667000" cy="1836738"/>
        </p:xfrm>
        <a:graphic>
          <a:graphicData uri="http://schemas.openxmlformats.org/presentationml/2006/ole">
            <p:oleObj spid="_x0000_s137220" name="Bitmap Image" r:id="rId5" imgW="2448267" imgH="1685714" progId="PBrush">
              <p:embed/>
            </p:oleObj>
          </a:graphicData>
        </a:graphic>
      </p:graphicFrame>
      <p:graphicFrame>
        <p:nvGraphicFramePr>
          <p:cNvPr id="207877" name="Object 5"/>
          <p:cNvGraphicFramePr>
            <a:graphicFrameLocks noChangeAspect="1"/>
          </p:cNvGraphicFramePr>
          <p:nvPr/>
        </p:nvGraphicFramePr>
        <p:xfrm>
          <a:off x="785786" y="4000504"/>
          <a:ext cx="2667000" cy="949325"/>
        </p:xfrm>
        <a:graphic>
          <a:graphicData uri="http://schemas.openxmlformats.org/presentationml/2006/ole">
            <p:oleObj spid="_x0000_s137221" name="Bitmap Image" r:id="rId6" imgW="2381582" imgH="847843" progId="PBrush">
              <p:embed/>
            </p:oleObj>
          </a:graphicData>
        </a:graphic>
      </p:graphicFrame>
      <p:graphicFrame>
        <p:nvGraphicFramePr>
          <p:cNvPr id="207878" name="Object 6"/>
          <p:cNvGraphicFramePr>
            <a:graphicFrameLocks noChangeAspect="1"/>
          </p:cNvGraphicFramePr>
          <p:nvPr/>
        </p:nvGraphicFramePr>
        <p:xfrm>
          <a:off x="4572000" y="214290"/>
          <a:ext cx="2743200" cy="931863"/>
        </p:xfrm>
        <a:graphic>
          <a:graphicData uri="http://schemas.openxmlformats.org/presentationml/2006/ole">
            <p:oleObj spid="_x0000_s137222" name="Bitmap Image" r:id="rId7" imgW="2409524" imgH="819048" progId="PBrush">
              <p:embed/>
            </p:oleObj>
          </a:graphicData>
        </a:graphic>
      </p:graphicFrame>
      <p:graphicFrame>
        <p:nvGraphicFramePr>
          <p:cNvPr id="207879" name="Object 7"/>
          <p:cNvGraphicFramePr>
            <a:graphicFrameLocks noChangeAspect="1"/>
          </p:cNvGraphicFramePr>
          <p:nvPr/>
        </p:nvGraphicFramePr>
        <p:xfrm>
          <a:off x="4572000" y="1142984"/>
          <a:ext cx="2743200" cy="911225"/>
        </p:xfrm>
        <a:graphic>
          <a:graphicData uri="http://schemas.openxmlformats.org/presentationml/2006/ole">
            <p:oleObj spid="_x0000_s137223" name="Bitmap Image" r:id="rId8" imgW="2409524" imgH="800212" progId="PBrush">
              <p:embed/>
            </p:oleObj>
          </a:graphicData>
        </a:graphic>
      </p:graphicFrame>
      <p:graphicFrame>
        <p:nvGraphicFramePr>
          <p:cNvPr id="207880" name="Object 8"/>
          <p:cNvGraphicFramePr>
            <a:graphicFrameLocks noChangeAspect="1"/>
          </p:cNvGraphicFramePr>
          <p:nvPr/>
        </p:nvGraphicFramePr>
        <p:xfrm>
          <a:off x="4572000" y="2071678"/>
          <a:ext cx="2743200" cy="831850"/>
        </p:xfrm>
        <a:graphic>
          <a:graphicData uri="http://schemas.openxmlformats.org/presentationml/2006/ole">
            <p:oleObj spid="_x0000_s137224" name="Bitmap Image" r:id="rId9" imgW="2419048" imgH="733333" progId="PBrush">
              <p:embed/>
            </p:oleObj>
          </a:graphicData>
        </a:graphic>
      </p:graphicFrame>
      <p:graphicFrame>
        <p:nvGraphicFramePr>
          <p:cNvPr id="207881" name="Object 9"/>
          <p:cNvGraphicFramePr>
            <a:graphicFrameLocks noChangeAspect="1"/>
          </p:cNvGraphicFramePr>
          <p:nvPr/>
        </p:nvGraphicFramePr>
        <p:xfrm>
          <a:off x="4572000" y="2928934"/>
          <a:ext cx="2743200" cy="836613"/>
        </p:xfrm>
        <a:graphic>
          <a:graphicData uri="http://schemas.openxmlformats.org/presentationml/2006/ole">
            <p:oleObj spid="_x0000_s137225" name="Bitmap Image" r:id="rId10" imgW="2438095" imgH="743054" progId="PBrush">
              <p:embed/>
            </p:oleObj>
          </a:graphicData>
        </a:graphic>
      </p:graphicFrame>
      <p:graphicFrame>
        <p:nvGraphicFramePr>
          <p:cNvPr id="207882" name="Object 10"/>
          <p:cNvGraphicFramePr>
            <a:graphicFrameLocks noChangeAspect="1"/>
          </p:cNvGraphicFramePr>
          <p:nvPr/>
        </p:nvGraphicFramePr>
        <p:xfrm>
          <a:off x="4572000" y="3786190"/>
          <a:ext cx="2743200" cy="800100"/>
        </p:xfrm>
        <a:graphic>
          <a:graphicData uri="http://schemas.openxmlformats.org/presentationml/2006/ole">
            <p:oleObj spid="_x0000_s137226" name="Bitmap Image" r:id="rId11" imgW="2448267" imgH="714286" progId="PBrush">
              <p:embed/>
            </p:oleObj>
          </a:graphicData>
        </a:graphic>
      </p:graphicFrame>
      <p:graphicFrame>
        <p:nvGraphicFramePr>
          <p:cNvPr id="207883" name="Object 11"/>
          <p:cNvGraphicFramePr>
            <a:graphicFrameLocks noChangeAspect="1"/>
          </p:cNvGraphicFramePr>
          <p:nvPr/>
        </p:nvGraphicFramePr>
        <p:xfrm>
          <a:off x="4572000" y="4572008"/>
          <a:ext cx="2743200" cy="830263"/>
        </p:xfrm>
        <a:graphic>
          <a:graphicData uri="http://schemas.openxmlformats.org/presentationml/2006/ole">
            <p:oleObj spid="_x0000_s137227" name="Bitmap Image" r:id="rId12" imgW="2390476" imgH="704948" progId="PBrush">
              <p:embed/>
            </p:oleObj>
          </a:graphicData>
        </a:graphic>
      </p:graphicFrame>
      <p:sp>
        <p:nvSpPr>
          <p:cNvPr id="207884" name="Oval 12"/>
          <p:cNvSpPr>
            <a:spLocks noChangeArrowheads="1"/>
          </p:cNvSpPr>
          <p:nvPr/>
        </p:nvSpPr>
        <p:spPr bwMode="auto">
          <a:xfrm>
            <a:off x="785786" y="1000108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85" name="Oval 13"/>
          <p:cNvSpPr>
            <a:spLocks noChangeArrowheads="1"/>
          </p:cNvSpPr>
          <p:nvPr/>
        </p:nvSpPr>
        <p:spPr bwMode="auto">
          <a:xfrm>
            <a:off x="785786" y="2000240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86" name="Oval 14"/>
          <p:cNvSpPr>
            <a:spLocks noChangeArrowheads="1"/>
          </p:cNvSpPr>
          <p:nvPr/>
        </p:nvSpPr>
        <p:spPr bwMode="auto">
          <a:xfrm>
            <a:off x="785786" y="4714884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87" name="Oval 15"/>
          <p:cNvSpPr>
            <a:spLocks noChangeArrowheads="1"/>
          </p:cNvSpPr>
          <p:nvPr/>
        </p:nvSpPr>
        <p:spPr bwMode="auto">
          <a:xfrm>
            <a:off x="785786" y="3000372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endParaRPr lang="en-GB" sz="1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07888" name="Object 16"/>
          <p:cNvGraphicFramePr>
            <a:graphicFrameLocks noChangeAspect="1"/>
          </p:cNvGraphicFramePr>
          <p:nvPr/>
        </p:nvGraphicFramePr>
        <p:xfrm>
          <a:off x="785786" y="4857760"/>
          <a:ext cx="2667000" cy="923925"/>
        </p:xfrm>
        <a:graphic>
          <a:graphicData uri="http://schemas.openxmlformats.org/presentationml/2006/ole">
            <p:oleObj spid="_x0000_s137228" name="Bitmap Image" r:id="rId13" imgW="2419048" imgH="838095" progId="PBrush">
              <p:embed/>
            </p:oleObj>
          </a:graphicData>
        </a:graphic>
      </p:graphicFrame>
      <p:sp>
        <p:nvSpPr>
          <p:cNvPr id="207889" name="Oval 17"/>
          <p:cNvSpPr>
            <a:spLocks noChangeArrowheads="1"/>
          </p:cNvSpPr>
          <p:nvPr/>
        </p:nvSpPr>
        <p:spPr bwMode="auto">
          <a:xfrm>
            <a:off x="4572000" y="2714620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0" name="Oval 18"/>
          <p:cNvSpPr>
            <a:spLocks noChangeArrowheads="1"/>
          </p:cNvSpPr>
          <p:nvPr/>
        </p:nvSpPr>
        <p:spPr bwMode="auto">
          <a:xfrm>
            <a:off x="4572000" y="3571876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9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1" name="Oval 19"/>
          <p:cNvSpPr>
            <a:spLocks noChangeArrowheads="1"/>
          </p:cNvSpPr>
          <p:nvPr/>
        </p:nvSpPr>
        <p:spPr bwMode="auto">
          <a:xfrm>
            <a:off x="4572000" y="1928802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7</a:t>
            </a:r>
            <a:endParaRPr lang="en-GB" sz="1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2" name="Oval 20"/>
          <p:cNvSpPr>
            <a:spLocks noChangeArrowheads="1"/>
          </p:cNvSpPr>
          <p:nvPr/>
        </p:nvSpPr>
        <p:spPr bwMode="auto">
          <a:xfrm>
            <a:off x="4572000" y="1000108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3" name="Oval 21"/>
          <p:cNvSpPr>
            <a:spLocks noChangeArrowheads="1"/>
          </p:cNvSpPr>
          <p:nvPr/>
        </p:nvSpPr>
        <p:spPr bwMode="auto">
          <a:xfrm>
            <a:off x="4572000" y="4429132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10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4572000" y="5214950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11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785786" y="5643578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785786" y="5786454"/>
            <a:ext cx="6572296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hr-HR" sz="2000" dirty="0">
                <a:latin typeface="+mj-lt"/>
              </a:rPr>
              <a:t>Seldinger tehnika uvođenja CVK</a:t>
            </a:r>
            <a:endParaRPr lang="en-GB" sz="2000" dirty="0">
              <a:latin typeface="+mj-lt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2844" y="6143644"/>
            <a:ext cx="885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hr-HR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Seldinger SI. Catheter replacement of the needle in percutaneous  arteriography; a new technique. Acta Radiol 1953;39:368-76.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02253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864235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korak:     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eaLnBrk="0" hangingPunct="0">
              <a:spcBef>
                <a:spcPct val="50000"/>
              </a:spcBef>
            </a:pPr>
            <a:r>
              <a:rPr lang="hr-H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Postaviti bolesnika u modificirani Trendelenburgov položaj na ležaju u sali za uvođenje CVK, oprati ruke, staviti masku za lice i kapu, ogrnuti sterilni mantil, navući sterilne rukavice.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76497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Sl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57400"/>
            <a:ext cx="8642350" cy="27447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4282" y="5357826"/>
            <a:ext cx="8785225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Trendelenburgov položaj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76497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928802"/>
            <a:ext cx="8686800" cy="416402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II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korak: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</a:pP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609600" indent="-609600">
              <a:lnSpc>
                <a:spcPct val="90000"/>
              </a:lnSpc>
              <a:buClr>
                <a:srgbClr val="FFFF00"/>
              </a:buClr>
              <a:buNone/>
            </a:pPr>
            <a:r>
              <a:rPr lang="hr-H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Kožu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na mjestu uvođenja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katetera (subklavijska, jugularna ili femoralna vena)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tri puta očistiti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aseptičkim rastvorom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a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zatim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povidon-jodid solucijom.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Potom na mjestu uvođenja anastezirati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kožu i potkožno tkivo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% rastvorom ksilokaina.</a:t>
            </a:r>
            <a:endParaRPr lang="en-GB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1629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4282" y="1857364"/>
            <a:ext cx="8747125" cy="4262451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III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korak: 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  <a:buFontTx/>
              <a:buNone/>
            </a:pPr>
            <a:endParaRPr lang="hr-HR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buClr>
                <a:schemeClr val="bg1">
                  <a:lumMod val="50000"/>
                </a:schemeClr>
              </a:buClr>
              <a:buNone/>
            </a:pPr>
            <a:r>
              <a:rPr lang="hr-HR" sz="32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Hirurško </a:t>
            </a:r>
            <a:r>
              <a:rPr lang="hr-HR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polje prekriti sterilnom hirurškom </a:t>
            </a:r>
            <a:r>
              <a:rPr lang="hr-HR" sz="32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                 </a:t>
            </a:r>
            <a:r>
              <a:rPr lang="hr-HR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kompresom, a zatim iglu za kanulaciju CV postavljenu na PVC špricu uvesti </a:t>
            </a:r>
            <a:r>
              <a:rPr lang="hr-HR" sz="32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 centralnu venu koju kanuliramo, </a:t>
            </a:r>
            <a:r>
              <a:rPr lang="hr-HR" sz="32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uz stalnu aspiraciju, dok se ne dobije venska krv u šprici, koja se potom pomjeranjem klipa na šprici vrati u venu.</a:t>
            </a:r>
            <a:endParaRPr lang="en-GB" sz="32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5312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Sl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275638" cy="35226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28596" y="5786454"/>
            <a:ext cx="8351837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Igle za punkciju CV i žičana omča - vodič</a:t>
            </a:r>
            <a:endParaRPr lang="en-GB" sz="20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748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714488"/>
            <a:ext cx="8458200" cy="43815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IV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korak: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hr-H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       </a:t>
            </a:r>
          </a:p>
          <a:p>
            <a:pPr>
              <a:lnSpc>
                <a:spcPct val="90000"/>
              </a:lnSpc>
              <a:buNone/>
            </a:pPr>
            <a:r>
              <a:rPr lang="hr-HR" sz="3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Skinuti </a:t>
            </a:r>
            <a:r>
              <a:rPr lang="hr-HR" sz="3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PVC špricu s igle za kanulaciju, kroz iglu pažljivo uvesti žičani vodič, nakon čega  odstraniti iglu. Neposredno uz žičani vodič skalpelom zasjeći kožu za oko 0,5 cm i silastik dilatatorom putem žičanog vodiča nježnim polukružnim pokretima proširiti potkožni kanal.</a:t>
            </a:r>
            <a:endParaRPr lang="en-GB" sz="3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011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l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214422"/>
            <a:ext cx="6124566" cy="45566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642910" y="5715016"/>
            <a:ext cx="7416800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Dilatacija potkožnog kanala</a:t>
            </a:r>
            <a:endParaRPr lang="en-GB" sz="24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1325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82000" cy="4040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korak: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hr-H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Izvući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dilatator i potom uvesti CVK, koji se na krajevima fiksira za kožu sa dva kutana šava. Kroz oba kraka katetera aspirirati krv i istim  putem vratiti u cirkulaciju, a potom krakove katetera probrizgati sa 20 ccm fiziološke otopine.</a:t>
            </a:r>
            <a:endParaRPr lang="en-GB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60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07988"/>
            <a:ext cx="8643998" cy="1039812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TEHNIKE UVOĐENJA PRIVREMENIH CVK ZA hd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42887"/>
            <a:ext cx="3429024" cy="479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5" name="Picture 2" descr="Sl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88" y="1285860"/>
            <a:ext cx="5793142" cy="45878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85852" y="5929330"/>
            <a:ext cx="5786478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 smtClean="0">
                <a:latin typeface="+mj-lt"/>
              </a:rPr>
              <a:t>Provjera prohodnosti CVK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039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71613"/>
            <a:ext cx="9144000" cy="4737112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korak: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  <a:buNone/>
            </a:pPr>
            <a:r>
              <a:rPr lang="hr-HR" sz="2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hr-HR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Krakove 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katetera ispuniti odgovarajućim volumenom heparina koncentracije 5000 UI/ml, nakon čega zatvoriti sigurnosnim klemama i postaviti hermetičke zatvarače za zatvaranje krvnih linija katetera obilježene odgovarajućim bojama (plava, </a:t>
            </a:r>
            <a:r>
              <a:rPr lang="hr-HR" sz="28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crvena). 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 sterilnu gazu koja je predhodno rasječena do polovine staviti povidon-jodid mast, te gazu podvući pod vanjski kraj katetera. Drugu sterilnu gazu staviti preko predhodne, a zatim preko gaze staviti mikroporon flaster.</a:t>
            </a:r>
            <a:endParaRPr lang="en-GB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671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Sl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5" y="1285859"/>
            <a:ext cx="6501071" cy="47577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1500166" y="5929330"/>
            <a:ext cx="6500858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Kateter u mjestu uvođenja</a:t>
            </a:r>
            <a:endParaRPr lang="en-GB" sz="20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574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44" y="2143116"/>
            <a:ext cx="8858312" cy="347345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VII </a:t>
            </a:r>
            <a:r>
              <a:rPr lang="hr-H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korak:</a:t>
            </a:r>
            <a:endPara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buFontTx/>
              <a:buNone/>
            </a:pP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buNone/>
            </a:pP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Uraditi 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rtg snimak grudnog koša, registrovati poziciju vrha katetera, nakon čega je bolesnik spreman za uključivanje u dijalizni tretman.</a:t>
            </a:r>
            <a:endParaRPr lang="en-GB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8723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785926"/>
            <a:ext cx="5473700" cy="44084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7" name="Text Box 7"/>
          <p:cNvSpPr txBox="1">
            <a:spLocks noChangeArrowheads="1"/>
          </p:cNvSpPr>
          <p:nvPr/>
        </p:nvSpPr>
        <p:spPr bwMode="auto">
          <a:xfrm>
            <a:off x="900113" y="5516563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0034" y="571480"/>
            <a:ext cx="7775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51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628775"/>
            <a:ext cx="3736975" cy="4525963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382963" cy="4537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8" name="Line 8"/>
          <p:cNvSpPr>
            <a:spLocks noChangeShapeType="1"/>
          </p:cNvSpPr>
          <p:nvPr/>
        </p:nvSpPr>
        <p:spPr bwMode="auto">
          <a:xfrm>
            <a:off x="1116013" y="1916113"/>
            <a:ext cx="3095625" cy="396081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33129" name="Line 9"/>
          <p:cNvSpPr>
            <a:spLocks noChangeShapeType="1"/>
          </p:cNvSpPr>
          <p:nvPr/>
        </p:nvSpPr>
        <p:spPr bwMode="auto">
          <a:xfrm flipH="1">
            <a:off x="1116013" y="1989138"/>
            <a:ext cx="3024187" cy="3671887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PROTOKOL UVOĐENJA  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CVK</a:t>
            </a:r>
            <a:endParaRPr lang="en-GB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1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372"/>
            <a:ext cx="9001156" cy="1039427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INTERVENTnih NEfrologa</a:t>
            </a:r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3" y="2571745"/>
            <a:ext cx="4296285" cy="3225532"/>
          </a:xfrm>
        </p:spPr>
      </p:pic>
      <p:pic>
        <p:nvPicPr>
          <p:cNvPr id="12" name="Picture 2" descr="100_083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71744"/>
            <a:ext cx="4328151" cy="3161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8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44" y="1928802"/>
            <a:ext cx="8715436" cy="4000528"/>
          </a:xfrm>
          <a:noFill/>
          <a:ln/>
        </p:spPr>
        <p:txBody>
          <a:bodyPr/>
          <a:lstStyle/>
          <a:p>
            <a:pPr marL="342900" lvl="1"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</a:pPr>
            <a:r>
              <a:rPr lang="hr-BA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Traumatske: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ematom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ubadanje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arteriju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p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neumotoraks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hematotoraks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povreda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brahijalnog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plaksusa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periferna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neuropatija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zračna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embolija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embolija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dijela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katetera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povreda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duktus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t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oraci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</a:t>
            </a:r>
            <a:r>
              <a:rPr lang="hr-HR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hidrotoraks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hidromedijastinum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subkutani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emfizem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tromboza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kave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superior 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inferior,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akutni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osteomijelitis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klavikule</a:t>
            </a:r>
            <a:r>
              <a:rPr lang="hr-BA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p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erforacija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zida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desnog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atrijuma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perikardialnom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tamponadom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medijastinalnim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hematomom</a:t>
            </a:r>
            <a:endParaRPr lang="hr-BA" sz="24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39725" indent="-339725"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Garamond" pitchFamily="18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Infektivne:</a:t>
            </a:r>
            <a:r>
              <a:rPr lang="hr-HR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infekcija izlazišta katetera “exit site” infekcija, infekcija tunela, kateterom izazvana bakterijemija</a:t>
            </a:r>
          </a:p>
          <a:p>
            <a:pPr marL="339725" indent="-339725"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Garamond" pitchFamily="18" charset="0"/>
              <a:buChar char="•"/>
              <a:tabLst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</a:tabLst>
            </a:pPr>
            <a:endParaRPr lang="en-US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endParaRPr lang="en-GB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8723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338410"/>
          </a:xfrm>
        </p:spPr>
        <p:txBody>
          <a:bodyPr/>
          <a:lstStyle/>
          <a:p>
            <a:r>
              <a:rPr lang="hr-HR" dirty="0" smtClean="0"/>
              <a:t>Rtg p/c a-p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24190"/>
            <a:ext cx="3240360" cy="4322105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338410"/>
          </a:xfrm>
        </p:spPr>
        <p:txBody>
          <a:bodyPr/>
          <a:lstStyle/>
          <a:p>
            <a:r>
              <a:rPr lang="hr-HR" dirty="0" smtClean="0"/>
              <a:t>Rtg p/c desni profil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61676"/>
            <a:ext cx="3055578" cy="4075636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87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28800"/>
            <a:ext cx="4040188" cy="360040"/>
          </a:xfrm>
        </p:spPr>
        <p:txBody>
          <a:bodyPr/>
          <a:lstStyle/>
          <a:p>
            <a:r>
              <a:rPr lang="hr-HR" dirty="0" smtClean="0"/>
              <a:t>Rtg p/c: </a:t>
            </a:r>
            <a:r>
              <a:rPr lang="hr-HR" dirty="0"/>
              <a:t>pacemaker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4041775" cy="360040"/>
          </a:xfrm>
        </p:spPr>
        <p:txBody>
          <a:bodyPr/>
          <a:lstStyle/>
          <a:p>
            <a:r>
              <a:rPr lang="hr-HR" dirty="0"/>
              <a:t>Rtg </a:t>
            </a:r>
            <a:r>
              <a:rPr lang="hr-HR" dirty="0" smtClean="0"/>
              <a:t>p/c: </a:t>
            </a:r>
            <a:r>
              <a:rPr lang="hr-HR" dirty="0"/>
              <a:t>pacemaker</a:t>
            </a:r>
            <a:r>
              <a:rPr lang="hr-HR" dirty="0" smtClean="0"/>
              <a:t> + CVK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64904"/>
            <a:ext cx="4297936" cy="33843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5" y="2564904"/>
            <a:ext cx="4297053" cy="3384377"/>
          </a:xfr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363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4282" y="2214554"/>
            <a:ext cx="8643998" cy="4000528"/>
          </a:xfrm>
        </p:spPr>
        <p:txBody>
          <a:bodyPr/>
          <a:lstStyle/>
          <a:p>
            <a:endParaRPr lang="en-US" dirty="0">
              <a:solidFill>
                <a:srgbClr val="FFFF00"/>
              </a:solidFill>
              <a:latin typeface="Garamond" pitchFamily="18" charset="0"/>
              <a:sym typeface="Monotype Sort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Indikacije za uvođenje </a:t>
            </a:r>
            <a:r>
              <a:rPr lang="hr-HR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CVK: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Monotype Sorts" pitchFamily="2" charset="2"/>
            </a:endParaRPr>
          </a:p>
          <a:p>
            <a:pP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      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nepripremljenost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za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HD,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Monotype Sorts" pitchFamily="2" charset="2"/>
            </a:endParaRPr>
          </a:p>
          <a:p>
            <a:pP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     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čekanje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hr-BA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na </a:t>
            </a:r>
            <a:r>
              <a:rPr lang="en-US" sz="32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konstrukcij</a:t>
            </a:r>
            <a:r>
              <a:rPr lang="hr-BA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u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stalnog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VP,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Monotype Sorts" pitchFamily="2" charset="2"/>
            </a:endParaRPr>
          </a:p>
          <a:p>
            <a:pP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      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infekcija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ili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revizija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stalnog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VP,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Monotype Sorts" pitchFamily="2" charset="2"/>
            </a:endParaRPr>
          </a:p>
          <a:p>
            <a:pP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      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kratkotrajne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HD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nesigurne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prognoze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Monotype Sorts" pitchFamily="2" charset="2"/>
              </a:rPr>
              <a:t>.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8858312" cy="128588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rivremeni centralni venski kateteri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366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8" y="2420888"/>
            <a:ext cx="4151992" cy="35630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17" y="2420888"/>
            <a:ext cx="4212483" cy="35630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690" y="404664"/>
            <a:ext cx="8260672" cy="1039427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hr-HR" sz="40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28800"/>
            <a:ext cx="4040188" cy="360040"/>
          </a:xfrm>
        </p:spPr>
        <p:txBody>
          <a:bodyPr/>
          <a:lstStyle/>
          <a:p>
            <a:r>
              <a:rPr lang="en-US" dirty="0" smtClean="0"/>
              <a:t>CV</a:t>
            </a:r>
            <a:r>
              <a:rPr lang="hr-BA" dirty="0" smtClean="0"/>
              <a:t>K</a:t>
            </a:r>
            <a:r>
              <a:rPr lang="en-US" dirty="0" smtClean="0"/>
              <a:t> </a:t>
            </a:r>
            <a:r>
              <a:rPr lang="hr-BA" dirty="0" smtClean="0"/>
              <a:t>brahijalnoj veni</a:t>
            </a:r>
            <a:endParaRPr lang="hr-HR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6680" y="1628800"/>
            <a:ext cx="4040188" cy="720080"/>
          </a:xfrm>
        </p:spPr>
        <p:txBody>
          <a:bodyPr/>
          <a:lstStyle/>
          <a:p>
            <a:r>
              <a:rPr lang="hr-BA" dirty="0" smtClean="0">
                <a:solidFill>
                  <a:schemeClr val="tx1"/>
                </a:solidFill>
              </a:rPr>
              <a:t>Vrh CVK na zidu </a:t>
            </a:r>
            <a:r>
              <a:rPr lang="hr-BA" dirty="0" smtClean="0"/>
              <a:t>gornje šuplje vene</a:t>
            </a:r>
            <a:endParaRPr lang="hr-HR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5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28800"/>
            <a:ext cx="4040188" cy="432048"/>
          </a:xfrm>
        </p:spPr>
        <p:txBody>
          <a:bodyPr/>
          <a:lstStyle/>
          <a:p>
            <a:r>
              <a:rPr lang="hr-HR" dirty="0" smtClean="0"/>
              <a:t>Exit site infekcija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328017" cy="324601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427984" y="1628800"/>
            <a:ext cx="4536504" cy="432048"/>
          </a:xfrm>
        </p:spPr>
        <p:txBody>
          <a:bodyPr/>
          <a:lstStyle/>
          <a:p>
            <a:r>
              <a:rPr lang="en-US" dirty="0" err="1" smtClean="0"/>
              <a:t>Tromb</a:t>
            </a:r>
            <a:r>
              <a:rPr lang="hr-BA" dirty="0" smtClean="0"/>
              <a:t> na vrhu CVK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4328017" cy="3246013"/>
          </a:xfr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41488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4040188" cy="432048"/>
          </a:xfrm>
        </p:spPr>
        <p:txBody>
          <a:bodyPr/>
          <a:lstStyle/>
          <a:p>
            <a:r>
              <a:rPr lang="hr-HR" dirty="0" smtClean="0"/>
              <a:t>CVK u jugularnoj veni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7" y="2564905"/>
            <a:ext cx="4309931" cy="323244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4041775" cy="360040"/>
          </a:xfrm>
        </p:spPr>
        <p:txBody>
          <a:bodyPr/>
          <a:lstStyle/>
          <a:p>
            <a:r>
              <a:rPr lang="hr-HR" dirty="0" smtClean="0"/>
              <a:t>CVK u femoralnoj veni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64904"/>
            <a:ext cx="4310724" cy="3233043"/>
          </a:xfr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</a:t>
            </a:r>
            <a:endParaRPr lang="hr-HR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6046601" cy="4536504"/>
          </a:xfrm>
        </p:spPr>
      </p:pic>
      <p:sp>
        <p:nvSpPr>
          <p:cNvPr id="2" name="Rectangle 1"/>
          <p:cNvSpPr/>
          <p:nvPr/>
        </p:nvSpPr>
        <p:spPr>
          <a:xfrm>
            <a:off x="3349474" y="1772816"/>
            <a:ext cx="2230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Žičani vodič</a:t>
            </a:r>
            <a:endParaRPr lang="hr-HR" sz="24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1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408372"/>
            <a:ext cx="8572560" cy="1039427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 - kateter sepsa</a:t>
            </a:r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628800"/>
            <a:ext cx="4357718" cy="504056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hr-HR" sz="2000" dirty="0" smtClean="0">
                <a:latin typeface="+mj-lt"/>
              </a:rPr>
              <a:t>Promjene na koži natkoljenica</a:t>
            </a:r>
            <a:endParaRPr lang="hr-HR" sz="2000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36912"/>
            <a:ext cx="4305395" cy="3232372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3438" y="1628800"/>
            <a:ext cx="4214842" cy="504056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endParaRPr lang="en-US" dirty="0"/>
          </a:p>
          <a:p>
            <a:r>
              <a:rPr lang="hr-BA" dirty="0" smtClean="0">
                <a:effectLst/>
              </a:rPr>
              <a:t> </a:t>
            </a:r>
            <a:r>
              <a:rPr lang="hr-BA" sz="2000" dirty="0" smtClean="0">
                <a:effectLst/>
                <a:latin typeface="+mj-lt"/>
              </a:rPr>
              <a:t>Promjene na koži potkoljenica</a:t>
            </a:r>
            <a:endParaRPr lang="en-US" dirty="0">
              <a:effectLst/>
              <a:latin typeface="+mj-lt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220072" y="2204864"/>
            <a:ext cx="312991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67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408372"/>
            <a:ext cx="8858312" cy="1039427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 – CVS</a:t>
            </a:r>
            <a:endParaRPr lang="hr-HR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8860" y="5715016"/>
            <a:ext cx="4040188" cy="44287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sz="1800" b="0" dirty="0">
                <a:latin typeface="+mj-lt"/>
              </a:rPr>
              <a:t>AV fistula </a:t>
            </a:r>
            <a:r>
              <a:rPr lang="hr-BA" sz="1800" b="0" dirty="0" smtClean="0">
                <a:latin typeface="+mj-lt"/>
              </a:rPr>
              <a:t>na strani CVS</a:t>
            </a:r>
            <a:endParaRPr lang="hr-HR" sz="1800" b="0" dirty="0">
              <a:latin typeface="+mj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51" y="2059423"/>
            <a:ext cx="4071966" cy="3096344"/>
          </a:xfr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1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571612"/>
            <a:ext cx="3037283" cy="4071966"/>
          </a:xfrm>
        </p:spPr>
      </p:pic>
    </p:spTree>
    <p:extLst>
      <p:ext uri="{BB962C8B-B14F-4D97-AF65-F5344CB8AC3E}">
        <p14:creationId xmlns="" xmlns:p14="http://schemas.microsoft.com/office/powerpoint/2010/main" val="14057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408372"/>
            <a:ext cx="8786874" cy="1039427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CVk komplikacije – CVS</a:t>
            </a:r>
            <a:endParaRPr lang="hr-HR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722438"/>
            <a:ext cx="8535322" cy="492116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sz="2000" b="0" dirty="0" err="1" smtClean="0">
                <a:latin typeface="+mj-lt"/>
              </a:rPr>
              <a:t>Dilat</a:t>
            </a:r>
            <a:r>
              <a:rPr lang="hr-BA" sz="2000" b="0" dirty="0" smtClean="0">
                <a:latin typeface="+mj-lt"/>
              </a:rPr>
              <a:t>irane površne vene grudnog koša i abdominalnog zida</a:t>
            </a:r>
            <a:endParaRPr lang="en-US" sz="2000" b="0" dirty="0">
              <a:latin typeface="+mj-lt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2672671" cy="35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ser\Desktop\Deno\Slike\Azijada Merdan - Zenica\ARI-HFRS, FSGS, Kolekcija pored CVK, Postiradiac. RPF 2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682752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44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725126"/>
            <a:ext cx="3387722" cy="290718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1714488"/>
            <a:ext cx="3781242" cy="28828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31" name="Rectangle 7"/>
          <p:cNvSpPr>
            <a:spLocks noChangeArrowheads="1"/>
          </p:cNvSpPr>
          <p:nvPr/>
        </p:nvSpPr>
        <p:spPr bwMode="auto">
          <a:xfrm>
            <a:off x="571472" y="4714884"/>
            <a:ext cx="8286808" cy="137318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Upotrebljavati centralne venske katetere</a:t>
            </a:r>
            <a: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hr-HR" sz="2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r-HR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ali</a:t>
            </a:r>
            <a:br>
              <a:rPr lang="hr-HR" sz="28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reducirati njihovu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upotrebu !!!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5720" y="571480"/>
            <a:ext cx="85613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4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ZAKLJUČAK</a:t>
            </a:r>
            <a:endParaRPr lang="en-GB" sz="4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0273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r-HR" sz="2400" smtClean="0">
              <a:solidFill>
                <a:prstClr val="white"/>
              </a:solidFill>
              <a:latin typeface="Times New Roman" pitchFamily="18" charset="0"/>
              <a:ea typeface="SimSun" charset="-122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hr-HR" sz="2400" smtClean="0">
              <a:solidFill>
                <a:prstClr val="white"/>
              </a:solidFill>
              <a:latin typeface="Times New Roman" pitchFamily="18" charset="0"/>
              <a:ea typeface="SimSun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7999"/>
          </a:xfrm>
          <a:prstGeom prst="roundRect">
            <a:avLst>
              <a:gd name="adj" fmla="val 8594"/>
            </a:avLst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155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Komplikacije av fistule</a:t>
            </a:r>
            <a:endParaRPr lang="hr-H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51520" y="1785926"/>
            <a:ext cx="4214796" cy="482636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hr-BA" sz="2000" dirty="0" smtClean="0">
                <a:latin typeface="+mj-lt"/>
              </a:rPr>
              <a:t>Nekroza kože iznad </a:t>
            </a:r>
            <a:r>
              <a:rPr lang="en-US" sz="2000" dirty="0" smtClean="0">
                <a:latin typeface="+mj-lt"/>
              </a:rPr>
              <a:t>AVF</a:t>
            </a:r>
            <a:endParaRPr lang="hr-HR" sz="2000" dirty="0">
              <a:latin typeface="+mj-lt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708920"/>
            <a:ext cx="4356052" cy="326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785926"/>
            <a:ext cx="4214272" cy="500066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Inflam</a:t>
            </a:r>
            <a:r>
              <a:rPr lang="hr-BA" sz="2000" dirty="0" smtClean="0">
                <a:solidFill>
                  <a:schemeClr val="tx1"/>
                </a:solidFill>
                <a:latin typeface="+mj-lt"/>
              </a:rPr>
              <a:t>acija i nekroza</a:t>
            </a:r>
            <a:endParaRPr lang="hr-HR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3" descr="C:\Users\user\Desktop\Deno\Slike\AVF\AVF - inflamacija\Picture 0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309" y="2708920"/>
            <a:ext cx="4171102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0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407988"/>
            <a:ext cx="8858312" cy="1039812"/>
          </a:xfrm>
        </p:spPr>
        <p:txBody>
          <a:bodyPr>
            <a:noAutofit/>
          </a:bodyPr>
          <a:lstStyle/>
          <a:p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Šta treba znati prije uvođenja CVK ZA HD ?</a:t>
            </a:r>
            <a:endParaRPr lang="hr-HR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1928802"/>
            <a:ext cx="8858312" cy="4166774"/>
          </a:xfrm>
        </p:spPr>
        <p:txBody>
          <a:bodyPr>
            <a:no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Koja je indikacija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postavljanje CVK?</a:t>
            </a:r>
          </a:p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Infekcija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groznica, drhtavica, pozitivne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kulture krvi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tretman antibioticima</a:t>
            </a:r>
          </a:p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Prethodni CVK tokom HD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(centralne vene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):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broj, položaj,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trajanje, mogući problemi sa kateterom</a:t>
            </a:r>
          </a:p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Infekcija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tunela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CVK kojoj predhodi curenje gnojnog sadražaja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iz tunela, bol, crvenilo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toplina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preko tunela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katetera</a:t>
            </a:r>
          </a:p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Prisustvo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lokacija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pejsmekera</a:t>
            </a:r>
          </a:p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 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 postoje znakovi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CVS, oticanje lica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ruku, dojke, </a:t>
            </a: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kolateralne vene?</a:t>
            </a:r>
          </a:p>
          <a:p>
            <a:pPr marL="571500" indent="-457200">
              <a:buFont typeface="+mj-lt"/>
              <a:buAutoNum type="arabicPeriod"/>
            </a:pPr>
            <a:r>
              <a:rPr lang="hr-HR" sz="2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Prisustvo filtera donje šuplje vene</a:t>
            </a:r>
            <a:endParaRPr lang="hr-HR" sz="2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85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01122" cy="121444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hr-HR" sz="40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izajn katetera</a:t>
            </a:r>
            <a:endParaRPr lang="en-US" sz="4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2000240"/>
            <a:ext cx="8858312" cy="4000528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Proizveden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higroskopnog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termosenzitivnog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poliuretana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ili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silikonske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gume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Geometrija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lumena</a:t>
            </a: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CVK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strana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stranu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koaksijalno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ili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hr-HR" sz="3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Clr>
                <a:schemeClr val="bg1">
                  <a:lumMod val="50000"/>
                </a:schemeClr>
              </a:buClr>
              <a:buFontTx/>
              <a:buNone/>
            </a:pPr>
            <a:r>
              <a:rPr lang="hr-HR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-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neka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druga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konfiguracija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en-US" sz="28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180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Sl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566048"/>
            <a:ext cx="6072230" cy="4270109"/>
          </a:xfrm>
          <a:prstGeom prst="rect">
            <a:avLst/>
          </a:prstGeom>
          <a:solidFill>
            <a:srgbClr val="003366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1571604" y="5857892"/>
            <a:ext cx="6072230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Shema-tski prikaz poprečnog presjeka katetera</a:t>
            </a:r>
            <a:endParaRPr lang="en-GB" sz="20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5720" y="571480"/>
            <a:ext cx="8572560" cy="10001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</a:t>
            </a: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IZAJN KATETERA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107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Sl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97800"/>
            <a:ext cx="8643998" cy="27742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214282" y="5429264"/>
            <a:ext cx="8643998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r-HR" sz="2000" dirty="0">
                <a:latin typeface="+mj-lt"/>
              </a:rPr>
              <a:t>Shema-tski prikaz vrha dvoluminalnog katetera </a:t>
            </a:r>
            <a:r>
              <a:rPr lang="hr-HR" sz="2000" dirty="0" smtClean="0">
                <a:latin typeface="+mj-lt"/>
              </a:rPr>
              <a:t>za HD</a:t>
            </a:r>
            <a:endParaRPr lang="en-GB" sz="2400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8538" y="6395219"/>
            <a:ext cx="50403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hr-HR" sz="1400" b="1" dirty="0" smtClean="0">
                <a:solidFill>
                  <a:schemeClr val="tx2"/>
                </a:solidFill>
              </a:rPr>
              <a:t>XII  nefrološka škola, Banja Vrućica, Teslić – 08. 04. 2017.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2844" y="571480"/>
            <a:ext cx="8715436" cy="10001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</a:t>
            </a:r>
            <a:r>
              <a:rPr lang="hr-HR" sz="4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IZAJN KATETERA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105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1942</Words>
  <Application>Microsoft Office PowerPoint</Application>
  <PresentationFormat>On-screen Show (4:3)</PresentationFormat>
  <Paragraphs>208</Paragraphs>
  <Slides>48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Apothecary</vt:lpstr>
      <vt:lpstr>Bitmap Image</vt:lpstr>
      <vt:lpstr>Slide 1</vt:lpstr>
      <vt:lpstr>Privremeni centralni venski kateteri</vt:lpstr>
      <vt:lpstr>TEHNIKE UVOĐENJA PRIVREMENIH CVK ZA hd</vt:lpstr>
      <vt:lpstr>Privremeni centralni venski kateteri</vt:lpstr>
      <vt:lpstr>Komplikacije av fistule</vt:lpstr>
      <vt:lpstr>Šta treba znati prije uvođenja CVK ZA HD ?</vt:lpstr>
      <vt:lpstr>Dizajn katetera</vt:lpstr>
      <vt:lpstr>Slide 8</vt:lpstr>
      <vt:lpstr>Slide 9</vt:lpstr>
      <vt:lpstr>Privremeni centralni venski kateteri</vt:lpstr>
      <vt:lpstr>Slide 11</vt:lpstr>
      <vt:lpstr>Slide 12</vt:lpstr>
      <vt:lpstr>Privremeni centralni venski kateteri</vt:lpstr>
      <vt:lpstr>ULTRAZVUČNA evaluacija vJI prije uvođenja CVK</vt:lpstr>
      <vt:lpstr>UZ i color Doppler evaluacija vji prije uvođenja CVK</vt:lpstr>
      <vt:lpstr>Femoralni kateter</vt:lpstr>
      <vt:lpstr>Jugularni kateter</vt:lpstr>
      <vt:lpstr>Subklavijski kateter</vt:lpstr>
      <vt:lpstr>Slide 19</vt:lpstr>
      <vt:lpstr>Tehnika uvođenja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Tim INTERVENTnih NEfrologa</vt:lpstr>
      <vt:lpstr>CVk komplikacije</vt:lpstr>
      <vt:lpstr>CVk komplikacije</vt:lpstr>
      <vt:lpstr>CVk komplikacije</vt:lpstr>
      <vt:lpstr>CVk komplikacije</vt:lpstr>
      <vt:lpstr>CVk komplikacije</vt:lpstr>
      <vt:lpstr>CVk komplikacije</vt:lpstr>
      <vt:lpstr>CVk komplikacije</vt:lpstr>
      <vt:lpstr>CVk komplikacije - kateter sepsa</vt:lpstr>
      <vt:lpstr>CVk komplikacije – CVS</vt:lpstr>
      <vt:lpstr>CVk komplikacije – CVS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Intervent nephrology – possibilities and risks Interventna nefrologija - mogućnosti i rizici</dc:title>
  <dc:creator>HEGGA</dc:creator>
  <cp:lastModifiedBy>miki</cp:lastModifiedBy>
  <cp:revision>159</cp:revision>
  <dcterms:created xsi:type="dcterms:W3CDTF">2014-12-29T19:35:57Z</dcterms:created>
  <dcterms:modified xsi:type="dcterms:W3CDTF">1980-01-05T19:19:51Z</dcterms:modified>
</cp:coreProperties>
</file>