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omments/comment1.xml" ContentType="application/vnd.openxmlformats-officedocument.presentationml.comments+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62" r:id="rId2"/>
    <p:sldId id="574" r:id="rId3"/>
    <p:sldId id="542" r:id="rId4"/>
    <p:sldId id="425" r:id="rId5"/>
    <p:sldId id="569" r:id="rId6"/>
    <p:sldId id="571" r:id="rId7"/>
    <p:sldId id="572" r:id="rId8"/>
    <p:sldId id="573" r:id="rId9"/>
    <p:sldId id="584" r:id="rId10"/>
    <p:sldId id="583" r:id="rId11"/>
    <p:sldId id="582" r:id="rId12"/>
    <p:sldId id="581" r:id="rId13"/>
    <p:sldId id="580" r:id="rId14"/>
    <p:sldId id="587" r:id="rId15"/>
    <p:sldId id="594" r:id="rId16"/>
    <p:sldId id="488" r:id="rId17"/>
    <p:sldId id="595" r:id="rId18"/>
    <p:sldId id="475" r:id="rId19"/>
    <p:sldId id="476" r:id="rId20"/>
    <p:sldId id="499" r:id="rId21"/>
    <p:sldId id="386" r:id="rId22"/>
    <p:sldId id="447" r:id="rId23"/>
    <p:sldId id="448" r:id="rId24"/>
    <p:sldId id="470" r:id="rId25"/>
    <p:sldId id="431" r:id="rId26"/>
    <p:sldId id="390" r:id="rId27"/>
    <p:sldId id="395" r:id="rId28"/>
    <p:sldId id="396" r:id="rId29"/>
    <p:sldId id="400" r:id="rId30"/>
    <p:sldId id="433" r:id="rId31"/>
    <p:sldId id="432" r:id="rId32"/>
    <p:sldId id="397" r:id="rId33"/>
    <p:sldId id="398" r:id="rId34"/>
    <p:sldId id="454" r:id="rId35"/>
    <p:sldId id="492" r:id="rId36"/>
    <p:sldId id="424" r:id="rId37"/>
    <p:sldId id="417" r:id="rId38"/>
    <p:sldId id="519" r:id="rId39"/>
    <p:sldId id="443" r:id="rId40"/>
    <p:sldId id="516" r:id="rId41"/>
    <p:sldId id="507" r:id="rId42"/>
    <p:sldId id="508" r:id="rId43"/>
    <p:sldId id="509" r:id="rId44"/>
    <p:sldId id="510" r:id="rId45"/>
    <p:sldId id="511" r:id="rId46"/>
    <p:sldId id="512" r:id="rId47"/>
    <p:sldId id="513" r:id="rId48"/>
    <p:sldId id="514" r:id="rId49"/>
    <p:sldId id="515" r:id="rId50"/>
    <p:sldId id="489" r:id="rId51"/>
    <p:sldId id="543" r:id="rId52"/>
    <p:sldId id="520" r:id="rId53"/>
    <p:sldId id="521" r:id="rId54"/>
    <p:sldId id="522" r:id="rId55"/>
    <p:sldId id="523" r:id="rId56"/>
    <p:sldId id="450" r:id="rId57"/>
    <p:sldId id="451" r:id="rId58"/>
    <p:sldId id="452" r:id="rId59"/>
    <p:sldId id="453" r:id="rId60"/>
    <p:sldId id="455" r:id="rId61"/>
    <p:sldId id="457" r:id="rId62"/>
    <p:sldId id="458" r:id="rId63"/>
    <p:sldId id="459" r:id="rId64"/>
    <p:sldId id="460" r:id="rId65"/>
    <p:sldId id="461" r:id="rId66"/>
    <p:sldId id="462" r:id="rId67"/>
    <p:sldId id="463" r:id="rId68"/>
    <p:sldId id="469" r:id="rId69"/>
    <p:sldId id="471" r:id="rId70"/>
    <p:sldId id="472" r:id="rId71"/>
    <p:sldId id="478" r:id="rId72"/>
    <p:sldId id="493" r:id="rId73"/>
    <p:sldId id="494" r:id="rId74"/>
    <p:sldId id="496" r:id="rId75"/>
    <p:sldId id="500" r:id="rId76"/>
    <p:sldId id="534" r:id="rId77"/>
    <p:sldId id="536" r:id="rId78"/>
    <p:sldId id="535" r:id="rId79"/>
    <p:sldId id="537" r:id="rId80"/>
    <p:sldId id="538" r:id="rId81"/>
    <p:sldId id="539" r:id="rId82"/>
    <p:sldId id="544" r:id="rId83"/>
    <p:sldId id="588" r:id="rId84"/>
    <p:sldId id="589" r:id="rId85"/>
    <p:sldId id="590" r:id="rId86"/>
    <p:sldId id="591" r:id="rId87"/>
    <p:sldId id="592" r:id="rId88"/>
    <p:sldId id="596" r:id="rId89"/>
    <p:sldId id="597" r:id="rId90"/>
    <p:sldId id="598" r:id="rId91"/>
    <p:sldId id="599" r:id="rId92"/>
    <p:sldId id="600" r:id="rId93"/>
    <p:sldId id="601" r:id="rId94"/>
    <p:sldId id="602" r:id="rId95"/>
    <p:sldId id="603" r:id="rId96"/>
    <p:sldId id="604" r:id="rId97"/>
    <p:sldId id="605" r:id="rId98"/>
    <p:sldId id="606" r:id="rId99"/>
  </p:sldIdLst>
  <p:sldSz cx="9144000" cy="6858000" type="screen4x3"/>
  <p:notesSz cx="6889750" cy="100218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13BAFAB8-935F-474F-8E8E-11099D91A646}">
          <p14:sldIdLst>
            <p14:sldId id="262"/>
            <p14:sldId id="574"/>
            <p14:sldId id="542"/>
            <p14:sldId id="425"/>
            <p14:sldId id="555"/>
            <p14:sldId id="485"/>
            <p14:sldId id="545"/>
            <p14:sldId id="547"/>
            <p14:sldId id="548"/>
            <p14:sldId id="549"/>
            <p14:sldId id="553"/>
            <p14:sldId id="558"/>
            <p14:sldId id="577"/>
            <p14:sldId id="586"/>
            <p14:sldId id="569"/>
            <p14:sldId id="571"/>
            <p14:sldId id="572"/>
            <p14:sldId id="573"/>
            <p14:sldId id="584"/>
            <p14:sldId id="583"/>
            <p14:sldId id="582"/>
            <p14:sldId id="581"/>
            <p14:sldId id="580"/>
            <p14:sldId id="587"/>
            <p14:sldId id="565"/>
            <p14:sldId id="488"/>
            <p14:sldId id="566"/>
            <p14:sldId id="567"/>
            <p14:sldId id="568"/>
            <p14:sldId id="475"/>
            <p14:sldId id="476"/>
            <p14:sldId id="477"/>
            <p14:sldId id="467"/>
            <p14:sldId id="499"/>
            <p14:sldId id="386"/>
            <p14:sldId id="447"/>
            <p14:sldId id="448"/>
            <p14:sldId id="470"/>
            <p14:sldId id="449"/>
            <p14:sldId id="431"/>
            <p14:sldId id="390"/>
            <p14:sldId id="395"/>
            <p14:sldId id="396"/>
            <p14:sldId id="400"/>
            <p14:sldId id="433"/>
            <p14:sldId id="432"/>
            <p14:sldId id="403"/>
            <p14:sldId id="397"/>
            <p14:sldId id="398"/>
            <p14:sldId id="454"/>
            <p14:sldId id="492"/>
            <p14:sldId id="424"/>
            <p14:sldId id="473"/>
            <p14:sldId id="474"/>
            <p14:sldId id="417"/>
            <p14:sldId id="519"/>
            <p14:sldId id="443"/>
            <p14:sldId id="528"/>
            <p14:sldId id="540"/>
            <p14:sldId id="529"/>
            <p14:sldId id="530"/>
            <p14:sldId id="531"/>
            <p14:sldId id="516"/>
            <p14:sldId id="507"/>
            <p14:sldId id="508"/>
            <p14:sldId id="509"/>
            <p14:sldId id="510"/>
            <p14:sldId id="511"/>
            <p14:sldId id="512"/>
            <p14:sldId id="513"/>
            <p14:sldId id="514"/>
            <p14:sldId id="515"/>
            <p14:sldId id="489"/>
            <p14:sldId id="543"/>
            <p14:sldId id="520"/>
            <p14:sldId id="521"/>
            <p14:sldId id="522"/>
            <p14:sldId id="523"/>
            <p14:sldId id="450"/>
            <p14:sldId id="451"/>
            <p14:sldId id="452"/>
            <p14:sldId id="453"/>
            <p14:sldId id="455"/>
            <p14:sldId id="457"/>
            <p14:sldId id="458"/>
            <p14:sldId id="459"/>
            <p14:sldId id="460"/>
            <p14:sldId id="461"/>
            <p14:sldId id="462"/>
            <p14:sldId id="463"/>
            <p14:sldId id="469"/>
            <p14:sldId id="471"/>
            <p14:sldId id="472"/>
            <p14:sldId id="478"/>
            <p14:sldId id="493"/>
            <p14:sldId id="494"/>
            <p14:sldId id="496"/>
            <p14:sldId id="500"/>
            <p14:sldId id="534"/>
            <p14:sldId id="536"/>
            <p14:sldId id="535"/>
            <p14:sldId id="537"/>
            <p14:sldId id="538"/>
            <p14:sldId id="539"/>
            <p14:sldId id="544"/>
          </p14:sldIdLst>
        </p14:section>
        <p14:section name="Untitled Section" id="{BFAF5980-C7F5-9C48-84AB-E9BBA6EA1C12}">
          <p14:sldIdLst/>
        </p14:section>
      </p14:sectionLst>
    </p:ext>
    <p:ext uri="{EFAFB233-063F-42B5-8137-9DF3F51BA10A}">
      <p15:sldGuideLst xmlns="" xmlns:p15="http://schemas.microsoft.com/office/powerpoint/2012/main">
        <p15:guide id="1" orient="horz" pos="4247" userDrawn="1">
          <p15:clr>
            <a:srgbClr val="A4A3A4"/>
          </p15:clr>
        </p15:guide>
        <p15:guide id="2" pos="5556" userDrawn="1">
          <p15:clr>
            <a:srgbClr val="A4A3A4"/>
          </p15:clr>
        </p15:guide>
        <p15:guide id="3" orient="horz" pos="1117" userDrawn="1">
          <p15:clr>
            <a:srgbClr val="A4A3A4"/>
          </p15:clr>
        </p15:guide>
        <p15:guide id="4" orient="horz" pos="1298" userDrawn="1">
          <p15:clr>
            <a:srgbClr val="A4A3A4"/>
          </p15:clr>
        </p15:guide>
        <p15:guide id="5" pos="1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Castro, Isabel" initials="dCI" lastIdx="1" clrIdx="0">
    <p:extLst/>
  </p:cmAuthor>
  <p:cmAuthor id="2" name="Ray" initials="R" lastIdx="26" clrIdx="1"/>
  <p:cmAuthor id="3" name="Muguet Koobasi" initials="MK"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85D99"/>
    <a:srgbClr val="FFCC00"/>
    <a:srgbClr val="595959"/>
    <a:srgbClr val="3278CC"/>
    <a:srgbClr val="4FD1FF"/>
    <a:srgbClr val="CC0000"/>
    <a:srgbClr val="E6E6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2609" autoAdjust="0"/>
  </p:normalViewPr>
  <p:slideViewPr>
    <p:cSldViewPr>
      <p:cViewPr varScale="1">
        <p:scale>
          <a:sx n="84" d="100"/>
          <a:sy n="84" d="100"/>
        </p:scale>
        <p:origin x="-1500" y="-90"/>
      </p:cViewPr>
      <p:guideLst>
        <p:guide orient="horz" pos="4247"/>
        <p:guide orient="horz" pos="1117"/>
        <p:guide orient="horz" pos="1298"/>
        <p:guide pos="5556"/>
        <p:guide pos="158"/>
      </p:guideLst>
    </p:cSldViewPr>
  </p:slideViewPr>
  <p:notesTextViewPr>
    <p:cViewPr>
      <p:scale>
        <a:sx n="100" d="100"/>
        <a:sy n="100" d="100"/>
      </p:scale>
      <p:origin x="0" y="0"/>
    </p:cViewPr>
  </p:notesTextViewPr>
  <p:sorterViewPr>
    <p:cViewPr>
      <p:scale>
        <a:sx n="100" d="100"/>
        <a:sy n="100" d="100"/>
      </p:scale>
      <p:origin x="0" y="-598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werkblad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werkblad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werkblad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werkblad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werkblad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werkblad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werkblad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werkblad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werkblad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werkblad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werkblad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werkblad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werkblad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werkblad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werkblad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werkblad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werkblad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werkblad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werkblad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werkblad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werkblad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werkblad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werkblad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werkblad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werkblad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werkblad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werkblad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werkblad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werkblad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werkblad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werkblad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werkblad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werkblad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werkblad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werkblad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werkblad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werkblad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werkblad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werkblad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werkblad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werk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werkblad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werkblad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werkblad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werkblad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Female</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0.65380000000000293</c:v>
                </c:pt>
                <c:pt idx="1">
                  <c:v>0.53190000000000004</c:v>
                </c:pt>
                <c:pt idx="2">
                  <c:v>0.44210000000000038</c:v>
                </c:pt>
                <c:pt idx="3">
                  <c:v>0.41720000000000002</c:v>
                </c:pt>
                <c:pt idx="4">
                  <c:v>0.37500000000000111</c:v>
                </c:pt>
                <c:pt idx="5">
                  <c:v>0.42860000000000031</c:v>
                </c:pt>
                <c:pt idx="6">
                  <c:v>0.62710000000000221</c:v>
                </c:pt>
              </c:numCache>
            </c:numRef>
          </c:val>
          <c:extLst xmlns:c16r2="http://schemas.microsoft.com/office/drawing/2015/06/chart">
            <c:ext xmlns:c16="http://schemas.microsoft.com/office/drawing/2014/chart" uri="{C3380CC4-5D6E-409C-BE32-E72D297353CC}">
              <c16:uniqueId val="{00000000-3700-4F64-A97C-ED05B2CDA327}"/>
            </c:ext>
          </c:extLst>
        </c:ser>
        <c:ser>
          <c:idx val="1"/>
          <c:order val="1"/>
          <c:tx>
            <c:strRef>
              <c:f>Blad1!$C$1</c:f>
              <c:strCache>
                <c:ptCount val="1"/>
                <c:pt idx="0">
                  <c:v>Male</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0.34620000000000045</c:v>
                </c:pt>
                <c:pt idx="1">
                  <c:v>0.46810000000000002</c:v>
                </c:pt>
                <c:pt idx="2">
                  <c:v>0.55789999999999995</c:v>
                </c:pt>
                <c:pt idx="3">
                  <c:v>0.58280000000000065</c:v>
                </c:pt>
                <c:pt idx="4">
                  <c:v>0.61760000000000292</c:v>
                </c:pt>
                <c:pt idx="5">
                  <c:v>0.57140000000000002</c:v>
                </c:pt>
                <c:pt idx="6">
                  <c:v>0.35590000000000038</c:v>
                </c:pt>
              </c:numCache>
            </c:numRef>
          </c:val>
          <c:extLst xmlns:c16r2="http://schemas.microsoft.com/office/drawing/2015/06/chart">
            <c:ext xmlns:c16="http://schemas.microsoft.com/office/drawing/2014/chart" uri="{C3380CC4-5D6E-409C-BE32-E72D297353CC}">
              <c16:uniqueId val="{00000001-3700-4F64-A97C-ED05B2CDA327}"/>
            </c:ext>
          </c:extLst>
        </c:ser>
        <c:ser>
          <c:idx val="2"/>
          <c:order val="2"/>
          <c:tx>
            <c:strRef>
              <c:f>Blad1!$D$1</c:f>
              <c:strCache>
                <c:ptCount val="1"/>
                <c:pt idx="0">
                  <c:v>Prefer not to respond</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c:formatCode>
                <c:ptCount val="7"/>
                <c:pt idx="0" formatCode="0.00%">
                  <c:v>0</c:v>
                </c:pt>
                <c:pt idx="1">
                  <c:v>0</c:v>
                </c:pt>
                <c:pt idx="2">
                  <c:v>0</c:v>
                </c:pt>
                <c:pt idx="3">
                  <c:v>0</c:v>
                </c:pt>
                <c:pt idx="4" formatCode="0.00%">
                  <c:v>7.4000000000000376E-3</c:v>
                </c:pt>
                <c:pt idx="5">
                  <c:v>0</c:v>
                </c:pt>
                <c:pt idx="6" formatCode="0.00%">
                  <c:v>1.6900000000000057E-2</c:v>
                </c:pt>
              </c:numCache>
            </c:numRef>
          </c:val>
          <c:extLst xmlns:c16r2="http://schemas.microsoft.com/office/drawing/2015/06/chart">
            <c:ext xmlns:c16="http://schemas.microsoft.com/office/drawing/2014/chart" uri="{C3380CC4-5D6E-409C-BE32-E72D297353CC}">
              <c16:uniqueId val="{00000002-3700-4F64-A97C-ED05B2CDA327}"/>
            </c:ext>
          </c:extLst>
        </c:ser>
        <c:gapWidth val="85"/>
        <c:shape val="box"/>
        <c:axId val="114727936"/>
        <c:axId val="114742016"/>
        <c:axId val="0"/>
      </c:bar3DChart>
      <c:catAx>
        <c:axId val="114727936"/>
        <c:scaling>
          <c:orientation val="minMax"/>
        </c:scaling>
        <c:axPos val="b"/>
        <c:numFmt formatCode="General" sourceLinked="0"/>
        <c:tickLblPos val="nextTo"/>
        <c:crossAx val="114742016"/>
        <c:crosses val="autoZero"/>
        <c:auto val="1"/>
        <c:lblAlgn val="ctr"/>
        <c:lblOffset val="100"/>
      </c:catAx>
      <c:valAx>
        <c:axId val="114742016"/>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4727936"/>
        <c:crosses val="autoZero"/>
        <c:crossBetween val="between"/>
      </c:valAx>
    </c:plotArea>
    <c:legend>
      <c:legendPos val="r"/>
      <c:layout/>
      <c:spPr>
        <a:ln>
          <a:solidFill>
            <a:schemeClr val="tx1"/>
          </a:solidFill>
        </a:ln>
      </c:spPr>
      <c:txPr>
        <a:bodyPr/>
        <a:lstStyle/>
        <a:p>
          <a:pPr>
            <a:defRPr sz="14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nl-BE"/>
  <c:chart>
    <c:autoTitleDeleted val="1"/>
    <c:view3D>
      <c:depthPercent val="100"/>
      <c:rAngAx val="1"/>
    </c:view3D>
    <c:floor>
      <c:spPr>
        <a:noFill/>
        <a:ln w="9525" cap="flat" cmpd="sng" algn="ctr">
          <a:noFill/>
          <a:prstDash val="solid"/>
          <a:round/>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Only deceased donation was discussed </c:v>
                </c:pt>
              </c:strCache>
            </c:strRef>
          </c:tx>
          <c:spPr>
            <a:solidFill>
              <a:schemeClr val="accent6"/>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0.21790000000000098</c:v>
                </c:pt>
                <c:pt idx="1">
                  <c:v>8.5100000000000023E-2</c:v>
                </c:pt>
                <c:pt idx="2">
                  <c:v>5.2600000000000001E-2</c:v>
                </c:pt>
                <c:pt idx="3">
                  <c:v>0.31900000000000156</c:v>
                </c:pt>
                <c:pt idx="4">
                  <c:v>0.125</c:v>
                </c:pt>
                <c:pt idx="5">
                  <c:v>0.64290000000000358</c:v>
                </c:pt>
                <c:pt idx="6">
                  <c:v>0.11860000000000002</c:v>
                </c:pt>
              </c:numCache>
            </c:numRef>
          </c:val>
          <c:extLst xmlns:c16r2="http://schemas.microsoft.com/office/drawing/2015/06/chart">
            <c:ext xmlns:c16="http://schemas.microsoft.com/office/drawing/2014/chart" uri="{C3380CC4-5D6E-409C-BE32-E72D297353CC}">
              <c16:uniqueId val="{00000000-0D82-4C45-8D71-FB220A60DF14}"/>
            </c:ext>
          </c:extLst>
        </c:ser>
        <c:ser>
          <c:idx val="1"/>
          <c:order val="1"/>
          <c:tx>
            <c:strRef>
              <c:f>Sheet1!$C$1</c:f>
              <c:strCache>
                <c:ptCount val="1"/>
                <c:pt idx="0">
                  <c:v>Only living donation was discussed</c:v>
                </c:pt>
              </c:strCache>
            </c:strRef>
          </c:tx>
          <c:spPr>
            <a:solidFill>
              <a:schemeClr val="accent5"/>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1.2800000000000021E-2</c:v>
                </c:pt>
                <c:pt idx="1">
                  <c:v>4.2500000000000003E-2</c:v>
                </c:pt>
                <c:pt idx="2" formatCode="0%">
                  <c:v>0.2</c:v>
                </c:pt>
                <c:pt idx="3">
                  <c:v>1.2300000000000005E-2</c:v>
                </c:pt>
                <c:pt idx="4">
                  <c:v>0.13239999999999999</c:v>
                </c:pt>
                <c:pt idx="5">
                  <c:v>0</c:v>
                </c:pt>
                <c:pt idx="6">
                  <c:v>5.0800000000000012E-2</c:v>
                </c:pt>
              </c:numCache>
            </c:numRef>
          </c:val>
          <c:extLst xmlns:c16r2="http://schemas.microsoft.com/office/drawing/2015/06/chart">
            <c:ext xmlns:c16="http://schemas.microsoft.com/office/drawing/2014/chart" uri="{C3380CC4-5D6E-409C-BE32-E72D297353CC}">
              <c16:uniqueId val="{00000001-0D82-4C45-8D71-FB220A60DF14}"/>
            </c:ext>
          </c:extLst>
        </c:ser>
        <c:ser>
          <c:idx val="2"/>
          <c:order val="2"/>
          <c:tx>
            <c:strRef>
              <c:f>Sheet1!$D$1</c:f>
              <c:strCache>
                <c:ptCount val="1"/>
                <c:pt idx="0">
                  <c:v>Both were discussed </c:v>
                </c:pt>
              </c:strCache>
            </c:strRef>
          </c:tx>
          <c:spPr>
            <a:solidFill>
              <a:schemeClr val="accent4"/>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Sheet1!$D$2:$D$8</c:f>
              <c:numCache>
                <c:formatCode>0.00%</c:formatCode>
                <c:ptCount val="7"/>
                <c:pt idx="0">
                  <c:v>0.76920000000000277</c:v>
                </c:pt>
                <c:pt idx="1">
                  <c:v>0.78720000000000001</c:v>
                </c:pt>
                <c:pt idx="2">
                  <c:v>0.74739999999999995</c:v>
                </c:pt>
                <c:pt idx="3">
                  <c:v>0.66870000000000418</c:v>
                </c:pt>
                <c:pt idx="4">
                  <c:v>0.7426000000000037</c:v>
                </c:pt>
                <c:pt idx="5" formatCode="0%">
                  <c:v>0.25</c:v>
                </c:pt>
                <c:pt idx="6">
                  <c:v>0.79659999999999997</c:v>
                </c:pt>
              </c:numCache>
            </c:numRef>
          </c:val>
          <c:extLst xmlns:c16r2="http://schemas.microsoft.com/office/drawing/2015/06/chart">
            <c:ext xmlns:c16="http://schemas.microsoft.com/office/drawing/2014/chart" uri="{C3380CC4-5D6E-409C-BE32-E72D297353CC}">
              <c16:uniqueId val="{00000002-0D82-4C45-8D71-FB220A60DF14}"/>
            </c:ext>
          </c:extLst>
        </c:ser>
        <c:ser>
          <c:idx val="3"/>
          <c:order val="3"/>
          <c:tx>
            <c:strRef>
              <c:f>Sheet1!$E$1</c:f>
              <c:strCache>
                <c:ptCount val="1"/>
                <c:pt idx="0">
                  <c:v>Neither were discussed</c:v>
                </c:pt>
              </c:strCache>
            </c:strRef>
          </c:tx>
          <c:spPr>
            <a:solidFill>
              <a:schemeClr val="accent6">
                <a:lumMod val="60000"/>
              </a:schemeClr>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Sheet1!$E$2:$E$8</c:f>
              <c:numCache>
                <c:formatCode>0.00%</c:formatCode>
                <c:ptCount val="7"/>
                <c:pt idx="0" formatCode="0%">
                  <c:v>0</c:v>
                </c:pt>
                <c:pt idx="1">
                  <c:v>8.5100000000000023E-2</c:v>
                </c:pt>
                <c:pt idx="2" formatCode="0%">
                  <c:v>0</c:v>
                </c:pt>
                <c:pt idx="3" formatCode="0%">
                  <c:v>0</c:v>
                </c:pt>
                <c:pt idx="4" formatCode="0%">
                  <c:v>0</c:v>
                </c:pt>
                <c:pt idx="5">
                  <c:v>0.10710000000000022</c:v>
                </c:pt>
                <c:pt idx="6">
                  <c:v>3.39E-2</c:v>
                </c:pt>
              </c:numCache>
            </c:numRef>
          </c:val>
          <c:extLst xmlns:c16r2="http://schemas.microsoft.com/office/drawing/2015/06/chart">
            <c:ext xmlns:c16="http://schemas.microsoft.com/office/drawing/2014/chart" uri="{C3380CC4-5D6E-409C-BE32-E72D297353CC}">
              <c16:uniqueId val="{00000003-0D82-4C45-8D71-FB220A60DF14}"/>
            </c:ext>
          </c:extLst>
        </c:ser>
        <c:gapWidth val="85"/>
        <c:gapDepth val="65"/>
        <c:shape val="box"/>
        <c:axId val="110199936"/>
        <c:axId val="110201472"/>
        <c:axId val="0"/>
      </c:bar3DChart>
      <c:catAx>
        <c:axId val="110199936"/>
        <c:scaling>
          <c:orientation val="minMax"/>
        </c:scaling>
        <c:axPos val="b"/>
        <c:numFmt formatCode="General" sourceLinked="1"/>
        <c:maj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201472"/>
        <c:crosses val="autoZero"/>
        <c:auto val="1"/>
        <c:lblAlgn val="ctr"/>
        <c:lblOffset val="100"/>
      </c:catAx>
      <c:valAx>
        <c:axId val="110201472"/>
        <c:scaling>
          <c:orientation val="minMax"/>
        </c:scaling>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nl-BE" sz="1800" b="0" i="0" kern="1200" baseline="0" dirty="0">
                    <a:solidFill>
                      <a:srgbClr val="595959"/>
                    </a:solidFill>
                    <a:effectLst/>
                  </a:rPr>
                  <a:t>Percentage</a:t>
                </a:r>
                <a:r>
                  <a:rPr lang="nl-BE" sz="1800" b="0" i="0" kern="1200" baseline="0" dirty="0">
                    <a:solidFill>
                      <a:srgbClr val="000000"/>
                    </a:solidFill>
                    <a:effectLst/>
                  </a:rPr>
                  <a:t> </a:t>
                </a:r>
                <a:r>
                  <a:rPr lang="nl-BE" sz="1800" b="0" i="0" kern="1200" baseline="0" dirty="0">
                    <a:solidFill>
                      <a:srgbClr val="595959"/>
                    </a:solidFill>
                    <a:effectLst/>
                  </a:rPr>
                  <a:t>of</a:t>
                </a:r>
                <a:r>
                  <a:rPr lang="nl-BE" sz="1800" b="0" i="0" kern="1200" baseline="0" dirty="0">
                    <a:solidFill>
                      <a:srgbClr val="000000"/>
                    </a:solidFill>
                    <a:effectLst/>
                  </a:rPr>
                  <a:t> </a:t>
                </a:r>
                <a:r>
                  <a:rPr lang="nl-BE" sz="1800" b="0" i="0" kern="1200" baseline="0" dirty="0" err="1">
                    <a:solidFill>
                      <a:srgbClr val="595959"/>
                    </a:solidFill>
                    <a:effectLst/>
                  </a:rPr>
                  <a:t>patients</a:t>
                </a:r>
                <a:endParaRPr lang="nl-BE" sz="1800" dirty="0">
                  <a:effectLst/>
                </a:endParaRPr>
              </a:p>
            </c:rich>
          </c:tx>
          <c:layout>
            <c:manualLayout>
              <c:xMode val="edge"/>
              <c:yMode val="edge"/>
              <c:x val="1.5697704200428427E-2"/>
              <c:y val="0.23786556904719924"/>
            </c:manualLayout>
          </c:layout>
          <c:spPr>
            <a:noFill/>
            <a:ln>
              <a:noFill/>
            </a:ln>
            <a:effectLst/>
          </c:spPr>
        </c:title>
        <c:numFmt formatCode="0%" sourceLinked="1"/>
        <c:maj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199936"/>
        <c:crosses val="autoZero"/>
        <c:crossBetween val="between"/>
      </c:valAx>
      <c:spPr>
        <a:noFill/>
        <a:ln>
          <a:noFill/>
        </a:ln>
        <a:effectLst/>
      </c:spPr>
    </c:plotArea>
    <c:legend>
      <c:legendPos val="r"/>
      <c:layout>
        <c:manualLayout>
          <c:xMode val="edge"/>
          <c:yMode val="edge"/>
          <c:x val="0.68583764086802645"/>
          <c:y val="9.2933790409460357E-2"/>
          <c:w val="0.30529116606128343"/>
          <c:h val="0.81413220597932756"/>
        </c:manualLayout>
      </c:layout>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w="9525" cap="flat" cmpd="sng" algn="ctr">
      <a:solidFill>
        <a:schemeClr val="tx1"/>
      </a:solidFill>
      <a:prstDash val="solid"/>
    </a:ln>
    <a:effectLst/>
  </c:spPr>
  <c:txPr>
    <a:bodyPr/>
    <a:lstStyle/>
    <a:p>
      <a:pPr>
        <a:defRPr/>
      </a:pPr>
      <a:endParaRPr lang="nl-B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0.52559999999999996</c:v>
                </c:pt>
                <c:pt idx="1">
                  <c:v>0.68080000000000063</c:v>
                </c:pt>
                <c:pt idx="2">
                  <c:v>0.8105</c:v>
                </c:pt>
                <c:pt idx="3">
                  <c:v>0.66260000000000419</c:v>
                </c:pt>
                <c:pt idx="4">
                  <c:v>0.67650000000000265</c:v>
                </c:pt>
                <c:pt idx="5">
                  <c:v>0.42860000000000031</c:v>
                </c:pt>
                <c:pt idx="6">
                  <c:v>0.66100000000000358</c:v>
                </c:pt>
              </c:numCache>
            </c:numRef>
          </c:val>
          <c:extLst xmlns:c16r2="http://schemas.microsoft.com/office/drawing/2015/06/chart">
            <c:ext xmlns:c16="http://schemas.microsoft.com/office/drawing/2014/chart" uri="{C3380CC4-5D6E-409C-BE32-E72D297353CC}">
              <c16:uniqueId val="{00000000-8480-47C4-A9B8-720E42109778}"/>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0.47440000000000032</c:v>
                </c:pt>
                <c:pt idx="1">
                  <c:v>0.31910000000000038</c:v>
                </c:pt>
                <c:pt idx="2">
                  <c:v>0.18950000000000075</c:v>
                </c:pt>
                <c:pt idx="3">
                  <c:v>0.33740000000000203</c:v>
                </c:pt>
                <c:pt idx="4">
                  <c:v>0.32350000000000156</c:v>
                </c:pt>
                <c:pt idx="5">
                  <c:v>0.57140000000000002</c:v>
                </c:pt>
                <c:pt idx="6">
                  <c:v>0.33900000000000186</c:v>
                </c:pt>
              </c:numCache>
            </c:numRef>
          </c:val>
          <c:extLst xmlns:c16r2="http://schemas.microsoft.com/office/drawing/2015/06/chart">
            <c:ext xmlns:c16="http://schemas.microsoft.com/office/drawing/2014/chart" uri="{C3380CC4-5D6E-409C-BE32-E72D297353CC}">
              <c16:uniqueId val="{00000001-8480-47C4-A9B8-720E42109778}"/>
            </c:ext>
          </c:extLst>
        </c:ser>
        <c:shape val="box"/>
        <c:axId val="110326144"/>
        <c:axId val="110327680"/>
        <c:axId val="0"/>
      </c:bar3DChart>
      <c:catAx>
        <c:axId val="11032614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327680"/>
        <c:crosses val="autoZero"/>
        <c:auto val="1"/>
        <c:lblAlgn val="ctr"/>
        <c:lblOffset val="100"/>
      </c:catAx>
      <c:valAx>
        <c:axId val="110327680"/>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kern="1200" baseline="0" dirty="0">
                    <a:solidFill>
                      <a:srgbClr val="595959"/>
                    </a:solidFill>
                    <a:effectLst/>
                  </a:rPr>
                  <a:t>Percentage</a:t>
                </a:r>
                <a:r>
                  <a:rPr lang="nl-BE" sz="1800" b="0" i="0" kern="1200" baseline="0" dirty="0">
                    <a:solidFill>
                      <a:srgbClr val="000000"/>
                    </a:solidFill>
                    <a:effectLst/>
                  </a:rPr>
                  <a:t> </a:t>
                </a:r>
                <a:r>
                  <a:rPr lang="nl-BE" sz="1800" b="0" i="0" kern="1200" baseline="0" dirty="0">
                    <a:solidFill>
                      <a:srgbClr val="595959"/>
                    </a:solidFill>
                    <a:effectLst/>
                  </a:rPr>
                  <a:t>of</a:t>
                </a:r>
                <a:r>
                  <a:rPr lang="nl-BE" sz="1800" b="0" i="0" kern="1200" baseline="0" dirty="0">
                    <a:solidFill>
                      <a:srgbClr val="000000"/>
                    </a:solidFill>
                    <a:effectLst/>
                  </a:rPr>
                  <a:t> </a:t>
                </a:r>
                <a:r>
                  <a:rPr lang="nl-BE" sz="1800" b="0" i="0" kern="1200" baseline="0" dirty="0" err="1">
                    <a:solidFill>
                      <a:srgbClr val="595959"/>
                    </a:solidFill>
                    <a:effectLst/>
                  </a:rPr>
                  <a:t>patients</a:t>
                </a:r>
                <a:endParaRPr lang="nl-BE" sz="1800" dirty="0">
                  <a:effectLst/>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326144"/>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Nephrologist </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0.71790000000000065</c:v>
                </c:pt>
                <c:pt idx="1">
                  <c:v>0.45740000000000008</c:v>
                </c:pt>
                <c:pt idx="2">
                  <c:v>0.60000000000000064</c:v>
                </c:pt>
                <c:pt idx="3">
                  <c:v>0.85280000000000311</c:v>
                </c:pt>
                <c:pt idx="4">
                  <c:v>0.80149999999999999</c:v>
                </c:pt>
                <c:pt idx="5">
                  <c:v>0.60710000000000064</c:v>
                </c:pt>
                <c:pt idx="6">
                  <c:v>0.8135</c:v>
                </c:pt>
              </c:numCache>
            </c:numRef>
          </c:val>
          <c:extLst xmlns:c16r2="http://schemas.microsoft.com/office/drawing/2015/06/chart">
            <c:ext xmlns:c16="http://schemas.microsoft.com/office/drawing/2014/chart" uri="{C3380CC4-5D6E-409C-BE32-E72D297353CC}">
              <c16:uniqueId val="{00000000-A9BB-4EDB-B462-F46098EDF96B}"/>
            </c:ext>
          </c:extLst>
        </c:ser>
        <c:ser>
          <c:idx val="1"/>
          <c:order val="1"/>
          <c:tx>
            <c:strRef>
              <c:f>Sheet1!$C$1</c:f>
              <c:strCache>
                <c:ptCount val="1"/>
                <c:pt idx="0">
                  <c:v>Other specialist physician</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c:v>
                </c:pt>
                <c:pt idx="1">
                  <c:v>2.1300000000000006E-2</c:v>
                </c:pt>
                <c:pt idx="2">
                  <c:v>1.0500000000000021E-2</c:v>
                </c:pt>
                <c:pt idx="3">
                  <c:v>6.1000000000000004E-3</c:v>
                </c:pt>
                <c:pt idx="4">
                  <c:v>0</c:v>
                </c:pt>
                <c:pt idx="5">
                  <c:v>3.570000000000001E-2</c:v>
                </c:pt>
                <c:pt idx="6">
                  <c:v>1.6899999999999998E-2</c:v>
                </c:pt>
              </c:numCache>
            </c:numRef>
          </c:val>
          <c:extLst xmlns:c16r2="http://schemas.microsoft.com/office/drawing/2015/06/chart">
            <c:ext xmlns:c16="http://schemas.microsoft.com/office/drawing/2014/chart" uri="{C3380CC4-5D6E-409C-BE32-E72D297353CC}">
              <c16:uniqueId val="{00000001-A9BB-4EDB-B462-F46098EDF96B}"/>
            </c:ext>
          </c:extLst>
        </c:ser>
        <c:ser>
          <c:idx val="2"/>
          <c:order val="2"/>
          <c:tx>
            <c:strRef>
              <c:f>Sheet1!$D$1</c:f>
              <c:strCache>
                <c:ptCount val="1"/>
                <c:pt idx="0">
                  <c:v>General practicioner (house doctor)</c:v>
                </c:pt>
              </c:strCache>
            </c:strRef>
          </c:tx>
          <c:spPr>
            <a:solidFill>
              <a:schemeClr val="accent3"/>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Sheet1!$D$2:$D$8</c:f>
              <c:numCache>
                <c:formatCode>0%</c:formatCode>
                <c:ptCount val="7"/>
                <c:pt idx="0">
                  <c:v>0</c:v>
                </c:pt>
                <c:pt idx="1">
                  <c:v>0</c:v>
                </c:pt>
                <c:pt idx="2">
                  <c:v>0</c:v>
                </c:pt>
                <c:pt idx="3">
                  <c:v>0</c:v>
                </c:pt>
                <c:pt idx="4" formatCode="0.00%">
                  <c:v>1.4700000000000001E-2</c:v>
                </c:pt>
                <c:pt idx="5">
                  <c:v>0</c:v>
                </c:pt>
                <c:pt idx="6" formatCode="0.00%">
                  <c:v>1.6899999999999998E-2</c:v>
                </c:pt>
              </c:numCache>
            </c:numRef>
          </c:val>
          <c:extLst xmlns:c16r2="http://schemas.microsoft.com/office/drawing/2015/06/chart">
            <c:ext xmlns:c16="http://schemas.microsoft.com/office/drawing/2014/chart" uri="{C3380CC4-5D6E-409C-BE32-E72D297353CC}">
              <c16:uniqueId val="{00000002-A9BB-4EDB-B462-F46098EDF96B}"/>
            </c:ext>
          </c:extLst>
        </c:ser>
        <c:ser>
          <c:idx val="3"/>
          <c:order val="3"/>
          <c:tx>
            <c:strRef>
              <c:f>Sheet1!$E$1</c:f>
              <c:strCache>
                <c:ptCount val="1"/>
                <c:pt idx="0">
                  <c:v>Nurse</c:v>
                </c:pt>
              </c:strCache>
            </c:strRef>
          </c:tx>
          <c:spPr>
            <a:solidFill>
              <a:schemeClr val="accent4"/>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Sheet1!$E$2:$E$8</c:f>
              <c:numCache>
                <c:formatCode>0.00%</c:formatCode>
                <c:ptCount val="7"/>
                <c:pt idx="0">
                  <c:v>2.5600000000000012E-2</c:v>
                </c:pt>
                <c:pt idx="1">
                  <c:v>0.27660000000000001</c:v>
                </c:pt>
                <c:pt idx="2">
                  <c:v>0.16839999999999999</c:v>
                </c:pt>
                <c:pt idx="3">
                  <c:v>4.9100000000000033E-2</c:v>
                </c:pt>
                <c:pt idx="4">
                  <c:v>2.2100000000000002E-2</c:v>
                </c:pt>
                <c:pt idx="5">
                  <c:v>0.10710000000000022</c:v>
                </c:pt>
                <c:pt idx="6" formatCode="0%">
                  <c:v>0</c:v>
                </c:pt>
              </c:numCache>
            </c:numRef>
          </c:val>
          <c:extLst xmlns:c16r2="http://schemas.microsoft.com/office/drawing/2015/06/chart">
            <c:ext xmlns:c16="http://schemas.microsoft.com/office/drawing/2014/chart" uri="{C3380CC4-5D6E-409C-BE32-E72D297353CC}">
              <c16:uniqueId val="{00000003-A9BB-4EDB-B462-F46098EDF96B}"/>
            </c:ext>
          </c:extLst>
        </c:ser>
        <c:ser>
          <c:idx val="4"/>
          <c:order val="4"/>
          <c:tx>
            <c:strRef>
              <c:f>Sheet1!$F$1</c:f>
              <c:strCache>
                <c:ptCount val="1"/>
                <c:pt idx="0">
                  <c:v>Other patient (s)</c:v>
                </c:pt>
              </c:strCache>
            </c:strRef>
          </c:tx>
          <c:spPr>
            <a:solidFill>
              <a:schemeClr val="accent5"/>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Sheet1!$F$2:$F$8</c:f>
              <c:numCache>
                <c:formatCode>0.00%</c:formatCode>
                <c:ptCount val="7"/>
                <c:pt idx="0">
                  <c:v>2.5600000000000012E-2</c:v>
                </c:pt>
                <c:pt idx="1">
                  <c:v>3.1900000000000005E-2</c:v>
                </c:pt>
                <c:pt idx="2">
                  <c:v>4.2100000000000012E-2</c:v>
                </c:pt>
                <c:pt idx="3">
                  <c:v>6.1000000000000004E-3</c:v>
                </c:pt>
                <c:pt idx="4">
                  <c:v>8.0900000000000027E-2</c:v>
                </c:pt>
                <c:pt idx="5">
                  <c:v>7.1400000000000019E-2</c:v>
                </c:pt>
                <c:pt idx="6">
                  <c:v>8.4700000000000067E-2</c:v>
                </c:pt>
              </c:numCache>
            </c:numRef>
          </c:val>
          <c:extLst xmlns:c16r2="http://schemas.microsoft.com/office/drawing/2015/06/chart">
            <c:ext xmlns:c16="http://schemas.microsoft.com/office/drawing/2014/chart" uri="{C3380CC4-5D6E-409C-BE32-E72D297353CC}">
              <c16:uniqueId val="{00000004-A9BB-4EDB-B462-F46098EDF96B}"/>
            </c:ext>
          </c:extLst>
        </c:ser>
        <c:ser>
          <c:idx val="5"/>
          <c:order val="5"/>
          <c:tx>
            <c:strRef>
              <c:f>Sheet1!$G$1</c:f>
              <c:strCache>
                <c:ptCount val="1"/>
                <c:pt idx="0">
                  <c:v>Educational programme</c:v>
                </c:pt>
              </c:strCache>
            </c:strRef>
          </c:tx>
          <c:spPr>
            <a:solidFill>
              <a:schemeClr val="accent6"/>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Sheet1!$G$2:$G$8</c:f>
              <c:numCache>
                <c:formatCode>0.00%</c:formatCode>
                <c:ptCount val="7"/>
                <c:pt idx="0" formatCode="0%">
                  <c:v>0</c:v>
                </c:pt>
                <c:pt idx="1">
                  <c:v>6.3800000000000009E-2</c:v>
                </c:pt>
                <c:pt idx="2">
                  <c:v>3.1600000000000052E-2</c:v>
                </c:pt>
                <c:pt idx="3">
                  <c:v>6.1000000000000004E-3</c:v>
                </c:pt>
                <c:pt idx="4" formatCode="0%">
                  <c:v>0</c:v>
                </c:pt>
                <c:pt idx="5" formatCode="0%">
                  <c:v>0</c:v>
                </c:pt>
                <c:pt idx="6" formatCode="0%">
                  <c:v>0</c:v>
                </c:pt>
              </c:numCache>
            </c:numRef>
          </c:val>
          <c:extLst xmlns:c16r2="http://schemas.microsoft.com/office/drawing/2015/06/chart">
            <c:ext xmlns:c16="http://schemas.microsoft.com/office/drawing/2014/chart" uri="{C3380CC4-5D6E-409C-BE32-E72D297353CC}">
              <c16:uniqueId val="{00000005-A9BB-4EDB-B462-F46098EDF96B}"/>
            </c:ext>
          </c:extLst>
        </c:ser>
        <c:ser>
          <c:idx val="6"/>
          <c:order val="6"/>
          <c:tx>
            <c:strRef>
              <c:f>Sheet1!$H$1</c:f>
              <c:strCache>
                <c:ptCount val="1"/>
                <c:pt idx="0">
                  <c:v>Educational materials </c:v>
                </c:pt>
              </c:strCache>
            </c:strRef>
          </c:tx>
          <c:spPr>
            <a:solidFill>
              <a:schemeClr val="accent1">
                <a:lumMod val="60000"/>
              </a:schemeClr>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Sheet1!$H$2:$H$8</c:f>
              <c:numCache>
                <c:formatCode>0.00%</c:formatCode>
                <c:ptCount val="7"/>
                <c:pt idx="0" formatCode="0%">
                  <c:v>0</c:v>
                </c:pt>
                <c:pt idx="1">
                  <c:v>1.0600000000000021E-2</c:v>
                </c:pt>
                <c:pt idx="2" formatCode="0%">
                  <c:v>0</c:v>
                </c:pt>
                <c:pt idx="3">
                  <c:v>1.2300000000000005E-2</c:v>
                </c:pt>
                <c:pt idx="4" formatCode="0%">
                  <c:v>0</c:v>
                </c:pt>
                <c:pt idx="5">
                  <c:v>0.10710000000000022</c:v>
                </c:pt>
                <c:pt idx="6" formatCode="0%">
                  <c:v>0</c:v>
                </c:pt>
              </c:numCache>
            </c:numRef>
          </c:val>
          <c:extLst xmlns:c16r2="http://schemas.microsoft.com/office/drawing/2015/06/chart">
            <c:ext xmlns:c16="http://schemas.microsoft.com/office/drawing/2014/chart" uri="{C3380CC4-5D6E-409C-BE32-E72D297353CC}">
              <c16:uniqueId val="{00000006-A9BB-4EDB-B462-F46098EDF96B}"/>
            </c:ext>
          </c:extLst>
        </c:ser>
        <c:ser>
          <c:idx val="7"/>
          <c:order val="7"/>
          <c:tx>
            <c:strRef>
              <c:f>Sheet1!$I$1</c:f>
              <c:strCache>
                <c:ptCount val="1"/>
                <c:pt idx="0">
                  <c:v>Internet</c:v>
                </c:pt>
              </c:strCache>
            </c:strRef>
          </c:tx>
          <c:spPr>
            <a:solidFill>
              <a:schemeClr val="accent2">
                <a:lumMod val="60000"/>
              </a:schemeClr>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Sheet1!$I$2:$I$8</c:f>
              <c:numCache>
                <c:formatCode>0.00%</c:formatCode>
                <c:ptCount val="7"/>
                <c:pt idx="0">
                  <c:v>0.21790000000000098</c:v>
                </c:pt>
                <c:pt idx="1">
                  <c:v>6.3800000000000009E-2</c:v>
                </c:pt>
                <c:pt idx="2">
                  <c:v>7.3700000000000029E-2</c:v>
                </c:pt>
                <c:pt idx="3">
                  <c:v>2.4500000000000001E-2</c:v>
                </c:pt>
                <c:pt idx="4">
                  <c:v>5.8800000000000012E-2</c:v>
                </c:pt>
                <c:pt idx="5">
                  <c:v>3.570000000000001E-2</c:v>
                </c:pt>
                <c:pt idx="6">
                  <c:v>3.39E-2</c:v>
                </c:pt>
              </c:numCache>
            </c:numRef>
          </c:val>
          <c:extLst xmlns:c16r2="http://schemas.microsoft.com/office/drawing/2015/06/chart">
            <c:ext xmlns:c16="http://schemas.microsoft.com/office/drawing/2014/chart" uri="{C3380CC4-5D6E-409C-BE32-E72D297353CC}">
              <c16:uniqueId val="{00000007-A9BB-4EDB-B462-F46098EDF96B}"/>
            </c:ext>
          </c:extLst>
        </c:ser>
        <c:ser>
          <c:idx val="8"/>
          <c:order val="8"/>
          <c:tx>
            <c:strRef>
              <c:f>Sheet1!$J$1</c:f>
              <c:strCache>
                <c:ptCount val="1"/>
                <c:pt idx="0">
                  <c:v>Other </c:v>
                </c:pt>
              </c:strCache>
            </c:strRef>
          </c:tx>
          <c:spPr>
            <a:solidFill>
              <a:schemeClr val="accent3">
                <a:lumMod val="60000"/>
              </a:schemeClr>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Sheet1!$J$2:$J$8</c:f>
              <c:numCache>
                <c:formatCode>0.00%</c:formatCode>
                <c:ptCount val="7"/>
                <c:pt idx="0">
                  <c:v>1.2800000000000021E-2</c:v>
                </c:pt>
                <c:pt idx="1">
                  <c:v>7.4500000000000094E-2</c:v>
                </c:pt>
                <c:pt idx="2">
                  <c:v>7.3700000000000029E-2</c:v>
                </c:pt>
                <c:pt idx="3">
                  <c:v>4.2900000000000021E-2</c:v>
                </c:pt>
                <c:pt idx="4">
                  <c:v>2.2100000000000002E-2</c:v>
                </c:pt>
                <c:pt idx="5">
                  <c:v>3.570000000000001E-2</c:v>
                </c:pt>
                <c:pt idx="6">
                  <c:v>3.39E-2</c:v>
                </c:pt>
              </c:numCache>
            </c:numRef>
          </c:val>
          <c:extLst xmlns:c16r2="http://schemas.microsoft.com/office/drawing/2015/06/chart">
            <c:ext xmlns:c16="http://schemas.microsoft.com/office/drawing/2014/chart" uri="{C3380CC4-5D6E-409C-BE32-E72D297353CC}">
              <c16:uniqueId val="{00000008-A9BB-4EDB-B462-F46098EDF96B}"/>
            </c:ext>
          </c:extLst>
        </c:ser>
        <c:gapWidth val="85"/>
        <c:gapDepth val="65"/>
        <c:shape val="box"/>
        <c:axId val="110543232"/>
        <c:axId val="110544768"/>
        <c:axId val="0"/>
      </c:bar3DChart>
      <c:catAx>
        <c:axId val="11054323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544768"/>
        <c:crosses val="autoZero"/>
        <c:auto val="1"/>
        <c:lblAlgn val="ctr"/>
        <c:lblOffset val="100"/>
      </c:catAx>
      <c:valAx>
        <c:axId val="110544768"/>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kern="1200" baseline="0" dirty="0">
                    <a:solidFill>
                      <a:srgbClr val="595959"/>
                    </a:solidFill>
                    <a:effectLst/>
                  </a:rPr>
                  <a:t>Percentage</a:t>
                </a:r>
                <a:r>
                  <a:rPr lang="nl-BE" sz="1800" b="0" i="0" kern="1200" baseline="0" dirty="0">
                    <a:solidFill>
                      <a:srgbClr val="000000"/>
                    </a:solidFill>
                    <a:effectLst/>
                  </a:rPr>
                  <a:t> </a:t>
                </a:r>
                <a:r>
                  <a:rPr lang="nl-BE" sz="1800" b="0" i="0" kern="1200" baseline="0" dirty="0">
                    <a:solidFill>
                      <a:srgbClr val="595959"/>
                    </a:solidFill>
                    <a:effectLst/>
                  </a:rPr>
                  <a:t>of</a:t>
                </a:r>
                <a:r>
                  <a:rPr lang="nl-BE" sz="1800" b="0" i="0" kern="1200" baseline="0" dirty="0">
                    <a:solidFill>
                      <a:srgbClr val="000000"/>
                    </a:solidFill>
                    <a:effectLst/>
                  </a:rPr>
                  <a:t> </a:t>
                </a:r>
                <a:r>
                  <a:rPr lang="nl-BE" sz="1800" b="0" i="0" kern="1200" baseline="0" dirty="0" err="1">
                    <a:solidFill>
                      <a:srgbClr val="595959"/>
                    </a:solidFill>
                    <a:effectLst/>
                  </a:rPr>
                  <a:t>patients</a:t>
                </a:r>
                <a:endParaRPr lang="nl-BE" sz="1800" dirty="0">
                  <a:effectLst/>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543232"/>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600" b="0" i="0" u="none" strike="noStrike" kern="1200" baseline="0">
                <a:solidFill>
                  <a:srgbClr val="FFC000"/>
                </a:solidFill>
                <a:latin typeface="+mn-lt"/>
                <a:ea typeface="+mn-ea"/>
                <a:cs typeface="+mn-cs"/>
              </a:defRPr>
            </a:pPr>
            <a:endParaRPr lang="nl-BE"/>
          </a:p>
        </c:txPr>
      </c:legendEntry>
      <c:legendEntry>
        <c:idx val="2"/>
        <c:txPr>
          <a:bodyPr rot="0" spcFirstLastPara="1" vertOverflow="ellipsis" vert="horz" wrap="square" anchor="ctr" anchorCtr="1"/>
          <a:lstStyle/>
          <a:p>
            <a:pPr>
              <a:defRPr sz="1600" b="0" i="0" u="none" strike="noStrike" kern="1200" baseline="0">
                <a:solidFill>
                  <a:srgbClr val="FFC000"/>
                </a:solidFill>
                <a:latin typeface="+mn-lt"/>
                <a:ea typeface="+mn-ea"/>
                <a:cs typeface="+mn-cs"/>
              </a:defRPr>
            </a:pPr>
            <a:endParaRPr lang="nl-BE"/>
          </a:p>
        </c:txPr>
      </c:legendEntry>
      <c:legendEntry>
        <c:idx val="3"/>
        <c:txPr>
          <a:bodyPr rot="0" spcFirstLastPara="1" vertOverflow="ellipsis" vert="horz" wrap="square" anchor="ctr" anchorCtr="1"/>
          <a:lstStyle/>
          <a:p>
            <a:pPr>
              <a:defRPr sz="1600" b="0" i="0" u="none" strike="noStrike" kern="1200" baseline="0">
                <a:solidFill>
                  <a:srgbClr val="FFC000"/>
                </a:solidFill>
                <a:latin typeface="+mn-lt"/>
                <a:ea typeface="+mn-ea"/>
                <a:cs typeface="+mn-cs"/>
              </a:defRPr>
            </a:pPr>
            <a:endParaRPr lang="nl-BE"/>
          </a:p>
        </c:txPr>
      </c:legendEntry>
      <c:legendEntry>
        <c:idx val="5"/>
        <c:txPr>
          <a:bodyPr rot="0" spcFirstLastPara="1" vertOverflow="ellipsis" vert="horz" wrap="square" anchor="ctr" anchorCtr="1"/>
          <a:lstStyle/>
          <a:p>
            <a:pPr>
              <a:defRPr sz="1600" b="0" i="0" u="none" strike="noStrike" kern="1200" baseline="0">
                <a:solidFill>
                  <a:srgbClr val="FFC000"/>
                </a:solidFill>
                <a:latin typeface="+mn-lt"/>
                <a:ea typeface="+mn-ea"/>
                <a:cs typeface="+mn-cs"/>
              </a:defRPr>
            </a:pPr>
            <a:endParaRPr lang="nl-BE"/>
          </a:p>
        </c:txPr>
      </c:legendEntry>
      <c:legendEntry>
        <c:idx val="6"/>
        <c:txPr>
          <a:bodyPr rot="0" spcFirstLastPara="1" vertOverflow="ellipsis" vert="horz" wrap="square" anchor="ctr" anchorCtr="1"/>
          <a:lstStyle/>
          <a:p>
            <a:pPr>
              <a:defRPr sz="1600" b="0" i="0" u="none" strike="noStrike" kern="1200" baseline="0">
                <a:solidFill>
                  <a:srgbClr val="FFC000"/>
                </a:solidFill>
                <a:latin typeface="+mn-lt"/>
                <a:ea typeface="+mn-ea"/>
                <a:cs typeface="+mn-cs"/>
              </a:defRPr>
            </a:pPr>
            <a:endParaRPr lang="nl-BE"/>
          </a:p>
        </c:txPr>
      </c:legendEntry>
      <c:legendEntry>
        <c:idx val="8"/>
        <c:txPr>
          <a:bodyPr rot="0" spcFirstLastPara="1" vertOverflow="ellipsis" vert="horz" wrap="square" anchor="ctr" anchorCtr="1"/>
          <a:lstStyle/>
          <a:p>
            <a:pPr>
              <a:defRPr sz="1600" b="0" i="0" u="none" strike="noStrike" kern="1200" baseline="0">
                <a:solidFill>
                  <a:srgbClr val="FF0000"/>
                </a:solidFill>
                <a:latin typeface="+mn-lt"/>
                <a:ea typeface="+mn-ea"/>
                <a:cs typeface="+mn-cs"/>
              </a:defRPr>
            </a:pPr>
            <a:endParaRPr lang="nl-BE"/>
          </a:p>
        </c:txPr>
      </c:legendEntry>
      <c:layout>
        <c:manualLayout>
          <c:xMode val="edge"/>
          <c:yMode val="edge"/>
          <c:x val="0.70329571437220051"/>
          <c:y val="4.4368191995169934E-2"/>
          <c:w val="0.28783313386824244"/>
          <c:h val="0.88314860003521922"/>
        </c:manualLayout>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rgbClr val="595959"/>
      </a:solidFill>
    </a:ln>
    <a:effectLst/>
  </c:spPr>
  <c:txPr>
    <a:bodyPr/>
    <a:lstStyle/>
    <a:p>
      <a:pPr>
        <a:defRPr/>
      </a:pPr>
      <a:endParaRPr lang="nl-BE"/>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0.56410000000000005</c:v>
                </c:pt>
                <c:pt idx="1">
                  <c:v>0.73400000000000065</c:v>
                </c:pt>
                <c:pt idx="2">
                  <c:v>0.85260000000000391</c:v>
                </c:pt>
                <c:pt idx="3">
                  <c:v>0.71780000000000299</c:v>
                </c:pt>
                <c:pt idx="4">
                  <c:v>0.49260000000000032</c:v>
                </c:pt>
                <c:pt idx="5">
                  <c:v>0.10710000000000022</c:v>
                </c:pt>
                <c:pt idx="6">
                  <c:v>0.72880000000000333</c:v>
                </c:pt>
              </c:numCache>
            </c:numRef>
          </c:val>
          <c:extLst xmlns:c16r2="http://schemas.microsoft.com/office/drawing/2015/06/chart">
            <c:ext xmlns:c16="http://schemas.microsoft.com/office/drawing/2014/chart" uri="{C3380CC4-5D6E-409C-BE32-E72D297353CC}">
              <c16:uniqueId val="{00000000-F24F-4840-B558-3417EEDB49B8}"/>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0.43590000000000168</c:v>
                </c:pt>
                <c:pt idx="1">
                  <c:v>0.26590000000000008</c:v>
                </c:pt>
                <c:pt idx="2">
                  <c:v>0.14740000000000081</c:v>
                </c:pt>
                <c:pt idx="3">
                  <c:v>0.28220000000000001</c:v>
                </c:pt>
                <c:pt idx="4">
                  <c:v>0.50739999999999996</c:v>
                </c:pt>
                <c:pt idx="5">
                  <c:v>0.89290000000000003</c:v>
                </c:pt>
                <c:pt idx="6">
                  <c:v>0.2712</c:v>
                </c:pt>
              </c:numCache>
            </c:numRef>
          </c:val>
          <c:extLst xmlns:c16r2="http://schemas.microsoft.com/office/drawing/2015/06/chart">
            <c:ext xmlns:c16="http://schemas.microsoft.com/office/drawing/2014/chart" uri="{C3380CC4-5D6E-409C-BE32-E72D297353CC}">
              <c16:uniqueId val="{00000001-F24F-4840-B558-3417EEDB49B8}"/>
            </c:ext>
          </c:extLst>
        </c:ser>
        <c:shape val="box"/>
        <c:axId val="110250624"/>
        <c:axId val="110264704"/>
        <c:axId val="0"/>
      </c:bar3DChart>
      <c:catAx>
        <c:axId val="11025062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264704"/>
        <c:crosses val="autoZero"/>
        <c:auto val="1"/>
        <c:lblAlgn val="ctr"/>
        <c:lblOffset val="100"/>
      </c:catAx>
      <c:valAx>
        <c:axId val="110264704"/>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kern="1200" baseline="0" dirty="0">
                    <a:solidFill>
                      <a:srgbClr val="595959"/>
                    </a:solidFill>
                    <a:effectLst/>
                  </a:rPr>
                  <a:t>Percentage</a:t>
                </a:r>
                <a:r>
                  <a:rPr lang="nl-BE" sz="1800" b="0" i="0" kern="1200" baseline="0" dirty="0">
                    <a:solidFill>
                      <a:srgbClr val="000000"/>
                    </a:solidFill>
                    <a:effectLst/>
                  </a:rPr>
                  <a:t> </a:t>
                </a:r>
                <a:r>
                  <a:rPr lang="nl-BE" sz="1800" b="0" i="0" kern="1200" baseline="0" dirty="0">
                    <a:solidFill>
                      <a:srgbClr val="595959"/>
                    </a:solidFill>
                    <a:effectLst/>
                  </a:rPr>
                  <a:t>of</a:t>
                </a:r>
                <a:r>
                  <a:rPr lang="nl-BE" sz="1800" b="0" i="0" kern="1200" baseline="0" dirty="0">
                    <a:solidFill>
                      <a:srgbClr val="000000"/>
                    </a:solidFill>
                    <a:effectLst/>
                  </a:rPr>
                  <a:t> </a:t>
                </a:r>
                <a:r>
                  <a:rPr lang="nl-BE" sz="1800" b="0" i="0" kern="1200" baseline="0" dirty="0" err="1">
                    <a:solidFill>
                      <a:srgbClr val="595959"/>
                    </a:solidFill>
                    <a:effectLst/>
                  </a:rPr>
                  <a:t>patients</a:t>
                </a:r>
                <a:endParaRPr lang="nl-BE" sz="1800" dirty="0">
                  <a:effectLst/>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250624"/>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0.5625</c:v>
                </c:pt>
                <c:pt idx="1">
                  <c:v>0.5881999999999995</c:v>
                </c:pt>
                <c:pt idx="2">
                  <c:v>0.82609999999999995</c:v>
                </c:pt>
                <c:pt idx="3">
                  <c:v>0.63410000000000322</c:v>
                </c:pt>
                <c:pt idx="4">
                  <c:v>0.31430000000000208</c:v>
                </c:pt>
                <c:pt idx="5">
                  <c:v>0.44440000000000002</c:v>
                </c:pt>
                <c:pt idx="6">
                  <c:v>0.5333</c:v>
                </c:pt>
              </c:numCache>
            </c:numRef>
          </c:val>
          <c:extLst xmlns:c16r2="http://schemas.microsoft.com/office/drawing/2015/06/chart">
            <c:ext xmlns:c16="http://schemas.microsoft.com/office/drawing/2014/chart" uri="{C3380CC4-5D6E-409C-BE32-E72D297353CC}">
              <c16:uniqueId val="{00000000-EDF9-4FFA-89F6-0C71DE494F03}"/>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0.43750000000000161</c:v>
                </c:pt>
                <c:pt idx="1">
                  <c:v>0.41170000000000001</c:v>
                </c:pt>
                <c:pt idx="2">
                  <c:v>0.17390000000000044</c:v>
                </c:pt>
                <c:pt idx="3">
                  <c:v>0.36590000000000167</c:v>
                </c:pt>
                <c:pt idx="4">
                  <c:v>0.68570000000000064</c:v>
                </c:pt>
                <c:pt idx="5">
                  <c:v>0.55559999999999998</c:v>
                </c:pt>
                <c:pt idx="6">
                  <c:v>0.46660000000000001</c:v>
                </c:pt>
              </c:numCache>
            </c:numRef>
          </c:val>
          <c:extLst xmlns:c16r2="http://schemas.microsoft.com/office/drawing/2015/06/chart">
            <c:ext xmlns:c16="http://schemas.microsoft.com/office/drawing/2014/chart" uri="{C3380CC4-5D6E-409C-BE32-E72D297353CC}">
              <c16:uniqueId val="{00000001-EDF9-4FFA-89F6-0C71DE494F03}"/>
            </c:ext>
          </c:extLst>
        </c:ser>
        <c:shape val="box"/>
        <c:axId val="110651648"/>
        <c:axId val="110657536"/>
        <c:axId val="0"/>
      </c:bar3DChart>
      <c:catAx>
        <c:axId val="110651648"/>
        <c:scaling>
          <c:orientation val="minMax"/>
        </c:scaling>
        <c:axPos val="b"/>
        <c:numFmt formatCode="General" sourceLinked="1"/>
        <c:maj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657536"/>
        <c:crosses val="autoZero"/>
        <c:auto val="1"/>
        <c:lblAlgn val="ctr"/>
        <c:lblOffset val="100"/>
      </c:catAx>
      <c:valAx>
        <c:axId val="110657536"/>
        <c:scaling>
          <c:orientation val="minMax"/>
        </c:scaling>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nl-BE" sz="1200" b="0" i="0" u="none" strike="noStrike" kern="1200" baseline="0" dirty="0">
                    <a:solidFill>
                      <a:srgbClr val="595959"/>
                    </a:solidFill>
                    <a:effectLst/>
                    <a:latin typeface="+mn-lt"/>
                    <a:ea typeface="+mn-ea"/>
                    <a:cs typeface="+mn-cs"/>
                  </a:rPr>
                  <a:t>Percentage of </a:t>
                </a:r>
                <a:r>
                  <a:rPr lang="nl-BE" sz="1200" b="0" i="0" u="none" strike="noStrike" kern="1200" baseline="0" dirty="0" err="1">
                    <a:solidFill>
                      <a:srgbClr val="595959"/>
                    </a:solidFill>
                    <a:effectLst/>
                    <a:latin typeface="+mn-lt"/>
                    <a:ea typeface="+mn-ea"/>
                    <a:cs typeface="+mn-cs"/>
                  </a:rPr>
                  <a:t>patients</a:t>
                </a:r>
                <a:endParaRPr lang="nl-BE" sz="1200" b="0" i="0" u="none" strike="noStrike" kern="1200" baseline="0" dirty="0">
                  <a:solidFill>
                    <a:srgbClr val="595959"/>
                  </a:solidFill>
                  <a:effectLst/>
                  <a:latin typeface="+mn-lt"/>
                  <a:ea typeface="+mn-ea"/>
                  <a:cs typeface="+mn-cs"/>
                </a:endParaRPr>
              </a:p>
            </c:rich>
          </c:tx>
          <c:layout/>
        </c:title>
        <c:numFmt formatCode="0%" sourceLinked="1"/>
        <c:maj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651648"/>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0.83120000000000005</c:v>
                </c:pt>
                <c:pt idx="1">
                  <c:v>0.95230000000000004</c:v>
                </c:pt>
                <c:pt idx="2" formatCode="0%">
                  <c:v>1</c:v>
                </c:pt>
                <c:pt idx="3">
                  <c:v>0.875000000000002</c:v>
                </c:pt>
                <c:pt idx="4">
                  <c:v>0.47520000000000001</c:v>
                </c:pt>
                <c:pt idx="5">
                  <c:v>0.8125</c:v>
                </c:pt>
                <c:pt idx="6">
                  <c:v>0.71430000000000005</c:v>
                </c:pt>
              </c:numCache>
            </c:numRef>
          </c:val>
          <c:extLst xmlns:c16r2="http://schemas.microsoft.com/office/drawing/2015/06/chart">
            <c:ext xmlns:c16="http://schemas.microsoft.com/office/drawing/2014/chart" uri="{C3380CC4-5D6E-409C-BE32-E72D297353CC}">
              <c16:uniqueId val="{00000000-B52F-4913-A887-C5BEE1986A37}"/>
            </c:ext>
          </c:extLst>
        </c:ser>
        <c:ser>
          <c:idx val="1"/>
          <c:order val="1"/>
          <c:tx>
            <c:strRef>
              <c:f>Blad1!$C$1</c:f>
              <c:strCache>
                <c:ptCount val="1"/>
                <c:pt idx="0">
                  <c:v>No </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0.16880000000000001</c:v>
                </c:pt>
                <c:pt idx="1">
                  <c:v>4.7600000000000003E-2</c:v>
                </c:pt>
                <c:pt idx="2" formatCode="0%">
                  <c:v>0</c:v>
                </c:pt>
                <c:pt idx="3">
                  <c:v>0.125</c:v>
                </c:pt>
                <c:pt idx="4">
                  <c:v>0.52480000000000004</c:v>
                </c:pt>
                <c:pt idx="5">
                  <c:v>0.18750000000000044</c:v>
                </c:pt>
                <c:pt idx="6">
                  <c:v>0.28570000000000001</c:v>
                </c:pt>
              </c:numCache>
            </c:numRef>
          </c:val>
          <c:extLst xmlns:c16r2="http://schemas.microsoft.com/office/drawing/2015/06/chart">
            <c:ext xmlns:c16="http://schemas.microsoft.com/office/drawing/2014/chart" uri="{C3380CC4-5D6E-409C-BE32-E72D297353CC}">
              <c16:uniqueId val="{00000001-B52F-4913-A887-C5BEE1986A37}"/>
            </c:ext>
          </c:extLst>
        </c:ser>
        <c:shape val="box"/>
        <c:axId val="110571904"/>
        <c:axId val="110573440"/>
        <c:axId val="0"/>
      </c:bar3DChart>
      <c:catAx>
        <c:axId val="110571904"/>
        <c:scaling>
          <c:orientation val="minMax"/>
        </c:scaling>
        <c:axPos val="b"/>
        <c:numFmt formatCode="General" sourceLinked="0"/>
        <c:tickLblPos val="nextTo"/>
        <c:crossAx val="110573440"/>
        <c:crosses val="autoZero"/>
        <c:auto val="1"/>
        <c:lblAlgn val="ctr"/>
        <c:lblOffset val="100"/>
      </c:catAx>
      <c:valAx>
        <c:axId val="110573440"/>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0571904"/>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0.64100000000000334</c:v>
                </c:pt>
                <c:pt idx="1">
                  <c:v>0.74470000000000391</c:v>
                </c:pt>
                <c:pt idx="2">
                  <c:v>0.83160000000000334</c:v>
                </c:pt>
                <c:pt idx="3">
                  <c:v>0.66870000000000462</c:v>
                </c:pt>
                <c:pt idx="4">
                  <c:v>0.47060000000000002</c:v>
                </c:pt>
                <c:pt idx="5">
                  <c:v>0.5</c:v>
                </c:pt>
                <c:pt idx="6">
                  <c:v>0.62710000000000299</c:v>
                </c:pt>
              </c:numCache>
            </c:numRef>
          </c:val>
          <c:extLst xmlns:c16r2="http://schemas.microsoft.com/office/drawing/2015/06/chart">
            <c:ext xmlns:c16="http://schemas.microsoft.com/office/drawing/2014/chart" uri="{C3380CC4-5D6E-409C-BE32-E72D297353CC}">
              <c16:uniqueId val="{00000000-A853-47E8-BAAA-8F719F4BE20B}"/>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0.35900000000000032</c:v>
                </c:pt>
                <c:pt idx="1">
                  <c:v>0.25530000000000008</c:v>
                </c:pt>
                <c:pt idx="2">
                  <c:v>0.16839999999999999</c:v>
                </c:pt>
                <c:pt idx="3">
                  <c:v>0.33130000000000265</c:v>
                </c:pt>
                <c:pt idx="4">
                  <c:v>0.52939999999999998</c:v>
                </c:pt>
                <c:pt idx="5">
                  <c:v>0.5</c:v>
                </c:pt>
                <c:pt idx="6">
                  <c:v>0.37290000000000167</c:v>
                </c:pt>
              </c:numCache>
            </c:numRef>
          </c:val>
          <c:extLst xmlns:c16r2="http://schemas.microsoft.com/office/drawing/2015/06/chart">
            <c:ext xmlns:c16="http://schemas.microsoft.com/office/drawing/2014/chart" uri="{C3380CC4-5D6E-409C-BE32-E72D297353CC}">
              <c16:uniqueId val="{00000001-A853-47E8-BAAA-8F719F4BE20B}"/>
            </c:ext>
          </c:extLst>
        </c:ser>
        <c:shape val="box"/>
        <c:axId val="110961024"/>
        <c:axId val="110962560"/>
        <c:axId val="0"/>
      </c:bar3DChart>
      <c:catAx>
        <c:axId val="11096102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962560"/>
        <c:crosses val="autoZero"/>
        <c:auto val="1"/>
        <c:lblAlgn val="ctr"/>
        <c:lblOffset val="100"/>
      </c:catAx>
      <c:valAx>
        <c:axId val="110962560"/>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u="none" strike="noStrike" kern="1200" baseline="0" dirty="0">
                    <a:solidFill>
                      <a:prstClr val="black">
                        <a:lumMod val="65000"/>
                        <a:lumOff val="35000"/>
                      </a:prstClr>
                    </a:solidFill>
                    <a:effectLst/>
                    <a:latin typeface="+mn-lt"/>
                    <a:ea typeface="+mn-ea"/>
                    <a:cs typeface="+mn-cs"/>
                  </a:rPr>
                  <a:t>Percentage of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0961024"/>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Limited reimbursement</c:v>
                </c:pt>
              </c:strCache>
            </c:strRef>
          </c:tx>
          <c:cat>
            <c:strRef>
              <c:f>Blad1!$A$2:$A$7</c:f>
              <c:strCache>
                <c:ptCount val="6"/>
                <c:pt idx="0">
                  <c:v>FR</c:v>
                </c:pt>
                <c:pt idx="1">
                  <c:v>UK</c:v>
                </c:pt>
                <c:pt idx="2">
                  <c:v>SP</c:v>
                </c:pt>
                <c:pt idx="3">
                  <c:v>GR</c:v>
                </c:pt>
                <c:pt idx="4">
                  <c:v>SL</c:v>
                </c:pt>
                <c:pt idx="5">
                  <c:v>LI</c:v>
                </c:pt>
              </c:strCache>
            </c:strRef>
          </c:cat>
          <c:val>
            <c:numRef>
              <c:f>Blad1!$B$2:$B$7</c:f>
              <c:numCache>
                <c:formatCode>0.00%</c:formatCode>
                <c:ptCount val="6"/>
                <c:pt idx="0">
                  <c:v>0.18180000000000004</c:v>
                </c:pt>
                <c:pt idx="1">
                  <c:v>0</c:v>
                </c:pt>
                <c:pt idx="2">
                  <c:v>0</c:v>
                </c:pt>
                <c:pt idx="3">
                  <c:v>3.3700000000000001E-2</c:v>
                </c:pt>
                <c:pt idx="4">
                  <c:v>0</c:v>
                </c:pt>
                <c:pt idx="5">
                  <c:v>0.17650000000000021</c:v>
                </c:pt>
              </c:numCache>
            </c:numRef>
          </c:val>
          <c:extLst xmlns:c16r2="http://schemas.microsoft.com/office/drawing/2015/06/chart">
            <c:ext xmlns:c16="http://schemas.microsoft.com/office/drawing/2014/chart" uri="{C3380CC4-5D6E-409C-BE32-E72D297353CC}">
              <c16:uniqueId val="{00000000-ED60-4EF2-9B49-2052E3D56F44}"/>
            </c:ext>
          </c:extLst>
        </c:ser>
        <c:ser>
          <c:idx val="1"/>
          <c:order val="1"/>
          <c:tx>
            <c:strRef>
              <c:f>Blad1!$C$1</c:f>
              <c:strCache>
                <c:ptCount val="1"/>
                <c:pt idx="0">
                  <c:v>Limited training options</c:v>
                </c:pt>
              </c:strCache>
            </c:strRef>
          </c:tx>
          <c:cat>
            <c:strRef>
              <c:f>Blad1!$A$2:$A$7</c:f>
              <c:strCache>
                <c:ptCount val="6"/>
                <c:pt idx="0">
                  <c:v>FR</c:v>
                </c:pt>
                <c:pt idx="1">
                  <c:v>UK</c:v>
                </c:pt>
                <c:pt idx="2">
                  <c:v>SP</c:v>
                </c:pt>
                <c:pt idx="3">
                  <c:v>GR</c:v>
                </c:pt>
                <c:pt idx="4">
                  <c:v>SL</c:v>
                </c:pt>
                <c:pt idx="5">
                  <c:v>LI</c:v>
                </c:pt>
              </c:strCache>
            </c:strRef>
          </c:cat>
          <c:val>
            <c:numRef>
              <c:f>Blad1!$C$2:$C$7</c:f>
              <c:numCache>
                <c:formatCode>0.00%</c:formatCode>
                <c:ptCount val="6"/>
                <c:pt idx="0">
                  <c:v>0.18180000000000004</c:v>
                </c:pt>
                <c:pt idx="1">
                  <c:v>0</c:v>
                </c:pt>
                <c:pt idx="2">
                  <c:v>7.1400000000000019E-2</c:v>
                </c:pt>
                <c:pt idx="3">
                  <c:v>0.14620000000000041</c:v>
                </c:pt>
                <c:pt idx="4">
                  <c:v>0</c:v>
                </c:pt>
                <c:pt idx="5">
                  <c:v>0.11760000000000002</c:v>
                </c:pt>
              </c:numCache>
            </c:numRef>
          </c:val>
          <c:extLst xmlns:c16r2="http://schemas.microsoft.com/office/drawing/2015/06/chart">
            <c:ext xmlns:c16="http://schemas.microsoft.com/office/drawing/2014/chart" uri="{C3380CC4-5D6E-409C-BE32-E72D297353CC}">
              <c16:uniqueId val="{00000001-ED60-4EF2-9B49-2052E3D56F44}"/>
            </c:ext>
          </c:extLst>
        </c:ser>
        <c:ser>
          <c:idx val="2"/>
          <c:order val="2"/>
          <c:tx>
            <c:strRef>
              <c:f>Blad1!$D$1</c:f>
              <c:strCache>
                <c:ptCount val="1"/>
                <c:pt idx="0">
                  <c:v>Limited trained staff</c:v>
                </c:pt>
              </c:strCache>
            </c:strRef>
          </c:tx>
          <c:cat>
            <c:strRef>
              <c:f>Blad1!$A$2:$A$7</c:f>
              <c:strCache>
                <c:ptCount val="6"/>
                <c:pt idx="0">
                  <c:v>FR</c:v>
                </c:pt>
                <c:pt idx="1">
                  <c:v>UK</c:v>
                </c:pt>
                <c:pt idx="2">
                  <c:v>SP</c:v>
                </c:pt>
                <c:pt idx="3">
                  <c:v>GR</c:v>
                </c:pt>
                <c:pt idx="4">
                  <c:v>SL</c:v>
                </c:pt>
                <c:pt idx="5">
                  <c:v>LI</c:v>
                </c:pt>
              </c:strCache>
            </c:strRef>
          </c:cat>
          <c:val>
            <c:numRef>
              <c:f>Blad1!$D$2:$D$7</c:f>
              <c:numCache>
                <c:formatCode>0.00%</c:formatCode>
                <c:ptCount val="6"/>
                <c:pt idx="0">
                  <c:v>0.2727</c:v>
                </c:pt>
                <c:pt idx="1">
                  <c:v>0.5</c:v>
                </c:pt>
                <c:pt idx="2">
                  <c:v>0.14290000000000044</c:v>
                </c:pt>
                <c:pt idx="3">
                  <c:v>0.24750000000000041</c:v>
                </c:pt>
                <c:pt idx="4">
                  <c:v>0.66670000000000285</c:v>
                </c:pt>
                <c:pt idx="5">
                  <c:v>0.23530000000000001</c:v>
                </c:pt>
              </c:numCache>
            </c:numRef>
          </c:val>
          <c:extLst xmlns:c16r2="http://schemas.microsoft.com/office/drawing/2015/06/chart">
            <c:ext xmlns:c16="http://schemas.microsoft.com/office/drawing/2014/chart" uri="{C3380CC4-5D6E-409C-BE32-E72D297353CC}">
              <c16:uniqueId val="{00000002-ED60-4EF2-9B49-2052E3D56F44}"/>
            </c:ext>
          </c:extLst>
        </c:ser>
        <c:ser>
          <c:idx val="3"/>
          <c:order val="3"/>
          <c:tx>
            <c:strRef>
              <c:f>Blad1!$E$1</c:f>
              <c:strCache>
                <c:ptCount val="1"/>
                <c:pt idx="0">
                  <c:v>Limited information available</c:v>
                </c:pt>
              </c:strCache>
            </c:strRef>
          </c:tx>
          <c:cat>
            <c:strRef>
              <c:f>Blad1!$A$2:$A$7</c:f>
              <c:strCache>
                <c:ptCount val="6"/>
                <c:pt idx="0">
                  <c:v>FR</c:v>
                </c:pt>
                <c:pt idx="1">
                  <c:v>UK</c:v>
                </c:pt>
                <c:pt idx="2">
                  <c:v>SP</c:v>
                </c:pt>
                <c:pt idx="3">
                  <c:v>GR</c:v>
                </c:pt>
                <c:pt idx="4">
                  <c:v>SL</c:v>
                </c:pt>
                <c:pt idx="5">
                  <c:v>LI</c:v>
                </c:pt>
              </c:strCache>
            </c:strRef>
          </c:cat>
          <c:val>
            <c:numRef>
              <c:f>Blad1!$E$2:$E$7</c:f>
              <c:numCache>
                <c:formatCode>0%</c:formatCode>
                <c:ptCount val="6"/>
                <c:pt idx="0" formatCode="0.00%">
                  <c:v>0</c:v>
                </c:pt>
                <c:pt idx="1">
                  <c:v>0</c:v>
                </c:pt>
                <c:pt idx="2" formatCode="0.00%">
                  <c:v>0.10710000000000022</c:v>
                </c:pt>
                <c:pt idx="3" formatCode="0.00%">
                  <c:v>6.7500000000000004E-2</c:v>
                </c:pt>
                <c:pt idx="4" formatCode="0.00%">
                  <c:v>0</c:v>
                </c:pt>
                <c:pt idx="5">
                  <c:v>0</c:v>
                </c:pt>
              </c:numCache>
            </c:numRef>
          </c:val>
          <c:extLst xmlns:c16r2="http://schemas.microsoft.com/office/drawing/2015/06/chart">
            <c:ext xmlns:c16="http://schemas.microsoft.com/office/drawing/2014/chart" uri="{C3380CC4-5D6E-409C-BE32-E72D297353CC}">
              <c16:uniqueId val="{00000003-ED60-4EF2-9B49-2052E3D56F44}"/>
            </c:ext>
          </c:extLst>
        </c:ser>
        <c:ser>
          <c:idx val="4"/>
          <c:order val="4"/>
          <c:tx>
            <c:strRef>
              <c:f>Blad1!$F$1</c:f>
              <c:strCache>
                <c:ptCount val="1"/>
                <c:pt idx="0">
                  <c:v>No interest from the hospital management/dialysis provider</c:v>
                </c:pt>
              </c:strCache>
            </c:strRef>
          </c:tx>
          <c:cat>
            <c:strRef>
              <c:f>Blad1!$A$2:$A$7</c:f>
              <c:strCache>
                <c:ptCount val="6"/>
                <c:pt idx="0">
                  <c:v>FR</c:v>
                </c:pt>
                <c:pt idx="1">
                  <c:v>UK</c:v>
                </c:pt>
                <c:pt idx="2">
                  <c:v>SP</c:v>
                </c:pt>
                <c:pt idx="3">
                  <c:v>GR</c:v>
                </c:pt>
                <c:pt idx="4">
                  <c:v>SL</c:v>
                </c:pt>
                <c:pt idx="5">
                  <c:v>LI</c:v>
                </c:pt>
              </c:strCache>
            </c:strRef>
          </c:cat>
          <c:val>
            <c:numRef>
              <c:f>Blad1!$F$2:$F$7</c:f>
              <c:numCache>
                <c:formatCode>0.00%</c:formatCode>
                <c:ptCount val="6"/>
                <c:pt idx="0">
                  <c:v>0.1363</c:v>
                </c:pt>
                <c:pt idx="1">
                  <c:v>0.5</c:v>
                </c:pt>
                <c:pt idx="2">
                  <c:v>0.42860000000000031</c:v>
                </c:pt>
                <c:pt idx="3">
                  <c:v>0.27</c:v>
                </c:pt>
                <c:pt idx="4">
                  <c:v>0</c:v>
                </c:pt>
                <c:pt idx="5">
                  <c:v>0.29410000000000008</c:v>
                </c:pt>
              </c:numCache>
            </c:numRef>
          </c:val>
          <c:extLst xmlns:c16r2="http://schemas.microsoft.com/office/drawing/2015/06/chart">
            <c:ext xmlns:c16="http://schemas.microsoft.com/office/drawing/2014/chart" uri="{C3380CC4-5D6E-409C-BE32-E72D297353CC}">
              <c16:uniqueId val="{00000004-ED60-4EF2-9B49-2052E3D56F44}"/>
            </c:ext>
          </c:extLst>
        </c:ser>
        <c:ser>
          <c:idx val="5"/>
          <c:order val="5"/>
          <c:tx>
            <c:strRef>
              <c:f>Blad1!$G$1</c:f>
              <c:strCache>
                <c:ptCount val="1"/>
                <c:pt idx="0">
                  <c:v>No specific reasons</c:v>
                </c:pt>
              </c:strCache>
            </c:strRef>
          </c:tx>
          <c:cat>
            <c:strRef>
              <c:f>Blad1!$A$2:$A$7</c:f>
              <c:strCache>
                <c:ptCount val="6"/>
                <c:pt idx="0">
                  <c:v>FR</c:v>
                </c:pt>
                <c:pt idx="1">
                  <c:v>UK</c:v>
                </c:pt>
                <c:pt idx="2">
                  <c:v>SP</c:v>
                </c:pt>
                <c:pt idx="3">
                  <c:v>GR</c:v>
                </c:pt>
                <c:pt idx="4">
                  <c:v>SL</c:v>
                </c:pt>
                <c:pt idx="5">
                  <c:v>LI</c:v>
                </c:pt>
              </c:strCache>
            </c:strRef>
          </c:cat>
          <c:val>
            <c:numRef>
              <c:f>Blad1!$G$2:$G$7</c:f>
              <c:numCache>
                <c:formatCode>0%</c:formatCode>
                <c:ptCount val="6"/>
                <c:pt idx="0" formatCode="0.00%">
                  <c:v>4.5400000000000003E-2</c:v>
                </c:pt>
                <c:pt idx="1">
                  <c:v>0</c:v>
                </c:pt>
                <c:pt idx="2" formatCode="0.00%">
                  <c:v>0.14290000000000044</c:v>
                </c:pt>
                <c:pt idx="3" formatCode="0.00%">
                  <c:v>5.62E-2</c:v>
                </c:pt>
                <c:pt idx="4" formatCode="0.00%">
                  <c:v>0</c:v>
                </c:pt>
                <c:pt idx="5" formatCode="0.00%">
                  <c:v>5.8800000000000012E-2</c:v>
                </c:pt>
              </c:numCache>
            </c:numRef>
          </c:val>
          <c:extLst xmlns:c16r2="http://schemas.microsoft.com/office/drawing/2015/06/chart">
            <c:ext xmlns:c16="http://schemas.microsoft.com/office/drawing/2014/chart" uri="{C3380CC4-5D6E-409C-BE32-E72D297353CC}">
              <c16:uniqueId val="{00000005-ED60-4EF2-9B49-2052E3D56F44}"/>
            </c:ext>
          </c:extLst>
        </c:ser>
        <c:ser>
          <c:idx val="6"/>
          <c:order val="6"/>
          <c:tx>
            <c:strRef>
              <c:f>Blad1!$H$1</c:f>
              <c:strCache>
                <c:ptCount val="1"/>
                <c:pt idx="0">
                  <c:v>Other </c:v>
                </c:pt>
              </c:strCache>
            </c:strRef>
          </c:tx>
          <c:cat>
            <c:strRef>
              <c:f>Blad1!$A$2:$A$7</c:f>
              <c:strCache>
                <c:ptCount val="6"/>
                <c:pt idx="0">
                  <c:v>FR</c:v>
                </c:pt>
                <c:pt idx="1">
                  <c:v>UK</c:v>
                </c:pt>
                <c:pt idx="2">
                  <c:v>SP</c:v>
                </c:pt>
                <c:pt idx="3">
                  <c:v>GR</c:v>
                </c:pt>
                <c:pt idx="4">
                  <c:v>SL</c:v>
                </c:pt>
                <c:pt idx="5">
                  <c:v>LI</c:v>
                </c:pt>
              </c:strCache>
            </c:strRef>
          </c:cat>
          <c:val>
            <c:numRef>
              <c:f>Blad1!$H$2:$H$7</c:f>
              <c:numCache>
                <c:formatCode>0.00%</c:formatCode>
                <c:ptCount val="6"/>
                <c:pt idx="0">
                  <c:v>0.18180000000000004</c:v>
                </c:pt>
                <c:pt idx="1">
                  <c:v>0</c:v>
                </c:pt>
                <c:pt idx="2">
                  <c:v>0.10710000000000022</c:v>
                </c:pt>
                <c:pt idx="3">
                  <c:v>0.17880000000000001</c:v>
                </c:pt>
                <c:pt idx="4">
                  <c:v>0.33330000000000165</c:v>
                </c:pt>
                <c:pt idx="5">
                  <c:v>0.11760000000000002</c:v>
                </c:pt>
              </c:numCache>
            </c:numRef>
          </c:val>
          <c:extLst xmlns:c16r2="http://schemas.microsoft.com/office/drawing/2015/06/chart">
            <c:ext xmlns:c16="http://schemas.microsoft.com/office/drawing/2014/chart" uri="{C3380CC4-5D6E-409C-BE32-E72D297353CC}">
              <c16:uniqueId val="{00000006-ED60-4EF2-9B49-2052E3D56F44}"/>
            </c:ext>
          </c:extLst>
        </c:ser>
        <c:gapWidth val="85"/>
        <c:shape val="box"/>
        <c:axId val="110939136"/>
        <c:axId val="111084288"/>
        <c:axId val="0"/>
      </c:bar3DChart>
      <c:catAx>
        <c:axId val="110939136"/>
        <c:scaling>
          <c:orientation val="minMax"/>
        </c:scaling>
        <c:axPos val="b"/>
        <c:numFmt formatCode="General" sourceLinked="0"/>
        <c:tickLblPos val="nextTo"/>
        <c:crossAx val="111084288"/>
        <c:crosses val="autoZero"/>
        <c:auto val="1"/>
        <c:lblAlgn val="ctr"/>
        <c:lblOffset val="100"/>
      </c:catAx>
      <c:valAx>
        <c:axId val="11108428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0939136"/>
        <c:crosses val="autoZero"/>
        <c:crossBetween val="between"/>
      </c:valAx>
    </c:plotArea>
    <c:legend>
      <c:legendPos val="r"/>
      <c:legendEntry>
        <c:idx val="2"/>
        <c:txPr>
          <a:bodyPr/>
          <a:lstStyle/>
          <a:p>
            <a:pPr>
              <a:defRPr sz="1200">
                <a:solidFill>
                  <a:srgbClr val="FF0000"/>
                </a:solidFill>
              </a:defRPr>
            </a:pPr>
            <a:endParaRPr lang="nl-BE"/>
          </a:p>
        </c:txPr>
      </c:legendEntry>
      <c:legendEntry>
        <c:idx val="4"/>
        <c:txPr>
          <a:bodyPr/>
          <a:lstStyle/>
          <a:p>
            <a:pPr>
              <a:defRPr sz="1200">
                <a:solidFill>
                  <a:srgbClr val="FF0000"/>
                </a:solidFill>
              </a:defRPr>
            </a:pPr>
            <a:endParaRPr lang="nl-BE"/>
          </a:p>
        </c:txPr>
      </c:legendEntry>
      <c:layout/>
      <c:spPr>
        <a:ln>
          <a:solidFill>
            <a:schemeClr val="tx1"/>
          </a:solidFill>
        </a:ln>
      </c:spPr>
      <c:txPr>
        <a:bodyPr/>
        <a:lstStyle/>
        <a:p>
          <a:pPr>
            <a:defRPr sz="12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By consultation with a health care professional</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0.91549999999999998</c:v>
                </c:pt>
                <c:pt idx="1">
                  <c:v>0.95509999999999995</c:v>
                </c:pt>
                <c:pt idx="2">
                  <c:v>0.91759999999999997</c:v>
                </c:pt>
                <c:pt idx="3">
                  <c:v>0.91390000000000005</c:v>
                </c:pt>
                <c:pt idx="4">
                  <c:v>0.93220000000000003</c:v>
                </c:pt>
                <c:pt idx="5">
                  <c:v>0.88</c:v>
                </c:pt>
                <c:pt idx="6">
                  <c:v>0.91379999999999995</c:v>
                </c:pt>
              </c:numCache>
            </c:numRef>
          </c:val>
          <c:extLst xmlns:c16r2="http://schemas.microsoft.com/office/drawing/2015/06/chart">
            <c:ext xmlns:c16="http://schemas.microsoft.com/office/drawing/2014/chart" uri="{C3380CC4-5D6E-409C-BE32-E72D297353CC}">
              <c16:uniqueId val="{00000000-878A-4F9B-BAD2-3034748DCB0C}"/>
            </c:ext>
          </c:extLst>
        </c:ser>
        <c:ser>
          <c:idx val="1"/>
          <c:order val="1"/>
          <c:tx>
            <c:strRef>
              <c:f>Sheet1!$C$1</c:f>
              <c:strCache>
                <c:ptCount val="1"/>
                <c:pt idx="0">
                  <c:v>Through a brochure</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c:v>
                </c:pt>
                <c:pt idx="1">
                  <c:v>2.2500000000000006E-2</c:v>
                </c:pt>
                <c:pt idx="2">
                  <c:v>3.5300000000000005E-2</c:v>
                </c:pt>
                <c:pt idx="3">
                  <c:v>6.6000000000000034E-3</c:v>
                </c:pt>
                <c:pt idx="4">
                  <c:v>1.6899999999999998E-2</c:v>
                </c:pt>
                <c:pt idx="5">
                  <c:v>4.0000000000000022E-2</c:v>
                </c:pt>
                <c:pt idx="6">
                  <c:v>1.72E-2</c:v>
                </c:pt>
              </c:numCache>
            </c:numRef>
          </c:val>
          <c:extLst xmlns:c16r2="http://schemas.microsoft.com/office/drawing/2015/06/chart">
            <c:ext xmlns:c16="http://schemas.microsoft.com/office/drawing/2014/chart" uri="{C3380CC4-5D6E-409C-BE32-E72D297353CC}">
              <c16:uniqueId val="{00000001-878A-4F9B-BAD2-3034748DCB0C}"/>
            </c:ext>
          </c:extLst>
        </c:ser>
        <c:ser>
          <c:idx val="2"/>
          <c:order val="2"/>
          <c:tx>
            <c:strRef>
              <c:f>Sheet1!$D$1</c:f>
              <c:strCache>
                <c:ptCount val="1"/>
                <c:pt idx="0">
                  <c:v>Through a website</c:v>
                </c:pt>
              </c:strCache>
            </c:strRef>
          </c:tx>
          <c:spPr>
            <a:solidFill>
              <a:schemeClr val="accent3"/>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Sheet1!$D$2:$D$8</c:f>
              <c:numCache>
                <c:formatCode>0.00%</c:formatCode>
                <c:ptCount val="7"/>
                <c:pt idx="0">
                  <c:v>7.0400000000000004E-2</c:v>
                </c:pt>
                <c:pt idx="1">
                  <c:v>1.1200000000000068E-2</c:v>
                </c:pt>
                <c:pt idx="2">
                  <c:v>3.5300000000000005E-2</c:v>
                </c:pt>
                <c:pt idx="3">
                  <c:v>1.9900000000000129E-2</c:v>
                </c:pt>
                <c:pt idx="4">
                  <c:v>8.5000000000000006E-3</c:v>
                </c:pt>
                <c:pt idx="5">
                  <c:v>4.0000000000000022E-2</c:v>
                </c:pt>
                <c:pt idx="6" formatCode="0%">
                  <c:v>0</c:v>
                </c:pt>
              </c:numCache>
            </c:numRef>
          </c:val>
          <c:extLst xmlns:c16r2="http://schemas.microsoft.com/office/drawing/2015/06/chart">
            <c:ext xmlns:c16="http://schemas.microsoft.com/office/drawing/2014/chart" uri="{C3380CC4-5D6E-409C-BE32-E72D297353CC}">
              <c16:uniqueId val="{00000002-878A-4F9B-BAD2-3034748DCB0C}"/>
            </c:ext>
          </c:extLst>
        </c:ser>
        <c:ser>
          <c:idx val="3"/>
          <c:order val="3"/>
          <c:tx>
            <c:strRef>
              <c:f>Sheet1!$E$1</c:f>
              <c:strCache>
                <c:ptCount val="1"/>
                <c:pt idx="0">
                  <c:v>By a consultation with a patient organisation</c:v>
                </c:pt>
              </c:strCache>
            </c:strRef>
          </c:tx>
          <c:spPr>
            <a:solidFill>
              <a:schemeClr val="accent4"/>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Sheet1!$E$2:$E$8</c:f>
              <c:numCache>
                <c:formatCode>0.00%</c:formatCode>
                <c:ptCount val="7"/>
                <c:pt idx="0">
                  <c:v>1.4100000000000001E-2</c:v>
                </c:pt>
                <c:pt idx="1">
                  <c:v>1.1200000000000068E-2</c:v>
                </c:pt>
                <c:pt idx="2">
                  <c:v>1.1800000000000086E-2</c:v>
                </c:pt>
                <c:pt idx="3">
                  <c:v>5.9600000000000014E-2</c:v>
                </c:pt>
                <c:pt idx="4">
                  <c:v>4.2400000000000014E-2</c:v>
                </c:pt>
                <c:pt idx="5">
                  <c:v>4.0000000000000022E-2</c:v>
                </c:pt>
                <c:pt idx="6">
                  <c:v>6.9000000000000034E-2</c:v>
                </c:pt>
              </c:numCache>
            </c:numRef>
          </c:val>
          <c:extLst xmlns:c16r2="http://schemas.microsoft.com/office/drawing/2015/06/chart">
            <c:ext xmlns:c16="http://schemas.microsoft.com/office/drawing/2014/chart" uri="{C3380CC4-5D6E-409C-BE32-E72D297353CC}">
              <c16:uniqueId val="{00000003-878A-4F9B-BAD2-3034748DCB0C}"/>
            </c:ext>
          </c:extLst>
        </c:ser>
        <c:gapWidth val="85"/>
        <c:gapDepth val="65"/>
        <c:shape val="box"/>
        <c:axId val="111675648"/>
        <c:axId val="111677440"/>
        <c:axId val="0"/>
      </c:bar3DChart>
      <c:catAx>
        <c:axId val="11167564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1677440"/>
        <c:crosses val="autoZero"/>
        <c:auto val="1"/>
        <c:lblAlgn val="ctr"/>
        <c:lblOffset val="100"/>
      </c:catAx>
      <c:valAx>
        <c:axId val="1116774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sz="1800" b="0" i="0" baseline="0" dirty="0">
                    <a:effectLst/>
                  </a:rPr>
                  <a:t>Percentage of </a:t>
                </a:r>
                <a:r>
                  <a:rPr lang="nl-BE" sz="1800" b="0" i="0" baseline="0" dirty="0" err="1">
                    <a:effectLst/>
                  </a:rPr>
                  <a:t>patients</a:t>
                </a:r>
                <a:endParaRPr lang="nl-BE" b="0" dirty="0">
                  <a:effectLst/>
                </a:endParaRP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1675648"/>
        <c:crosses val="autoZero"/>
        <c:crossBetween val="between"/>
      </c:valAx>
      <c:spPr>
        <a:noFill/>
        <a:ln>
          <a:noFill/>
        </a:ln>
        <a:effectLst/>
      </c:spPr>
    </c:plotArea>
    <c:legend>
      <c:legendPos val="r"/>
      <c:layout>
        <c:manualLayout>
          <c:xMode val="edge"/>
          <c:yMode val="edge"/>
          <c:x val="0.68736605957874841"/>
          <c:y val="0.28400659787308108"/>
          <c:w val="0.30376278866169032"/>
          <c:h val="0.43198680425384484"/>
        </c:manualLayout>
      </c:layout>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0.93580000000000063</c:v>
                </c:pt>
                <c:pt idx="1">
                  <c:v>0.85110000000000063</c:v>
                </c:pt>
                <c:pt idx="2">
                  <c:v>0.62100000000000299</c:v>
                </c:pt>
                <c:pt idx="3">
                  <c:v>0.82820000000000005</c:v>
                </c:pt>
                <c:pt idx="4">
                  <c:v>0.56620000000000004</c:v>
                </c:pt>
                <c:pt idx="5">
                  <c:v>0.89280000000000004</c:v>
                </c:pt>
                <c:pt idx="6">
                  <c:v>0.84740000000000004</c:v>
                </c:pt>
              </c:numCache>
            </c:numRef>
          </c:val>
          <c:extLst xmlns:c16r2="http://schemas.microsoft.com/office/drawing/2015/06/chart">
            <c:ext xmlns:c16="http://schemas.microsoft.com/office/drawing/2014/chart" uri="{C3380CC4-5D6E-409C-BE32-E72D297353CC}">
              <c16:uniqueId val="{00000000-D564-4F86-B1CD-BA00219E5945}"/>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6.4199999999999993E-2</c:v>
                </c:pt>
                <c:pt idx="1">
                  <c:v>0.14890000000000089</c:v>
                </c:pt>
                <c:pt idx="2">
                  <c:v>0.37900000000000161</c:v>
                </c:pt>
                <c:pt idx="3">
                  <c:v>0.17180000000000001</c:v>
                </c:pt>
                <c:pt idx="4">
                  <c:v>0.43380000000000196</c:v>
                </c:pt>
                <c:pt idx="5">
                  <c:v>0.10720000000000045</c:v>
                </c:pt>
                <c:pt idx="6">
                  <c:v>0.15260000000000001</c:v>
                </c:pt>
              </c:numCache>
            </c:numRef>
          </c:val>
          <c:extLst xmlns:c16r2="http://schemas.microsoft.com/office/drawing/2015/06/chart">
            <c:ext xmlns:c16="http://schemas.microsoft.com/office/drawing/2014/chart" uri="{C3380CC4-5D6E-409C-BE32-E72D297353CC}">
              <c16:uniqueId val="{00000001-D564-4F86-B1CD-BA00219E5945}"/>
            </c:ext>
          </c:extLst>
        </c:ser>
        <c:shape val="box"/>
        <c:axId val="111794432"/>
        <c:axId val="111960064"/>
        <c:axId val="0"/>
      </c:bar3DChart>
      <c:catAx>
        <c:axId val="11179443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1960064"/>
        <c:crosses val="autoZero"/>
        <c:auto val="1"/>
        <c:lblAlgn val="ctr"/>
        <c:lblOffset val="100"/>
      </c:catAx>
      <c:valAx>
        <c:axId val="111960064"/>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nl-BE" sz="1300" b="0" i="0" u="none" strike="noStrike" kern="1200" baseline="0" dirty="0">
                    <a:solidFill>
                      <a:prstClr val="black">
                        <a:lumMod val="65000"/>
                        <a:lumOff val="35000"/>
                      </a:prstClr>
                    </a:solidFill>
                    <a:effectLst/>
                    <a:latin typeface="+mn-lt"/>
                    <a:ea typeface="+mn-ea"/>
                    <a:cs typeface="+mn-cs"/>
                  </a:rPr>
                  <a:t>Percentage of </a:t>
                </a:r>
                <a:r>
                  <a:rPr lang="nl-BE" sz="1300" b="0" i="0" u="none" strike="noStrike" kern="1200" baseline="0" dirty="0" err="1">
                    <a:solidFill>
                      <a:prstClr val="black">
                        <a:lumMod val="65000"/>
                        <a:lumOff val="35000"/>
                      </a:prstClr>
                    </a:solidFill>
                    <a:effectLst/>
                    <a:latin typeface="+mn-lt"/>
                    <a:ea typeface="+mn-ea"/>
                    <a:cs typeface="+mn-cs"/>
                  </a:rPr>
                  <a:t>patients</a:t>
                </a:r>
                <a:endParaRPr lang="nl-BE" sz="1300" b="0" i="0" u="none" strike="noStrike" kern="1200" baseline="0" dirty="0">
                  <a:solidFill>
                    <a:prstClr val="black">
                      <a:lumMod val="65000"/>
                      <a:lumOff val="35000"/>
                    </a:prstClr>
                  </a:solidFill>
                  <a:effectLst/>
                  <a:latin typeface="+mn-lt"/>
                  <a:ea typeface="+mn-ea"/>
                  <a:cs typeface="+mn-cs"/>
                </a:endParaRPr>
              </a:p>
            </c:rich>
          </c:tx>
          <c:layout>
            <c:manualLayout>
              <c:xMode val="edge"/>
              <c:yMode val="edge"/>
              <c:x val="6.0980465309132884E-2"/>
              <c:y val="7.9754471725364123E-2"/>
            </c:manualLayout>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1794432"/>
        <c:crosses val="autoZero"/>
        <c:crossBetween val="between"/>
      </c:valAx>
      <c:spPr>
        <a:noFill/>
        <a:ln>
          <a:noFill/>
        </a:ln>
        <a:effectLst/>
      </c:spPr>
    </c:plotArea>
    <c:legend>
      <c:legendPos val="r"/>
      <c:layout>
        <c:manualLayout>
          <c:xMode val="edge"/>
          <c:yMode val="edge"/>
          <c:x val="0.88916671711503559"/>
          <c:y val="0.32780257936508317"/>
          <c:w val="6.7956049380416411E-2"/>
          <c:h val="0.31919642857142855"/>
        </c:manualLayout>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Less than 18 </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c:v>
                </c:pt>
                <c:pt idx="1">
                  <c:v>2.1200000000000042E-2</c:v>
                </c:pt>
                <c:pt idx="2" formatCode="0%">
                  <c:v>0</c:v>
                </c:pt>
                <c:pt idx="3">
                  <c:v>3.0700000000000002E-2</c:v>
                </c:pt>
                <c:pt idx="4">
                  <c:v>2.9399999999999999E-2</c:v>
                </c:pt>
                <c:pt idx="5" formatCode="0%">
                  <c:v>0</c:v>
                </c:pt>
                <c:pt idx="6" formatCode="0%">
                  <c:v>0</c:v>
                </c:pt>
              </c:numCache>
            </c:numRef>
          </c:val>
          <c:extLst xmlns:c16r2="http://schemas.microsoft.com/office/drawing/2015/06/chart">
            <c:ext xmlns:c16="http://schemas.microsoft.com/office/drawing/2014/chart" uri="{C3380CC4-5D6E-409C-BE32-E72D297353CC}">
              <c16:uniqueId val="{00000000-E280-45C5-825A-7B75A3FE8F23}"/>
            </c:ext>
          </c:extLst>
        </c:ser>
        <c:ser>
          <c:idx val="1"/>
          <c:order val="1"/>
          <c:tx>
            <c:strRef>
              <c:f>Blad1!$C$1</c:f>
              <c:strCache>
                <c:ptCount val="1"/>
                <c:pt idx="0">
                  <c:v>18-29 </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1.2800000000000021E-2</c:v>
                </c:pt>
                <c:pt idx="1">
                  <c:v>7.4500000000000094E-2</c:v>
                </c:pt>
                <c:pt idx="2">
                  <c:v>1.0500000000000021E-2</c:v>
                </c:pt>
                <c:pt idx="3">
                  <c:v>7.9800000000000246E-2</c:v>
                </c:pt>
                <c:pt idx="4">
                  <c:v>5.8800000000000012E-2</c:v>
                </c:pt>
                <c:pt idx="5">
                  <c:v>7.1400000000000019E-2</c:v>
                </c:pt>
                <c:pt idx="6">
                  <c:v>6.7800000000000013E-2</c:v>
                </c:pt>
              </c:numCache>
            </c:numRef>
          </c:val>
          <c:extLst xmlns:c16r2="http://schemas.microsoft.com/office/drawing/2015/06/chart">
            <c:ext xmlns:c16="http://schemas.microsoft.com/office/drawing/2014/chart" uri="{C3380CC4-5D6E-409C-BE32-E72D297353CC}">
              <c16:uniqueId val="{00000001-E280-45C5-825A-7B75A3FE8F23}"/>
            </c:ext>
          </c:extLst>
        </c:ser>
        <c:ser>
          <c:idx val="2"/>
          <c:order val="2"/>
          <c:tx>
            <c:strRef>
              <c:f>Blad1!$D$1</c:f>
              <c:strCache>
                <c:ptCount val="1"/>
                <c:pt idx="0">
                  <c:v>30-45 </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0.00%</c:formatCode>
                <c:ptCount val="7"/>
                <c:pt idx="0">
                  <c:v>0.30770000000000008</c:v>
                </c:pt>
                <c:pt idx="1">
                  <c:v>0.26590000000000008</c:v>
                </c:pt>
                <c:pt idx="2">
                  <c:v>0.1158</c:v>
                </c:pt>
                <c:pt idx="3">
                  <c:v>0.26379999999999998</c:v>
                </c:pt>
                <c:pt idx="4">
                  <c:v>0.30150000000000032</c:v>
                </c:pt>
                <c:pt idx="5" formatCode="0%">
                  <c:v>0.25</c:v>
                </c:pt>
                <c:pt idx="6">
                  <c:v>0.52539999999999998</c:v>
                </c:pt>
              </c:numCache>
            </c:numRef>
          </c:val>
          <c:extLst xmlns:c16r2="http://schemas.microsoft.com/office/drawing/2015/06/chart">
            <c:ext xmlns:c16="http://schemas.microsoft.com/office/drawing/2014/chart" uri="{C3380CC4-5D6E-409C-BE32-E72D297353CC}">
              <c16:uniqueId val="{00000002-E280-45C5-825A-7B75A3FE8F23}"/>
            </c:ext>
          </c:extLst>
        </c:ser>
        <c:ser>
          <c:idx val="3"/>
          <c:order val="3"/>
          <c:tx>
            <c:strRef>
              <c:f>Blad1!$E$1</c:f>
              <c:strCache>
                <c:ptCount val="1"/>
                <c:pt idx="0">
                  <c:v>45-59 </c:v>
                </c:pt>
              </c:strCache>
            </c:strRef>
          </c:tx>
          <c:spPr>
            <a:solidFill>
              <a:srgbClr val="FFC000"/>
            </a:solidFill>
          </c:spPr>
          <c:cat>
            <c:strRef>
              <c:f>Blad1!$A$2:$A$8</c:f>
              <c:strCache>
                <c:ptCount val="7"/>
                <c:pt idx="0">
                  <c:v>FR</c:v>
                </c:pt>
                <c:pt idx="1">
                  <c:v>UK</c:v>
                </c:pt>
                <c:pt idx="2">
                  <c:v>NL</c:v>
                </c:pt>
                <c:pt idx="3">
                  <c:v>SP</c:v>
                </c:pt>
                <c:pt idx="4">
                  <c:v>GR</c:v>
                </c:pt>
                <c:pt idx="5">
                  <c:v>SL</c:v>
                </c:pt>
                <c:pt idx="6">
                  <c:v>LI</c:v>
                </c:pt>
              </c:strCache>
            </c:strRef>
          </c:cat>
          <c:val>
            <c:numRef>
              <c:f>Blad1!$E$2:$E$8</c:f>
              <c:numCache>
                <c:formatCode>0.00%</c:formatCode>
                <c:ptCount val="7"/>
                <c:pt idx="0">
                  <c:v>0.33330000000000176</c:v>
                </c:pt>
                <c:pt idx="1">
                  <c:v>0.47870000000000001</c:v>
                </c:pt>
                <c:pt idx="2">
                  <c:v>0.31580000000000141</c:v>
                </c:pt>
                <c:pt idx="3">
                  <c:v>0.40490000000000032</c:v>
                </c:pt>
                <c:pt idx="4">
                  <c:v>0.38970000000000032</c:v>
                </c:pt>
                <c:pt idx="5">
                  <c:v>0.46430000000000032</c:v>
                </c:pt>
                <c:pt idx="6">
                  <c:v>0.35590000000000038</c:v>
                </c:pt>
              </c:numCache>
            </c:numRef>
          </c:val>
          <c:extLst xmlns:c16r2="http://schemas.microsoft.com/office/drawing/2015/06/chart">
            <c:ext xmlns:c16="http://schemas.microsoft.com/office/drawing/2014/chart" uri="{C3380CC4-5D6E-409C-BE32-E72D297353CC}">
              <c16:uniqueId val="{00000003-E280-45C5-825A-7B75A3FE8F23}"/>
            </c:ext>
          </c:extLst>
        </c:ser>
        <c:ser>
          <c:idx val="4"/>
          <c:order val="4"/>
          <c:tx>
            <c:strRef>
              <c:f>Blad1!$F$1</c:f>
              <c:strCache>
                <c:ptCount val="1"/>
                <c:pt idx="0">
                  <c:v>60-79</c:v>
                </c:pt>
              </c:strCache>
            </c:strRef>
          </c:tx>
          <c:spPr>
            <a:solidFill>
              <a:srgbClr val="785D99"/>
            </a:solidFill>
          </c:spPr>
          <c:cat>
            <c:strRef>
              <c:f>Blad1!$A$2:$A$8</c:f>
              <c:strCache>
                <c:ptCount val="7"/>
                <c:pt idx="0">
                  <c:v>FR</c:v>
                </c:pt>
                <c:pt idx="1">
                  <c:v>UK</c:v>
                </c:pt>
                <c:pt idx="2">
                  <c:v>NL</c:v>
                </c:pt>
                <c:pt idx="3">
                  <c:v>SP</c:v>
                </c:pt>
                <c:pt idx="4">
                  <c:v>GR</c:v>
                </c:pt>
                <c:pt idx="5">
                  <c:v>SL</c:v>
                </c:pt>
                <c:pt idx="6">
                  <c:v>LI</c:v>
                </c:pt>
              </c:strCache>
            </c:strRef>
          </c:cat>
          <c:val>
            <c:numRef>
              <c:f>Blad1!$F$2:$F$8</c:f>
              <c:numCache>
                <c:formatCode>0.00%</c:formatCode>
                <c:ptCount val="7"/>
                <c:pt idx="0">
                  <c:v>0.34620000000000001</c:v>
                </c:pt>
                <c:pt idx="1">
                  <c:v>0.14890000000000059</c:v>
                </c:pt>
                <c:pt idx="2">
                  <c:v>0.52629999999999999</c:v>
                </c:pt>
                <c:pt idx="3">
                  <c:v>0.21470000000000053</c:v>
                </c:pt>
                <c:pt idx="4">
                  <c:v>0.1618</c:v>
                </c:pt>
                <c:pt idx="5">
                  <c:v>0.17860000000000001</c:v>
                </c:pt>
                <c:pt idx="6">
                  <c:v>5.0800000000000012E-2</c:v>
                </c:pt>
              </c:numCache>
            </c:numRef>
          </c:val>
          <c:extLst xmlns:c16r2="http://schemas.microsoft.com/office/drawing/2015/06/chart">
            <c:ext xmlns:c16="http://schemas.microsoft.com/office/drawing/2014/chart" uri="{C3380CC4-5D6E-409C-BE32-E72D297353CC}">
              <c16:uniqueId val="{00000004-E280-45C5-825A-7B75A3FE8F23}"/>
            </c:ext>
          </c:extLst>
        </c:ser>
        <c:ser>
          <c:idx val="5"/>
          <c:order val="5"/>
          <c:tx>
            <c:strRef>
              <c:f>Blad1!$G$1</c:f>
              <c:strCache>
                <c:ptCount val="1"/>
                <c:pt idx="0">
                  <c:v>more than 80</c:v>
                </c:pt>
              </c:strCache>
            </c:strRef>
          </c:tx>
          <c:cat>
            <c:strRef>
              <c:f>Blad1!$A$2:$A$8</c:f>
              <c:strCache>
                <c:ptCount val="7"/>
                <c:pt idx="0">
                  <c:v>FR</c:v>
                </c:pt>
                <c:pt idx="1">
                  <c:v>UK</c:v>
                </c:pt>
                <c:pt idx="2">
                  <c:v>NL</c:v>
                </c:pt>
                <c:pt idx="3">
                  <c:v>SP</c:v>
                </c:pt>
                <c:pt idx="4">
                  <c:v>GR</c:v>
                </c:pt>
                <c:pt idx="5">
                  <c:v>SL</c:v>
                </c:pt>
                <c:pt idx="6">
                  <c:v>LI</c:v>
                </c:pt>
              </c:strCache>
            </c:strRef>
          </c:cat>
          <c:val>
            <c:numRef>
              <c:f>Blad1!$G$2:$G$8</c:f>
              <c:numCache>
                <c:formatCode>0.00%</c:formatCode>
                <c:ptCount val="7"/>
                <c:pt idx="0" formatCode="0%">
                  <c:v>0</c:v>
                </c:pt>
                <c:pt idx="1">
                  <c:v>1.0600000000000021E-2</c:v>
                </c:pt>
                <c:pt idx="2">
                  <c:v>3.1600000000000052E-2</c:v>
                </c:pt>
                <c:pt idx="3">
                  <c:v>6.1000000000000004E-3</c:v>
                </c:pt>
                <c:pt idx="4">
                  <c:v>5.8800000000000012E-2</c:v>
                </c:pt>
                <c:pt idx="5">
                  <c:v>3.570000000000001E-2</c:v>
                </c:pt>
                <c:pt idx="6" formatCode="0%">
                  <c:v>0</c:v>
                </c:pt>
              </c:numCache>
            </c:numRef>
          </c:val>
          <c:extLst xmlns:c16r2="http://schemas.microsoft.com/office/drawing/2015/06/chart">
            <c:ext xmlns:c16="http://schemas.microsoft.com/office/drawing/2014/chart" uri="{C3380CC4-5D6E-409C-BE32-E72D297353CC}">
              <c16:uniqueId val="{00000005-E280-45C5-825A-7B75A3FE8F23}"/>
            </c:ext>
          </c:extLst>
        </c:ser>
        <c:gapWidth val="85"/>
        <c:shape val="box"/>
        <c:axId val="114814976"/>
        <c:axId val="114816512"/>
        <c:axId val="0"/>
      </c:bar3DChart>
      <c:catAx>
        <c:axId val="114814976"/>
        <c:scaling>
          <c:orientation val="minMax"/>
        </c:scaling>
        <c:axPos val="b"/>
        <c:numFmt formatCode="General" sourceLinked="0"/>
        <c:tickLblPos val="nextTo"/>
        <c:crossAx val="114816512"/>
        <c:crosses val="autoZero"/>
        <c:auto val="1"/>
        <c:lblAlgn val="ctr"/>
        <c:lblOffset val="100"/>
      </c:catAx>
      <c:valAx>
        <c:axId val="114816512"/>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4814976"/>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0.83330000000000004</c:v>
                </c:pt>
                <c:pt idx="1">
                  <c:v>0.77660000000000451</c:v>
                </c:pt>
                <c:pt idx="2">
                  <c:v>0.92630000000000001</c:v>
                </c:pt>
                <c:pt idx="3">
                  <c:v>0.71780000000000299</c:v>
                </c:pt>
                <c:pt idx="4">
                  <c:v>0.5881999999999995</c:v>
                </c:pt>
                <c:pt idx="5">
                  <c:v>0.82140000000000002</c:v>
                </c:pt>
                <c:pt idx="6">
                  <c:v>0.86439999999999995</c:v>
                </c:pt>
              </c:numCache>
            </c:numRef>
          </c:val>
          <c:extLst xmlns:c16r2="http://schemas.microsoft.com/office/drawing/2015/06/chart">
            <c:ext xmlns:c16="http://schemas.microsoft.com/office/drawing/2014/chart" uri="{C3380CC4-5D6E-409C-BE32-E72D297353CC}">
              <c16:uniqueId val="{00000000-E76F-4F1A-A10A-3BEB518D11F7}"/>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0.16669999999999999</c:v>
                </c:pt>
                <c:pt idx="1">
                  <c:v>0.22339999999999999</c:v>
                </c:pt>
                <c:pt idx="2">
                  <c:v>7.3700000000000029E-2</c:v>
                </c:pt>
                <c:pt idx="3">
                  <c:v>0.28220000000000001</c:v>
                </c:pt>
                <c:pt idx="4">
                  <c:v>0.4118000000000015</c:v>
                </c:pt>
                <c:pt idx="5">
                  <c:v>0.17860000000000001</c:v>
                </c:pt>
                <c:pt idx="6">
                  <c:v>0.1356</c:v>
                </c:pt>
              </c:numCache>
            </c:numRef>
          </c:val>
          <c:extLst xmlns:c16r2="http://schemas.microsoft.com/office/drawing/2015/06/chart">
            <c:ext xmlns:c16="http://schemas.microsoft.com/office/drawing/2014/chart" uri="{C3380CC4-5D6E-409C-BE32-E72D297353CC}">
              <c16:uniqueId val="{00000001-E76F-4F1A-A10A-3BEB518D11F7}"/>
            </c:ext>
          </c:extLst>
        </c:ser>
        <c:shape val="box"/>
        <c:axId val="111893120"/>
        <c:axId val="111919488"/>
        <c:axId val="0"/>
      </c:bar3DChart>
      <c:catAx>
        <c:axId val="1118931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1919488"/>
        <c:crosses val="autoZero"/>
        <c:auto val="1"/>
        <c:lblAlgn val="ctr"/>
        <c:lblOffset val="100"/>
      </c:catAx>
      <c:valAx>
        <c:axId val="111919488"/>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sz="1300"/>
                </a:pPr>
                <a:r>
                  <a:rPr lang="nl-BE" sz="1300" b="0" i="0" kern="1200" baseline="0" dirty="0">
                    <a:solidFill>
                      <a:srgbClr val="595959"/>
                    </a:solidFill>
                    <a:effectLst/>
                  </a:rPr>
                  <a:t>Percentage of </a:t>
                </a:r>
                <a:r>
                  <a:rPr lang="nl-BE" sz="1300" b="0" i="0" kern="1200" baseline="0" dirty="0" err="1">
                    <a:solidFill>
                      <a:srgbClr val="595959"/>
                    </a:solidFill>
                    <a:effectLst/>
                  </a:rPr>
                  <a:t>patients</a:t>
                </a:r>
                <a:endParaRPr lang="nl-BE" sz="1300" dirty="0">
                  <a:effectLst/>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1893120"/>
        <c:crosses val="autoZero"/>
        <c:crossBetween val="between"/>
      </c:valAx>
      <c:spPr>
        <a:noFill/>
        <a:ln>
          <a:noFill/>
        </a:ln>
        <a:effectLst/>
      </c:spPr>
    </c:plotArea>
    <c:legend>
      <c:legendPos val="r"/>
      <c:layout>
        <c:manualLayout>
          <c:xMode val="edge"/>
          <c:yMode val="edge"/>
          <c:x val="0.87936409442072072"/>
          <c:y val="0.32158848252006139"/>
          <c:w val="6.7408995021910445E-2"/>
          <c:h val="0.31904307899625756"/>
        </c:manualLayout>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0.93580000000000063</c:v>
                </c:pt>
                <c:pt idx="1">
                  <c:v>0.85110000000000063</c:v>
                </c:pt>
                <c:pt idx="2">
                  <c:v>0.62100000000000299</c:v>
                </c:pt>
                <c:pt idx="3">
                  <c:v>0.82820000000000005</c:v>
                </c:pt>
                <c:pt idx="4">
                  <c:v>0.56620000000000004</c:v>
                </c:pt>
                <c:pt idx="5">
                  <c:v>0.89280000000000004</c:v>
                </c:pt>
                <c:pt idx="6">
                  <c:v>0.84740000000000004</c:v>
                </c:pt>
              </c:numCache>
            </c:numRef>
          </c:val>
          <c:extLst xmlns:c16r2="http://schemas.microsoft.com/office/drawing/2015/06/chart">
            <c:ext xmlns:c16="http://schemas.microsoft.com/office/drawing/2014/chart" uri="{C3380CC4-5D6E-409C-BE32-E72D297353CC}">
              <c16:uniqueId val="{00000000-D564-4F86-B1CD-BA00219E5945}"/>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6.4199999999999993E-2</c:v>
                </c:pt>
                <c:pt idx="1">
                  <c:v>0.14890000000000089</c:v>
                </c:pt>
                <c:pt idx="2">
                  <c:v>0.37900000000000161</c:v>
                </c:pt>
                <c:pt idx="3">
                  <c:v>0.17180000000000001</c:v>
                </c:pt>
                <c:pt idx="4">
                  <c:v>0.43380000000000196</c:v>
                </c:pt>
                <c:pt idx="5">
                  <c:v>0.10720000000000045</c:v>
                </c:pt>
                <c:pt idx="6">
                  <c:v>0.15260000000000001</c:v>
                </c:pt>
              </c:numCache>
            </c:numRef>
          </c:val>
          <c:extLst xmlns:c16r2="http://schemas.microsoft.com/office/drawing/2015/06/chart">
            <c:ext xmlns:c16="http://schemas.microsoft.com/office/drawing/2014/chart" uri="{C3380CC4-5D6E-409C-BE32-E72D297353CC}">
              <c16:uniqueId val="{00000001-D564-4F86-B1CD-BA00219E5945}"/>
            </c:ext>
          </c:extLst>
        </c:ser>
        <c:shape val="box"/>
        <c:axId val="112084864"/>
        <c:axId val="112086400"/>
        <c:axId val="0"/>
      </c:bar3DChart>
      <c:catAx>
        <c:axId val="11208486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086400"/>
        <c:crosses val="autoZero"/>
        <c:auto val="1"/>
        <c:lblAlgn val="ctr"/>
        <c:lblOffset val="100"/>
      </c:catAx>
      <c:valAx>
        <c:axId val="112086400"/>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manualLayout>
              <c:xMode val="edge"/>
              <c:yMode val="edge"/>
              <c:x val="2.8452880446677632E-2"/>
              <c:y val="0.37308294599441766"/>
            </c:manualLayout>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084864"/>
        <c:crosses val="autoZero"/>
        <c:crossBetween val="between"/>
      </c:valAx>
      <c:spPr>
        <a:noFill/>
        <a:ln>
          <a:noFill/>
        </a:ln>
        <a:effectLst/>
      </c:spPr>
    </c:plotArea>
    <c:legend>
      <c:legendPos val="r"/>
      <c:layout>
        <c:manualLayout>
          <c:xMode val="edge"/>
          <c:yMode val="edge"/>
          <c:x val="0.91134459651394062"/>
          <c:y val="0.39412025444968751"/>
          <c:w val="6.7956049380416411E-2"/>
          <c:h val="0.15850344412468376"/>
        </c:manualLayout>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 </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0.87180000000000335</c:v>
                </c:pt>
                <c:pt idx="1">
                  <c:v>0.8085</c:v>
                </c:pt>
                <c:pt idx="2">
                  <c:v>0.97890000000000299</c:v>
                </c:pt>
                <c:pt idx="3">
                  <c:v>0.9264</c:v>
                </c:pt>
                <c:pt idx="4">
                  <c:v>0.80149999999999999</c:v>
                </c:pt>
                <c:pt idx="5">
                  <c:v>0.85710000000000064</c:v>
                </c:pt>
                <c:pt idx="6">
                  <c:v>0.96550000000000002</c:v>
                </c:pt>
              </c:numCache>
            </c:numRef>
          </c:val>
          <c:extLst xmlns:c16r2="http://schemas.microsoft.com/office/drawing/2015/06/chart">
            <c:ext xmlns:c16="http://schemas.microsoft.com/office/drawing/2014/chart" uri="{C3380CC4-5D6E-409C-BE32-E72D297353CC}">
              <c16:uniqueId val="{00000000-F09B-42CD-AD8F-12D54AB4FD49}"/>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0.12820000000000001</c:v>
                </c:pt>
                <c:pt idx="1">
                  <c:v>0.1915</c:v>
                </c:pt>
                <c:pt idx="2">
                  <c:v>2.1100000000000001E-2</c:v>
                </c:pt>
                <c:pt idx="3">
                  <c:v>7.3599999999999999E-2</c:v>
                </c:pt>
                <c:pt idx="4">
                  <c:v>0.19850000000000001</c:v>
                </c:pt>
                <c:pt idx="5">
                  <c:v>0.14290000000000044</c:v>
                </c:pt>
                <c:pt idx="6">
                  <c:v>3.4500000000000003E-2</c:v>
                </c:pt>
              </c:numCache>
            </c:numRef>
          </c:val>
          <c:extLst xmlns:c16r2="http://schemas.microsoft.com/office/drawing/2015/06/chart">
            <c:ext xmlns:c16="http://schemas.microsoft.com/office/drawing/2014/chart" uri="{C3380CC4-5D6E-409C-BE32-E72D297353CC}">
              <c16:uniqueId val="{00000001-F09B-42CD-AD8F-12D54AB4FD49}"/>
            </c:ext>
          </c:extLst>
        </c:ser>
        <c:shape val="box"/>
        <c:axId val="112353280"/>
        <c:axId val="112354816"/>
        <c:axId val="0"/>
      </c:bar3DChart>
      <c:catAx>
        <c:axId val="11235328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12354816"/>
        <c:crosses val="autoZero"/>
        <c:auto val="1"/>
        <c:lblAlgn val="ctr"/>
        <c:lblOffset val="100"/>
      </c:catAx>
      <c:valAx>
        <c:axId val="11235481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sz="1800" b="0" i="0" baseline="0" dirty="0">
                    <a:effectLst/>
                  </a:rPr>
                  <a:t>Percentage </a:t>
                </a:r>
                <a:r>
                  <a:rPr lang="nl-BE" sz="1800" b="0" i="0" u="none" strike="noStrike" kern="1200" baseline="0" dirty="0">
                    <a:solidFill>
                      <a:prstClr val="black">
                        <a:lumMod val="65000"/>
                        <a:lumOff val="35000"/>
                      </a:prstClr>
                    </a:solidFill>
                    <a:effectLst/>
                    <a:latin typeface="+mn-lt"/>
                    <a:ea typeface="+mn-ea"/>
                    <a:cs typeface="+mn-cs"/>
                  </a:rPr>
                  <a:t>of</a:t>
                </a:r>
                <a:r>
                  <a:rPr lang="nl-BE" sz="1800" b="0" i="0" baseline="0" dirty="0">
                    <a:effectLst/>
                  </a:rPr>
                  <a:t> </a:t>
                </a:r>
                <a:r>
                  <a:rPr lang="nl-BE" sz="1800" b="0" i="0" baseline="0" dirty="0" err="1">
                    <a:effectLst/>
                  </a:rPr>
                  <a:t>patients</a:t>
                </a:r>
                <a:endParaRPr lang="nl-BE" b="0" dirty="0">
                  <a:effectLst/>
                </a:endParaRP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12353280"/>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0.61040000000000005</c:v>
                </c:pt>
                <c:pt idx="1">
                  <c:v>0.66660000000000375</c:v>
                </c:pt>
                <c:pt idx="2">
                  <c:v>0.67350000000000065</c:v>
                </c:pt>
                <c:pt idx="3">
                  <c:v>0.49170000000000008</c:v>
                </c:pt>
                <c:pt idx="4">
                  <c:v>0.87130000000000063</c:v>
                </c:pt>
                <c:pt idx="5">
                  <c:v>1</c:v>
                </c:pt>
                <c:pt idx="6">
                  <c:v>8.5700000000000026E-2</c:v>
                </c:pt>
              </c:numCache>
            </c:numRef>
          </c:val>
          <c:extLst xmlns:c16r2="http://schemas.microsoft.com/office/drawing/2015/06/chart">
            <c:ext xmlns:c16="http://schemas.microsoft.com/office/drawing/2014/chart" uri="{C3380CC4-5D6E-409C-BE32-E72D297353CC}">
              <c16:uniqueId val="{00000000-E549-41B3-8EBC-6C364B4DE76A}"/>
            </c:ext>
          </c:extLst>
        </c:ser>
        <c:ser>
          <c:idx val="1"/>
          <c:order val="1"/>
          <c:tx>
            <c:strRef>
              <c:f>Blad1!$C$1</c:f>
              <c:strCache>
                <c:ptCount val="1"/>
                <c:pt idx="0">
                  <c:v>No </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0.38960000000000106</c:v>
                </c:pt>
                <c:pt idx="1">
                  <c:v>0.33330000000000187</c:v>
                </c:pt>
                <c:pt idx="2">
                  <c:v>0.32650000000000118</c:v>
                </c:pt>
                <c:pt idx="3">
                  <c:v>0.50829999999999997</c:v>
                </c:pt>
                <c:pt idx="4">
                  <c:v>0.12870000000000001</c:v>
                </c:pt>
                <c:pt idx="5">
                  <c:v>0</c:v>
                </c:pt>
                <c:pt idx="6">
                  <c:v>0.9143</c:v>
                </c:pt>
              </c:numCache>
            </c:numRef>
          </c:val>
          <c:extLst xmlns:c16r2="http://schemas.microsoft.com/office/drawing/2015/06/chart">
            <c:ext xmlns:c16="http://schemas.microsoft.com/office/drawing/2014/chart" uri="{C3380CC4-5D6E-409C-BE32-E72D297353CC}">
              <c16:uniqueId val="{00000001-E549-41B3-8EBC-6C364B4DE76A}"/>
            </c:ext>
          </c:extLst>
        </c:ser>
        <c:shape val="box"/>
        <c:axId val="112214016"/>
        <c:axId val="112215552"/>
        <c:axId val="0"/>
      </c:bar3DChart>
      <c:catAx>
        <c:axId val="112214016"/>
        <c:scaling>
          <c:orientation val="minMax"/>
        </c:scaling>
        <c:axPos val="b"/>
        <c:numFmt formatCode="General" sourceLinked="0"/>
        <c:tickLblPos val="nextTo"/>
        <c:crossAx val="112215552"/>
        <c:crosses val="autoZero"/>
        <c:auto val="1"/>
        <c:lblAlgn val="ctr"/>
        <c:lblOffset val="100"/>
      </c:catAx>
      <c:valAx>
        <c:axId val="112215552"/>
        <c:scaling>
          <c:orientation val="minMax"/>
        </c:scaling>
        <c:axPos val="l"/>
        <c:majorGridlines/>
        <c:title>
          <c:tx>
            <c:rich>
              <a:bodyPr rot="-5400000" vert="horz"/>
              <a:lstStyle/>
              <a:p>
                <a:pPr>
                  <a:defRPr lang="nl-BE" sz="1800" b="0" i="0" u="none" strike="noStrike" kern="1200" baseline="0" dirty="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2214016"/>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rAngAx val="1"/>
    </c:view3D>
    <c:plotArea>
      <c:layout/>
      <c:bar3DChart>
        <c:barDir val="col"/>
        <c:grouping val="clustered"/>
        <c:ser>
          <c:idx val="0"/>
          <c:order val="0"/>
          <c:tx>
            <c:strRef>
              <c:f>Blad1!$B$1</c:f>
              <c:strCache>
                <c:ptCount val="1"/>
                <c:pt idx="0">
                  <c:v>Total number of respondants</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Blad1!$A$2:$A$8</c:f>
              <c:strCache>
                <c:ptCount val="7"/>
                <c:pt idx="0">
                  <c:v>FR</c:v>
                </c:pt>
                <c:pt idx="1">
                  <c:v>UK</c:v>
                </c:pt>
                <c:pt idx="2">
                  <c:v>NL</c:v>
                </c:pt>
                <c:pt idx="3">
                  <c:v>SP</c:v>
                </c:pt>
                <c:pt idx="4">
                  <c:v>GR</c:v>
                </c:pt>
                <c:pt idx="5">
                  <c:v>SL</c:v>
                </c:pt>
                <c:pt idx="6">
                  <c:v>LI</c:v>
                </c:pt>
              </c:strCache>
            </c:strRef>
          </c:cat>
          <c:val>
            <c:numRef>
              <c:f>Blad1!$B$2:$B$8</c:f>
              <c:numCache>
                <c:formatCode>General</c:formatCode>
                <c:ptCount val="7"/>
                <c:pt idx="0">
                  <c:v>78</c:v>
                </c:pt>
                <c:pt idx="1">
                  <c:v>94</c:v>
                </c:pt>
                <c:pt idx="2">
                  <c:v>95</c:v>
                </c:pt>
                <c:pt idx="3">
                  <c:v>163</c:v>
                </c:pt>
                <c:pt idx="4">
                  <c:v>136</c:v>
                </c:pt>
                <c:pt idx="5">
                  <c:v>28</c:v>
                </c:pt>
                <c:pt idx="6">
                  <c:v>59</c:v>
                </c:pt>
              </c:numCache>
            </c:numRef>
          </c:val>
          <c:extLst xmlns:c16r2="http://schemas.microsoft.com/office/drawing/2015/06/chart">
            <c:ext xmlns:c16="http://schemas.microsoft.com/office/drawing/2014/chart" uri="{C3380CC4-5D6E-409C-BE32-E72D297353CC}">
              <c16:uniqueId val="{00000000-4611-4FE0-A5F3-242A8AF0CE82}"/>
            </c:ext>
          </c:extLst>
        </c:ser>
        <c:dLbls>
          <c:showVal val="1"/>
        </c:dLbls>
        <c:shape val="box"/>
        <c:axId val="112621440"/>
        <c:axId val="112622976"/>
        <c:axId val="0"/>
      </c:bar3DChart>
      <c:catAx>
        <c:axId val="112621440"/>
        <c:scaling>
          <c:orientation val="minMax"/>
        </c:scaling>
        <c:axPos val="b"/>
        <c:numFmt formatCode="General" sourceLinked="0"/>
        <c:tickLblPos val="nextTo"/>
        <c:crossAx val="112622976"/>
        <c:crosses val="autoZero"/>
        <c:auto val="1"/>
        <c:lblAlgn val="ctr"/>
        <c:lblOffset val="100"/>
      </c:catAx>
      <c:valAx>
        <c:axId val="112622976"/>
        <c:scaling>
          <c:orientation val="minMax"/>
        </c:scaling>
        <c:axPos val="l"/>
        <c:majorGridlines/>
        <c:title>
          <c:tx>
            <c:rich>
              <a:bodyPr rot="-5400000" vert="horz"/>
              <a:lstStyle/>
              <a:p>
                <a:pPr>
                  <a:defRPr lang="en-GB" sz="1800" b="0" i="0" u="none" strike="noStrike" kern="1200" baseline="0" noProof="0" dirty="0">
                    <a:solidFill>
                      <a:prstClr val="black">
                        <a:lumMod val="65000"/>
                        <a:lumOff val="35000"/>
                      </a:prstClr>
                    </a:solidFill>
                    <a:effectLst/>
                    <a:latin typeface="+mn-lt"/>
                    <a:ea typeface="+mn-ea"/>
                    <a:cs typeface="+mn-cs"/>
                  </a:defRPr>
                </a:pPr>
                <a:r>
                  <a:rPr lang="en-US" sz="1800" b="0" i="0" u="none" strike="noStrike" kern="1200" baseline="0" dirty="0">
                    <a:solidFill>
                      <a:prstClr val="black">
                        <a:lumMod val="65000"/>
                        <a:lumOff val="35000"/>
                      </a:prstClr>
                    </a:solidFill>
                    <a:effectLst/>
                    <a:latin typeface="+mn-lt"/>
                    <a:ea typeface="+mn-ea"/>
                    <a:cs typeface="+mn-cs"/>
                  </a:rPr>
                  <a:t>Number of </a:t>
                </a:r>
                <a:r>
                  <a:rPr lang="en-GB" sz="1800" b="0" i="0" u="none" strike="noStrike" kern="1200" baseline="0" noProof="0" dirty="0">
                    <a:solidFill>
                      <a:prstClr val="black">
                        <a:lumMod val="65000"/>
                        <a:lumOff val="35000"/>
                      </a:prstClr>
                    </a:solidFill>
                    <a:effectLst/>
                    <a:latin typeface="+mn-lt"/>
                    <a:ea typeface="+mn-ea"/>
                    <a:cs typeface="+mn-cs"/>
                  </a:rPr>
                  <a:t>respondents</a:t>
                </a:r>
              </a:p>
            </c:rich>
          </c:tx>
          <c:layout/>
        </c:title>
        <c:numFmt formatCode="General" sourceLinked="1"/>
        <c:tickLblPos val="nextTo"/>
        <c:crossAx val="112621440"/>
        <c:crosses val="autoZero"/>
        <c:crossBetween val="between"/>
      </c:valAx>
    </c:plotArea>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0.61539999999999995</c:v>
                </c:pt>
                <c:pt idx="1">
                  <c:v>0.72340000000000004</c:v>
                </c:pt>
                <c:pt idx="2">
                  <c:v>0.83160000000000334</c:v>
                </c:pt>
                <c:pt idx="3">
                  <c:v>0.66260000000000463</c:v>
                </c:pt>
                <c:pt idx="4">
                  <c:v>0.59560000000000002</c:v>
                </c:pt>
                <c:pt idx="5">
                  <c:v>0.67860000000000531</c:v>
                </c:pt>
                <c:pt idx="6">
                  <c:v>0.72880000000000333</c:v>
                </c:pt>
              </c:numCache>
            </c:numRef>
          </c:val>
          <c:extLst xmlns:c16r2="http://schemas.microsoft.com/office/drawing/2015/06/chart">
            <c:ext xmlns:c16="http://schemas.microsoft.com/office/drawing/2014/chart" uri="{C3380CC4-5D6E-409C-BE32-E72D297353CC}">
              <c16:uniqueId val="{00000000-A8C4-4C43-AC9D-0AFAE57DD579}"/>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0.3846000000000015</c:v>
                </c:pt>
                <c:pt idx="1">
                  <c:v>0.27660000000000001</c:v>
                </c:pt>
                <c:pt idx="2">
                  <c:v>0.16839999999999999</c:v>
                </c:pt>
                <c:pt idx="3">
                  <c:v>0.33740000000000225</c:v>
                </c:pt>
                <c:pt idx="4">
                  <c:v>0.40440000000000031</c:v>
                </c:pt>
                <c:pt idx="5">
                  <c:v>0.32140000000000196</c:v>
                </c:pt>
                <c:pt idx="6">
                  <c:v>0.2712</c:v>
                </c:pt>
              </c:numCache>
            </c:numRef>
          </c:val>
          <c:extLst xmlns:c16r2="http://schemas.microsoft.com/office/drawing/2015/06/chart">
            <c:ext xmlns:c16="http://schemas.microsoft.com/office/drawing/2014/chart" uri="{C3380CC4-5D6E-409C-BE32-E72D297353CC}">
              <c16:uniqueId val="{00000001-A8C4-4C43-AC9D-0AFAE57DD579}"/>
            </c:ext>
          </c:extLst>
        </c:ser>
        <c:shape val="box"/>
        <c:axId val="112568192"/>
        <c:axId val="112569728"/>
        <c:axId val="0"/>
      </c:bar3DChart>
      <c:catAx>
        <c:axId val="11256819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569728"/>
        <c:crosses val="autoZero"/>
        <c:auto val="1"/>
        <c:lblAlgn val="ctr"/>
        <c:lblOffset val="100"/>
      </c:catAx>
      <c:valAx>
        <c:axId val="112569728"/>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u="none" strike="noStrike" kern="1200" baseline="0" dirty="0">
                    <a:solidFill>
                      <a:prstClr val="black">
                        <a:lumMod val="65000"/>
                        <a:lumOff val="35000"/>
                      </a:prstClr>
                    </a:solidFill>
                    <a:effectLst/>
                    <a:latin typeface="+mn-lt"/>
                    <a:ea typeface="+mn-ea"/>
                    <a:cs typeface="+mn-cs"/>
                  </a:rPr>
                  <a:t>Percentage of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568192"/>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0.26920000000000005</c:v>
                </c:pt>
                <c:pt idx="1">
                  <c:v>0.30850000000000088</c:v>
                </c:pt>
                <c:pt idx="2">
                  <c:v>0.38950000000000168</c:v>
                </c:pt>
                <c:pt idx="3">
                  <c:v>0.33130000000000265</c:v>
                </c:pt>
                <c:pt idx="4">
                  <c:v>0.47790000000000032</c:v>
                </c:pt>
                <c:pt idx="5">
                  <c:v>0.10710000000000022</c:v>
                </c:pt>
                <c:pt idx="6">
                  <c:v>0.69490000000000063</c:v>
                </c:pt>
              </c:numCache>
            </c:numRef>
          </c:val>
          <c:extLst xmlns:c16r2="http://schemas.microsoft.com/office/drawing/2015/06/chart">
            <c:ext xmlns:c16="http://schemas.microsoft.com/office/drawing/2014/chart" uri="{C3380CC4-5D6E-409C-BE32-E72D297353CC}">
              <c16:uniqueId val="{00000000-ECF4-42FF-A8D0-5EF831A4B02D}"/>
            </c:ext>
          </c:extLst>
        </c:ser>
        <c:ser>
          <c:idx val="1"/>
          <c:order val="1"/>
          <c:tx>
            <c:strRef>
              <c:f>Blad1!$C$1</c:f>
              <c:strCache>
                <c:ptCount val="1"/>
                <c:pt idx="0">
                  <c:v>No</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0.73080000000000334</c:v>
                </c:pt>
                <c:pt idx="1">
                  <c:v>0.6915</c:v>
                </c:pt>
                <c:pt idx="2">
                  <c:v>0.61050000000000004</c:v>
                </c:pt>
                <c:pt idx="3">
                  <c:v>0.66870000000000462</c:v>
                </c:pt>
                <c:pt idx="4">
                  <c:v>0.52210000000000001</c:v>
                </c:pt>
                <c:pt idx="5">
                  <c:v>0.89290000000000003</c:v>
                </c:pt>
                <c:pt idx="6">
                  <c:v>0.30510000000000032</c:v>
                </c:pt>
              </c:numCache>
            </c:numRef>
          </c:val>
          <c:extLst xmlns:c16r2="http://schemas.microsoft.com/office/drawing/2015/06/chart">
            <c:ext xmlns:c16="http://schemas.microsoft.com/office/drawing/2014/chart" uri="{C3380CC4-5D6E-409C-BE32-E72D297353CC}">
              <c16:uniqueId val="{00000001-ECF4-42FF-A8D0-5EF831A4B02D}"/>
            </c:ext>
          </c:extLst>
        </c:ser>
        <c:shape val="box"/>
        <c:axId val="112413312"/>
        <c:axId val="112415104"/>
        <c:axId val="0"/>
      </c:bar3DChart>
      <c:catAx>
        <c:axId val="112413312"/>
        <c:scaling>
          <c:orientation val="minMax"/>
        </c:scaling>
        <c:axPos val="b"/>
        <c:numFmt formatCode="General" sourceLinked="0"/>
        <c:tickLblPos val="nextTo"/>
        <c:crossAx val="112415104"/>
        <c:crosses val="autoZero"/>
        <c:auto val="1"/>
        <c:lblAlgn val="ctr"/>
        <c:lblOffset val="100"/>
      </c:catAx>
      <c:valAx>
        <c:axId val="112415104"/>
        <c:scaling>
          <c:orientation val="minMax"/>
        </c:scaling>
        <c:axPos val="l"/>
        <c:majorGridlines/>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nl-BE" sz="1800" b="0" i="0" kern="1200" baseline="0" dirty="0">
                    <a:solidFill>
                      <a:srgbClr val="595959"/>
                    </a:solidFill>
                    <a:effectLst/>
                  </a:rPr>
                  <a:t>Percentage</a:t>
                </a:r>
                <a:r>
                  <a:rPr lang="nl-BE" sz="1800" b="0" i="0" kern="1200" baseline="0" dirty="0">
                    <a:solidFill>
                      <a:srgbClr val="000000"/>
                    </a:solidFill>
                    <a:effectLst/>
                  </a:rPr>
                  <a:t> </a:t>
                </a:r>
                <a:r>
                  <a:rPr lang="nl-BE" sz="1800" b="0" i="0" kern="1200" baseline="0" dirty="0">
                    <a:solidFill>
                      <a:srgbClr val="595959"/>
                    </a:solidFill>
                    <a:effectLst/>
                  </a:rPr>
                  <a:t>of</a:t>
                </a:r>
                <a:r>
                  <a:rPr lang="nl-BE" sz="1800" b="0" i="0" kern="1200" baseline="0" dirty="0">
                    <a:solidFill>
                      <a:srgbClr val="000000"/>
                    </a:solidFill>
                    <a:effectLst/>
                  </a:rPr>
                  <a:t> </a:t>
                </a:r>
                <a:r>
                  <a:rPr lang="nl-BE" sz="1800" b="0" i="0" kern="1200" baseline="0" dirty="0" err="1">
                    <a:solidFill>
                      <a:srgbClr val="595959"/>
                    </a:solidFill>
                    <a:effectLst/>
                  </a:rPr>
                  <a:t>patients</a:t>
                </a:r>
                <a:endParaRPr lang="nl-BE" dirty="0">
                  <a:effectLst/>
                </a:endParaRPr>
              </a:p>
            </c:rich>
          </c:tx>
          <c:layout/>
        </c:title>
        <c:numFmt formatCode="0%" sourceLinked="1"/>
        <c:tickLblPos val="nextTo"/>
        <c:crossAx val="112413312"/>
        <c:crosses val="autoZero"/>
        <c:crossBetween val="between"/>
      </c:valAx>
    </c:plotArea>
    <c:legend>
      <c:legendPos val="r"/>
      <c:layout/>
      <c:spPr>
        <a:ln>
          <a:solidFill>
            <a:schemeClr val="tx1"/>
          </a:solidFill>
        </a:ln>
      </c:spPr>
      <c:txPr>
        <a:bodyPr/>
        <a:lstStyle/>
        <a:p>
          <a:pPr>
            <a:defRPr sz="1600"/>
          </a:pPr>
          <a:endParaRPr lang="nl-BE"/>
        </a:p>
      </c:txPr>
    </c:legend>
    <c:plotVisOnly val="1"/>
    <c:dispBlanksAs val="gap"/>
  </c:chart>
  <c:spPr>
    <a:solidFill>
      <a:schemeClr val="bg1"/>
    </a:solidFill>
    <a:ln>
      <a:solidFill>
        <a:srgbClr val="595959"/>
      </a:solidFill>
    </a:ln>
  </c:spPr>
  <c:txPr>
    <a:bodyPr/>
    <a:lstStyle/>
    <a:p>
      <a:pPr>
        <a:defRPr sz="1800"/>
      </a:pPr>
      <a:endParaRPr lang="nl-BE"/>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Blad1!$A$2:$A$7</c:f>
              <c:strCache>
                <c:ptCount val="6"/>
                <c:pt idx="0">
                  <c:v>FR</c:v>
                </c:pt>
                <c:pt idx="1">
                  <c:v>UK</c:v>
                </c:pt>
                <c:pt idx="2">
                  <c:v>NL</c:v>
                </c:pt>
                <c:pt idx="3">
                  <c:v>SP</c:v>
                </c:pt>
                <c:pt idx="4">
                  <c:v>GR</c:v>
                </c:pt>
                <c:pt idx="5">
                  <c:v>LI</c:v>
                </c:pt>
              </c:strCache>
            </c:strRef>
          </c:cat>
          <c:val>
            <c:numRef>
              <c:f>Blad1!$B$2:$B$7</c:f>
              <c:numCache>
                <c:formatCode>0.00%</c:formatCode>
                <c:ptCount val="6"/>
                <c:pt idx="0">
                  <c:v>0.61040000000000005</c:v>
                </c:pt>
                <c:pt idx="1">
                  <c:v>0.66660000000000375</c:v>
                </c:pt>
                <c:pt idx="2">
                  <c:v>0.67350000000000065</c:v>
                </c:pt>
                <c:pt idx="3">
                  <c:v>0.49170000000000008</c:v>
                </c:pt>
                <c:pt idx="4">
                  <c:v>0.87130000000000063</c:v>
                </c:pt>
                <c:pt idx="5">
                  <c:v>8.5700000000000026E-2</c:v>
                </c:pt>
              </c:numCache>
            </c:numRef>
          </c:val>
          <c:extLst xmlns:c16r2="http://schemas.microsoft.com/office/drawing/2015/06/chart">
            <c:ext xmlns:c16="http://schemas.microsoft.com/office/drawing/2014/chart" uri="{C3380CC4-5D6E-409C-BE32-E72D297353CC}">
              <c16:uniqueId val="{00000000-E549-41B3-8EBC-6C364B4DE76A}"/>
            </c:ext>
          </c:extLst>
        </c:ser>
        <c:ser>
          <c:idx val="1"/>
          <c:order val="1"/>
          <c:tx>
            <c:strRef>
              <c:f>Blad1!$C$1</c:f>
              <c:strCache>
                <c:ptCount val="1"/>
                <c:pt idx="0">
                  <c:v>No </c:v>
                </c:pt>
              </c:strCache>
            </c:strRef>
          </c:tx>
          <c:cat>
            <c:strRef>
              <c:f>Blad1!$A$2:$A$7</c:f>
              <c:strCache>
                <c:ptCount val="6"/>
                <c:pt idx="0">
                  <c:v>FR</c:v>
                </c:pt>
                <c:pt idx="1">
                  <c:v>UK</c:v>
                </c:pt>
                <c:pt idx="2">
                  <c:v>NL</c:v>
                </c:pt>
                <c:pt idx="3">
                  <c:v>SP</c:v>
                </c:pt>
                <c:pt idx="4">
                  <c:v>GR</c:v>
                </c:pt>
                <c:pt idx="5">
                  <c:v>LI</c:v>
                </c:pt>
              </c:strCache>
            </c:strRef>
          </c:cat>
          <c:val>
            <c:numRef>
              <c:f>Blad1!$C$2:$C$7</c:f>
              <c:numCache>
                <c:formatCode>0.00%</c:formatCode>
                <c:ptCount val="6"/>
                <c:pt idx="0">
                  <c:v>0.38960000000000106</c:v>
                </c:pt>
                <c:pt idx="1">
                  <c:v>0.33330000000000187</c:v>
                </c:pt>
                <c:pt idx="2">
                  <c:v>0.32650000000000118</c:v>
                </c:pt>
                <c:pt idx="3">
                  <c:v>0.50829999999999997</c:v>
                </c:pt>
                <c:pt idx="4">
                  <c:v>0.12870000000000001</c:v>
                </c:pt>
                <c:pt idx="5">
                  <c:v>0.9143</c:v>
                </c:pt>
              </c:numCache>
            </c:numRef>
          </c:val>
          <c:extLst xmlns:c16r2="http://schemas.microsoft.com/office/drawing/2015/06/chart">
            <c:ext xmlns:c16="http://schemas.microsoft.com/office/drawing/2014/chart" uri="{C3380CC4-5D6E-409C-BE32-E72D297353CC}">
              <c16:uniqueId val="{00000001-E549-41B3-8EBC-6C364B4DE76A}"/>
            </c:ext>
          </c:extLst>
        </c:ser>
        <c:shape val="box"/>
        <c:axId val="112798336"/>
        <c:axId val="112800128"/>
        <c:axId val="0"/>
      </c:bar3DChart>
      <c:catAx>
        <c:axId val="112798336"/>
        <c:scaling>
          <c:orientation val="minMax"/>
        </c:scaling>
        <c:axPos val="b"/>
        <c:numFmt formatCode="General" sourceLinked="0"/>
        <c:tickLblPos val="nextTo"/>
        <c:crossAx val="112800128"/>
        <c:crosses val="autoZero"/>
        <c:auto val="1"/>
        <c:lblAlgn val="ctr"/>
        <c:lblOffset val="100"/>
      </c:catAx>
      <c:valAx>
        <c:axId val="112800128"/>
        <c:scaling>
          <c:orientation val="minMax"/>
        </c:scaling>
        <c:axPos val="l"/>
        <c:majorGridlines/>
        <c:title>
          <c:tx>
            <c:rich>
              <a:bodyPr rot="-5400000" vert="horz"/>
              <a:lstStyle/>
              <a:p>
                <a:pPr>
                  <a:defRPr lang="nl-BE" sz="1800" b="0" i="0" u="none" strike="noStrike" kern="1200" baseline="0" dirty="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2798336"/>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0.17950000000000021</c:v>
                </c:pt>
                <c:pt idx="1">
                  <c:v>0.29780000000000167</c:v>
                </c:pt>
                <c:pt idx="2">
                  <c:v>0.22109999999999999</c:v>
                </c:pt>
                <c:pt idx="3">
                  <c:v>0.18400000000000041</c:v>
                </c:pt>
                <c:pt idx="4">
                  <c:v>8.0900000000000027E-2</c:v>
                </c:pt>
                <c:pt idx="5">
                  <c:v>0.25</c:v>
                </c:pt>
                <c:pt idx="6">
                  <c:v>0.18640000000000104</c:v>
                </c:pt>
              </c:numCache>
            </c:numRef>
          </c:val>
          <c:extLst xmlns:c16r2="http://schemas.microsoft.com/office/drawing/2015/06/chart">
            <c:ext xmlns:c16="http://schemas.microsoft.com/office/drawing/2014/chart" uri="{C3380CC4-5D6E-409C-BE32-E72D297353CC}">
              <c16:uniqueId val="{00000000-03D1-4213-A158-3CF6644D0526}"/>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0.82050000000000001</c:v>
                </c:pt>
                <c:pt idx="1">
                  <c:v>0.70209999999999995</c:v>
                </c:pt>
                <c:pt idx="2">
                  <c:v>0.77890000000000392</c:v>
                </c:pt>
                <c:pt idx="3">
                  <c:v>0.81599999999999995</c:v>
                </c:pt>
                <c:pt idx="4">
                  <c:v>0.91910000000000003</c:v>
                </c:pt>
                <c:pt idx="5">
                  <c:v>0.75000000000000311</c:v>
                </c:pt>
                <c:pt idx="6">
                  <c:v>0.8135</c:v>
                </c:pt>
              </c:numCache>
            </c:numRef>
          </c:val>
          <c:extLst xmlns:c16r2="http://schemas.microsoft.com/office/drawing/2015/06/chart">
            <c:ext xmlns:c16="http://schemas.microsoft.com/office/drawing/2014/chart" uri="{C3380CC4-5D6E-409C-BE32-E72D297353CC}">
              <c16:uniqueId val="{00000001-03D1-4213-A158-3CF6644D0526}"/>
            </c:ext>
          </c:extLst>
        </c:ser>
        <c:shape val="box"/>
        <c:axId val="112892928"/>
        <c:axId val="112898816"/>
        <c:axId val="0"/>
      </c:bar3DChart>
      <c:catAx>
        <c:axId val="11289292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898816"/>
        <c:crosses val="autoZero"/>
        <c:auto val="1"/>
        <c:lblAlgn val="ctr"/>
        <c:lblOffset val="100"/>
      </c:catAx>
      <c:valAx>
        <c:axId val="112898816"/>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200" b="0" i="0" kern="1200" baseline="0" dirty="0">
                    <a:solidFill>
                      <a:srgbClr val="595959"/>
                    </a:solidFill>
                    <a:effectLst/>
                  </a:rPr>
                  <a:t>Percentage</a:t>
                </a:r>
                <a:r>
                  <a:rPr lang="nl-BE" sz="1200" b="0" i="0" kern="1200" baseline="0" dirty="0">
                    <a:solidFill>
                      <a:srgbClr val="000000"/>
                    </a:solidFill>
                    <a:effectLst/>
                  </a:rPr>
                  <a:t> </a:t>
                </a:r>
                <a:r>
                  <a:rPr lang="nl-BE" sz="1200" b="0" i="0" kern="1200" baseline="0" dirty="0">
                    <a:solidFill>
                      <a:srgbClr val="595959"/>
                    </a:solidFill>
                    <a:effectLst/>
                  </a:rPr>
                  <a:t>of</a:t>
                </a:r>
                <a:r>
                  <a:rPr lang="nl-BE" sz="1200" b="0" i="0" kern="1200" baseline="0" dirty="0">
                    <a:solidFill>
                      <a:srgbClr val="000000"/>
                    </a:solidFill>
                    <a:effectLst/>
                  </a:rPr>
                  <a:t> </a:t>
                </a:r>
                <a:r>
                  <a:rPr lang="nl-BE" sz="1200" b="0" i="0" kern="1200" baseline="0" dirty="0" err="1">
                    <a:solidFill>
                      <a:srgbClr val="595959"/>
                    </a:solidFill>
                    <a:effectLst/>
                  </a:rPr>
                  <a:t>patients</a:t>
                </a:r>
                <a:endParaRPr lang="nl-BE" sz="1200" dirty="0">
                  <a:effectLst/>
                </a:endParaRPr>
              </a:p>
            </c:rich>
          </c:tx>
          <c:layout>
            <c:manualLayout>
              <c:xMode val="edge"/>
              <c:yMode val="edge"/>
              <c:x val="3.3604549431321087E-2"/>
              <c:y val="0.14043818984805073"/>
            </c:manualLayout>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892928"/>
        <c:crosses val="autoZero"/>
        <c:crossBetween val="between"/>
      </c:valAx>
      <c:spPr>
        <a:noFill/>
        <a:ln>
          <a:noFill/>
        </a:ln>
        <a:effectLst/>
      </c:spPr>
    </c:plotArea>
    <c:legend>
      <c:legendPos val="r"/>
      <c:layout>
        <c:manualLayout>
          <c:xMode val="edge"/>
          <c:yMode val="edge"/>
          <c:x val="0.88077020690040575"/>
          <c:y val="0.34931994047619025"/>
          <c:w val="6.0088781369184274E-2"/>
          <c:h val="0.28876091269841281"/>
        </c:manualLayout>
      </c:layout>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0.5625</c:v>
                </c:pt>
                <c:pt idx="1">
                  <c:v>0.5881999999999995</c:v>
                </c:pt>
                <c:pt idx="2">
                  <c:v>0.82609999999999995</c:v>
                </c:pt>
                <c:pt idx="3">
                  <c:v>0.63410000000000299</c:v>
                </c:pt>
                <c:pt idx="4">
                  <c:v>0.31430000000000197</c:v>
                </c:pt>
                <c:pt idx="5">
                  <c:v>0.44440000000000002</c:v>
                </c:pt>
                <c:pt idx="6">
                  <c:v>0.5333</c:v>
                </c:pt>
              </c:numCache>
            </c:numRef>
          </c:val>
          <c:extLst xmlns:c16r2="http://schemas.microsoft.com/office/drawing/2015/06/chart">
            <c:ext xmlns:c16="http://schemas.microsoft.com/office/drawing/2014/chart" uri="{C3380CC4-5D6E-409C-BE32-E72D297353CC}">
              <c16:uniqueId val="{00000000-EDF9-4FFA-89F6-0C71DE494F03}"/>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0.4375000000000015</c:v>
                </c:pt>
                <c:pt idx="1">
                  <c:v>0.41170000000000001</c:v>
                </c:pt>
                <c:pt idx="2">
                  <c:v>0.17390000000000044</c:v>
                </c:pt>
                <c:pt idx="3">
                  <c:v>0.36590000000000156</c:v>
                </c:pt>
                <c:pt idx="4">
                  <c:v>0.68570000000000064</c:v>
                </c:pt>
                <c:pt idx="5">
                  <c:v>0.55559999999999998</c:v>
                </c:pt>
                <c:pt idx="6">
                  <c:v>0.46660000000000001</c:v>
                </c:pt>
              </c:numCache>
            </c:numRef>
          </c:val>
          <c:extLst xmlns:c16r2="http://schemas.microsoft.com/office/drawing/2015/06/chart">
            <c:ext xmlns:c16="http://schemas.microsoft.com/office/drawing/2014/chart" uri="{C3380CC4-5D6E-409C-BE32-E72D297353CC}">
              <c16:uniqueId val="{00000001-EDF9-4FFA-89F6-0C71DE494F03}"/>
            </c:ext>
          </c:extLst>
        </c:ser>
        <c:shape val="box"/>
        <c:axId val="112924928"/>
        <c:axId val="112939008"/>
        <c:axId val="0"/>
      </c:bar3DChart>
      <c:catAx>
        <c:axId val="11292492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939008"/>
        <c:crosses val="autoZero"/>
        <c:auto val="1"/>
        <c:lblAlgn val="ctr"/>
        <c:lblOffset val="100"/>
      </c:catAx>
      <c:valAx>
        <c:axId val="112939008"/>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200" b="0" i="0" kern="1200" baseline="0" dirty="0">
                    <a:solidFill>
                      <a:srgbClr val="595959"/>
                    </a:solidFill>
                    <a:effectLst/>
                  </a:rPr>
                  <a:t>Percentage</a:t>
                </a:r>
                <a:r>
                  <a:rPr lang="nl-BE" sz="1200" b="0" i="0" kern="1200" baseline="0" dirty="0">
                    <a:solidFill>
                      <a:srgbClr val="000000"/>
                    </a:solidFill>
                    <a:effectLst/>
                  </a:rPr>
                  <a:t> </a:t>
                </a:r>
                <a:r>
                  <a:rPr lang="nl-BE" sz="1200" b="0" i="0" kern="1200" baseline="0" dirty="0">
                    <a:solidFill>
                      <a:srgbClr val="595959"/>
                    </a:solidFill>
                    <a:effectLst/>
                  </a:rPr>
                  <a:t>of</a:t>
                </a:r>
                <a:r>
                  <a:rPr lang="nl-BE" sz="1200" b="0" i="0" kern="1200" baseline="0" dirty="0">
                    <a:solidFill>
                      <a:srgbClr val="000000"/>
                    </a:solidFill>
                    <a:effectLst/>
                  </a:rPr>
                  <a:t> </a:t>
                </a:r>
                <a:r>
                  <a:rPr lang="nl-BE" sz="1200" b="0" i="0" kern="1200" baseline="0" dirty="0" err="1">
                    <a:solidFill>
                      <a:srgbClr val="595959"/>
                    </a:solidFill>
                    <a:effectLst/>
                  </a:rPr>
                  <a:t>patients</a:t>
                </a:r>
                <a:endParaRPr lang="nl-BE" sz="1200" dirty="0">
                  <a:effectLst/>
                </a:endParaRPr>
              </a:p>
            </c:rich>
          </c:tx>
          <c:layout>
            <c:manualLayout>
              <c:xMode val="edge"/>
              <c:yMode val="edge"/>
              <c:x val="3.3220691163604557E-2"/>
              <c:y val="0.13460171856649891"/>
            </c:manualLayout>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924928"/>
        <c:crosses val="autoZero"/>
        <c:crossBetween val="between"/>
      </c:valAx>
      <c:spPr>
        <a:noFill/>
        <a:ln>
          <a:noFill/>
        </a:ln>
        <a:effectLst/>
      </c:spPr>
    </c:plotArea>
    <c:legend>
      <c:legendPos val="r"/>
      <c:layout>
        <c:manualLayout>
          <c:xMode val="edge"/>
          <c:yMode val="edge"/>
          <c:x val="0.88077020690040575"/>
          <c:y val="0.3430955061778343"/>
          <c:w val="6.0088781369184274E-2"/>
          <c:h val="0.28862218507076898"/>
        </c:manualLayout>
      </c:layout>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In-centre haemodialysis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0.12820000000000001</c:v>
                </c:pt>
                <c:pt idx="1">
                  <c:v>0.19150000000000025</c:v>
                </c:pt>
                <c:pt idx="2">
                  <c:v>0.11580000000000011</c:v>
                </c:pt>
                <c:pt idx="3">
                  <c:v>0.18400000000000041</c:v>
                </c:pt>
                <c:pt idx="4">
                  <c:v>0.59560000000000102</c:v>
                </c:pt>
                <c:pt idx="5">
                  <c:v>0.32140000000000196</c:v>
                </c:pt>
                <c:pt idx="6">
                  <c:v>0.20690000000000044</c:v>
                </c:pt>
              </c:numCache>
            </c:numRef>
          </c:val>
          <c:extLst xmlns:c16r2="http://schemas.microsoft.com/office/drawing/2015/06/chart">
            <c:ext xmlns:c16="http://schemas.microsoft.com/office/drawing/2014/chart" uri="{C3380CC4-5D6E-409C-BE32-E72D297353CC}">
              <c16:uniqueId val="{00000000-A831-4429-A4C4-9A7B5A421722}"/>
            </c:ext>
          </c:extLst>
        </c:ser>
        <c:ser>
          <c:idx val="1"/>
          <c:order val="1"/>
          <c:tx>
            <c:strRef>
              <c:f>Sheet1!$C$1</c:f>
              <c:strCache>
                <c:ptCount val="1"/>
                <c:pt idx="0">
                  <c:v>Home and self-care haemodialysis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0.17950000000000021</c:v>
                </c:pt>
                <c:pt idx="1">
                  <c:v>0.11699999999999998</c:v>
                </c:pt>
                <c:pt idx="2">
                  <c:v>8.4200000000000066E-2</c:v>
                </c:pt>
                <c:pt idx="3">
                  <c:v>1.8400000000000041E-2</c:v>
                </c:pt>
                <c:pt idx="4">
                  <c:v>1.4700000000000027E-2</c:v>
                </c:pt>
                <c:pt idx="5">
                  <c:v>3.5700000000000016E-2</c:v>
                </c:pt>
                <c:pt idx="6">
                  <c:v>5.1700000000000024E-2</c:v>
                </c:pt>
              </c:numCache>
            </c:numRef>
          </c:val>
          <c:extLst xmlns:c16r2="http://schemas.microsoft.com/office/drawing/2015/06/chart">
            <c:ext xmlns:c16="http://schemas.microsoft.com/office/drawing/2014/chart" uri="{C3380CC4-5D6E-409C-BE32-E72D297353CC}">
              <c16:uniqueId val="{00000001-A831-4429-A4C4-9A7B5A421722}"/>
            </c:ext>
          </c:extLst>
        </c:ser>
        <c:ser>
          <c:idx val="2"/>
          <c:order val="2"/>
          <c:tx>
            <c:strRef>
              <c:f>Sheet1!$D$1</c:f>
              <c:strCache>
                <c:ptCount val="1"/>
                <c:pt idx="0">
                  <c:v>Peritoneal dialysis</c:v>
                </c:pt>
              </c:strCache>
            </c:strRef>
          </c:tx>
          <c:spPr>
            <a:solidFill>
              <a:schemeClr val="accent3"/>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Sheet1!$D$2:$D$8</c:f>
              <c:numCache>
                <c:formatCode>0.00%</c:formatCode>
                <c:ptCount val="7"/>
                <c:pt idx="0">
                  <c:v>5.1299999999999998E-2</c:v>
                </c:pt>
                <c:pt idx="1">
                  <c:v>0.10639999999999998</c:v>
                </c:pt>
                <c:pt idx="2">
                  <c:v>6.320000000000002E-2</c:v>
                </c:pt>
                <c:pt idx="3">
                  <c:v>9.8100000000000243E-2</c:v>
                </c:pt>
                <c:pt idx="4">
                  <c:v>8.0900000000000027E-2</c:v>
                </c:pt>
                <c:pt idx="5">
                  <c:v>3.5700000000000016E-2</c:v>
                </c:pt>
                <c:pt idx="6">
                  <c:v>6.9000000000000408E-2</c:v>
                </c:pt>
              </c:numCache>
            </c:numRef>
          </c:val>
          <c:extLst xmlns:c16r2="http://schemas.microsoft.com/office/drawing/2015/06/chart">
            <c:ext xmlns:c16="http://schemas.microsoft.com/office/drawing/2014/chart" uri="{C3380CC4-5D6E-409C-BE32-E72D297353CC}">
              <c16:uniqueId val="{00000002-A831-4429-A4C4-9A7B5A421722}"/>
            </c:ext>
          </c:extLst>
        </c:ser>
        <c:ser>
          <c:idx val="3"/>
          <c:order val="3"/>
          <c:tx>
            <c:strRef>
              <c:f>Sheet1!$E$1</c:f>
              <c:strCache>
                <c:ptCount val="1"/>
                <c:pt idx="0">
                  <c:v>Living with functioning kidney transplant</c:v>
                </c:pt>
              </c:strCache>
            </c:strRef>
          </c:tx>
          <c:spPr>
            <a:solidFill>
              <a:schemeClr val="accent4"/>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Sheet1!$E$2:$E$8</c:f>
              <c:numCache>
                <c:formatCode>0.00%</c:formatCode>
                <c:ptCount val="7"/>
                <c:pt idx="0">
                  <c:v>0.60260000000000391</c:v>
                </c:pt>
                <c:pt idx="1">
                  <c:v>0.51060000000000005</c:v>
                </c:pt>
                <c:pt idx="2">
                  <c:v>0.68420000000000114</c:v>
                </c:pt>
                <c:pt idx="3">
                  <c:v>0.61350000000000005</c:v>
                </c:pt>
                <c:pt idx="4">
                  <c:v>0.3014000000000015</c:v>
                </c:pt>
                <c:pt idx="5">
                  <c:v>0.53569999999999995</c:v>
                </c:pt>
                <c:pt idx="6">
                  <c:v>0.63790000000000346</c:v>
                </c:pt>
              </c:numCache>
            </c:numRef>
          </c:val>
          <c:extLst xmlns:c16r2="http://schemas.microsoft.com/office/drawing/2015/06/chart">
            <c:ext xmlns:c16="http://schemas.microsoft.com/office/drawing/2014/chart" uri="{C3380CC4-5D6E-409C-BE32-E72D297353CC}">
              <c16:uniqueId val="{00000003-A831-4429-A4C4-9A7B5A421722}"/>
            </c:ext>
          </c:extLst>
        </c:ser>
        <c:ser>
          <c:idx val="4"/>
          <c:order val="4"/>
          <c:tx>
            <c:strRef>
              <c:f>Sheet1!$F$1</c:f>
              <c:strCache>
                <c:ptCount val="1"/>
                <c:pt idx="0">
                  <c:v>Conservative care</c:v>
                </c:pt>
              </c:strCache>
            </c:strRef>
          </c:tx>
          <c:spPr>
            <a:solidFill>
              <a:srgbClr val="FFCC00"/>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Sheet1!$F$2:$F$8</c:f>
              <c:numCache>
                <c:formatCode>0.00%</c:formatCode>
                <c:ptCount val="7"/>
                <c:pt idx="0">
                  <c:v>3.8500000000000006E-2</c:v>
                </c:pt>
                <c:pt idx="1">
                  <c:v>7.4500000000000163E-2</c:v>
                </c:pt>
                <c:pt idx="2">
                  <c:v>5.2600000000000084E-2</c:v>
                </c:pt>
                <c:pt idx="3">
                  <c:v>8.5900000000000046E-2</c:v>
                </c:pt>
                <c:pt idx="4">
                  <c:v>7.4000000000000472E-3</c:v>
                </c:pt>
                <c:pt idx="5">
                  <c:v>7.1400000000000033E-2</c:v>
                </c:pt>
                <c:pt idx="6">
                  <c:v>3.450000000000001E-2</c:v>
                </c:pt>
              </c:numCache>
            </c:numRef>
          </c:val>
          <c:extLst xmlns:c16r2="http://schemas.microsoft.com/office/drawing/2015/06/chart">
            <c:ext xmlns:c16="http://schemas.microsoft.com/office/drawing/2014/chart" uri="{C3380CC4-5D6E-409C-BE32-E72D297353CC}">
              <c16:uniqueId val="{00000004-A831-4429-A4C4-9A7B5A421722}"/>
            </c:ext>
          </c:extLst>
        </c:ser>
        <c:gapWidth val="98"/>
        <c:gapDepth val="84"/>
        <c:shape val="box"/>
        <c:axId val="116170112"/>
        <c:axId val="116081792"/>
        <c:axId val="0"/>
      </c:bar3DChart>
      <c:catAx>
        <c:axId val="11617011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16081792"/>
        <c:crosses val="autoZero"/>
        <c:auto val="1"/>
        <c:lblAlgn val="ctr"/>
        <c:lblOffset val="100"/>
      </c:catAx>
      <c:valAx>
        <c:axId val="1160817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sz="1800" b="0" i="0" baseline="0" dirty="0">
                    <a:effectLst/>
                  </a:rPr>
                  <a:t>Percentage of </a:t>
                </a:r>
                <a:r>
                  <a:rPr lang="nl-BE" sz="1800" b="0" i="0" baseline="0" dirty="0" err="1">
                    <a:effectLst/>
                  </a:rPr>
                  <a:t>patients</a:t>
                </a:r>
                <a:endParaRPr lang="nl-BE" b="0" dirty="0">
                  <a:effectLst/>
                </a:endParaRP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16170112"/>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800" b="0" i="0" u="none" strike="noStrike" kern="1200" baseline="0">
                <a:solidFill>
                  <a:srgbClr val="FF0000"/>
                </a:solidFill>
                <a:latin typeface="+mn-lt"/>
                <a:ea typeface="+mn-ea"/>
                <a:cs typeface="+mn-cs"/>
              </a:defRPr>
            </a:pPr>
            <a:endParaRPr lang="nl-BE"/>
          </a:p>
        </c:txPr>
      </c:legendEntry>
      <c:layout>
        <c:manualLayout>
          <c:xMode val="edge"/>
          <c:yMode val="edge"/>
          <c:x val="0.69397471838168179"/>
          <c:y val="0.20285259799302618"/>
          <c:w val="0.29715412985876088"/>
          <c:h val="0.5661795811284408"/>
        </c:manualLayout>
      </c:layout>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0.17950000000000021</c:v>
                </c:pt>
                <c:pt idx="1">
                  <c:v>0.29780000000000101</c:v>
                </c:pt>
                <c:pt idx="2">
                  <c:v>0.22110000000000002</c:v>
                </c:pt>
                <c:pt idx="3">
                  <c:v>0.18400000000000041</c:v>
                </c:pt>
                <c:pt idx="4">
                  <c:v>8.0900000000000027E-2</c:v>
                </c:pt>
                <c:pt idx="5">
                  <c:v>0.25</c:v>
                </c:pt>
                <c:pt idx="6">
                  <c:v>0.18640000000000062</c:v>
                </c:pt>
              </c:numCache>
            </c:numRef>
          </c:val>
          <c:extLst xmlns:c16r2="http://schemas.microsoft.com/office/drawing/2015/06/chart">
            <c:ext xmlns:c16="http://schemas.microsoft.com/office/drawing/2014/chart" uri="{C3380CC4-5D6E-409C-BE32-E72D297353CC}">
              <c16:uniqueId val="{00000000-03D1-4213-A158-3CF6644D0526}"/>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0.82050000000000001</c:v>
                </c:pt>
                <c:pt idx="1">
                  <c:v>0.70209999999999995</c:v>
                </c:pt>
                <c:pt idx="2">
                  <c:v>0.77890000000000215</c:v>
                </c:pt>
                <c:pt idx="3">
                  <c:v>0.81599999999999995</c:v>
                </c:pt>
                <c:pt idx="4">
                  <c:v>0.91910000000000003</c:v>
                </c:pt>
                <c:pt idx="5">
                  <c:v>0.75000000000000189</c:v>
                </c:pt>
                <c:pt idx="6">
                  <c:v>0.8135</c:v>
                </c:pt>
              </c:numCache>
            </c:numRef>
          </c:val>
          <c:extLst xmlns:c16r2="http://schemas.microsoft.com/office/drawing/2015/06/chart">
            <c:ext xmlns:c16="http://schemas.microsoft.com/office/drawing/2014/chart" uri="{C3380CC4-5D6E-409C-BE32-E72D297353CC}">
              <c16:uniqueId val="{00000001-03D1-4213-A158-3CF6644D0526}"/>
            </c:ext>
          </c:extLst>
        </c:ser>
        <c:shape val="box"/>
        <c:axId val="112981504"/>
        <c:axId val="112983040"/>
        <c:axId val="0"/>
      </c:bar3DChart>
      <c:catAx>
        <c:axId val="112981504"/>
        <c:scaling>
          <c:orientation val="minMax"/>
        </c:scaling>
        <c:axPos val="b"/>
        <c:numFmt formatCode="General" sourceLinked="1"/>
        <c:maj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983040"/>
        <c:crosses val="autoZero"/>
        <c:auto val="1"/>
        <c:lblAlgn val="ctr"/>
        <c:lblOffset val="100"/>
      </c:catAx>
      <c:valAx>
        <c:axId val="112983040"/>
        <c:scaling>
          <c:orientation val="minMax"/>
        </c:scaling>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nl-BE" sz="1800" b="0" i="0" u="none" strike="noStrike" kern="1200" baseline="0" dirty="0">
                    <a:solidFill>
                      <a:srgbClr val="595959"/>
                    </a:solidFill>
                    <a:effectLst/>
                    <a:latin typeface="+mn-lt"/>
                    <a:ea typeface="+mn-ea"/>
                    <a:cs typeface="+mn-cs"/>
                  </a:rPr>
                  <a:t>Percentage of </a:t>
                </a:r>
                <a:r>
                  <a:rPr lang="nl-BE" sz="1800" b="0" i="0" u="none" strike="noStrike" kern="1200" baseline="0" dirty="0" err="1">
                    <a:solidFill>
                      <a:srgbClr val="595959"/>
                    </a:solidFill>
                    <a:effectLst/>
                    <a:latin typeface="+mn-lt"/>
                    <a:ea typeface="+mn-ea"/>
                    <a:cs typeface="+mn-cs"/>
                  </a:rPr>
                  <a:t>patients</a:t>
                </a:r>
                <a:endParaRPr lang="nl-BE" sz="1800" b="0" i="0" u="none" strike="noStrike" kern="1200" baseline="0" dirty="0">
                  <a:solidFill>
                    <a:srgbClr val="595959"/>
                  </a:solidFill>
                  <a:effectLst/>
                  <a:latin typeface="+mn-lt"/>
                  <a:ea typeface="+mn-ea"/>
                  <a:cs typeface="+mn-cs"/>
                </a:endParaRPr>
              </a:p>
            </c:rich>
          </c:tx>
          <c:layout/>
        </c:title>
        <c:numFmt formatCode="0%" sourceLinked="1"/>
        <c:maj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2981504"/>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Limited reimbursement</c:v>
                </c:pt>
              </c:strCache>
            </c:strRef>
          </c:tx>
          <c:cat>
            <c:strRef>
              <c:f>Blad1!$A$2:$A$7</c:f>
              <c:strCache>
                <c:ptCount val="6"/>
                <c:pt idx="0">
                  <c:v>FR</c:v>
                </c:pt>
                <c:pt idx="1">
                  <c:v>UK</c:v>
                </c:pt>
                <c:pt idx="2">
                  <c:v>NL</c:v>
                </c:pt>
                <c:pt idx="3">
                  <c:v>SP</c:v>
                </c:pt>
                <c:pt idx="4">
                  <c:v>GR</c:v>
                </c:pt>
                <c:pt idx="5">
                  <c:v>LI</c:v>
                </c:pt>
              </c:strCache>
            </c:strRef>
          </c:cat>
          <c:val>
            <c:numRef>
              <c:f>Blad1!$B$2:$B$7</c:f>
              <c:numCache>
                <c:formatCode>0.00%</c:formatCode>
                <c:ptCount val="6"/>
                <c:pt idx="0">
                  <c:v>0.125</c:v>
                </c:pt>
                <c:pt idx="1">
                  <c:v>0.1111</c:v>
                </c:pt>
                <c:pt idx="2">
                  <c:v>4.5400000000000003E-2</c:v>
                </c:pt>
                <c:pt idx="3">
                  <c:v>0.10580000000000002</c:v>
                </c:pt>
                <c:pt idx="4">
                  <c:v>3.3399999999999999E-2</c:v>
                </c:pt>
                <c:pt idx="5">
                  <c:v>0.33850000000000141</c:v>
                </c:pt>
              </c:numCache>
            </c:numRef>
          </c:val>
          <c:extLst xmlns:c16r2="http://schemas.microsoft.com/office/drawing/2015/06/chart">
            <c:ext xmlns:c16="http://schemas.microsoft.com/office/drawing/2014/chart" uri="{C3380CC4-5D6E-409C-BE32-E72D297353CC}">
              <c16:uniqueId val="{00000000-3A44-4500-A1C0-C175C36F6A89}"/>
            </c:ext>
          </c:extLst>
        </c:ser>
        <c:ser>
          <c:idx val="1"/>
          <c:order val="1"/>
          <c:tx>
            <c:strRef>
              <c:f>Blad1!$C$1</c:f>
              <c:strCache>
                <c:ptCount val="1"/>
                <c:pt idx="0">
                  <c:v>Limited training options</c:v>
                </c:pt>
              </c:strCache>
            </c:strRef>
          </c:tx>
          <c:cat>
            <c:strRef>
              <c:f>Blad1!$A$2:$A$7</c:f>
              <c:strCache>
                <c:ptCount val="6"/>
                <c:pt idx="0">
                  <c:v>FR</c:v>
                </c:pt>
                <c:pt idx="1">
                  <c:v>UK</c:v>
                </c:pt>
                <c:pt idx="2">
                  <c:v>NL</c:v>
                </c:pt>
                <c:pt idx="3">
                  <c:v>SP</c:v>
                </c:pt>
                <c:pt idx="4">
                  <c:v>GR</c:v>
                </c:pt>
                <c:pt idx="5">
                  <c:v>LI</c:v>
                </c:pt>
              </c:strCache>
            </c:strRef>
          </c:cat>
          <c:val>
            <c:numRef>
              <c:f>Blad1!$C$2:$C$7</c:f>
              <c:numCache>
                <c:formatCode>0.00%</c:formatCode>
                <c:ptCount val="6"/>
                <c:pt idx="0">
                  <c:v>0.19639999999999999</c:v>
                </c:pt>
                <c:pt idx="1">
                  <c:v>0.33330000000000187</c:v>
                </c:pt>
                <c:pt idx="2">
                  <c:v>0.31820000000000032</c:v>
                </c:pt>
                <c:pt idx="3">
                  <c:v>0.1154</c:v>
                </c:pt>
                <c:pt idx="4">
                  <c:v>0.13339999999999999</c:v>
                </c:pt>
                <c:pt idx="5">
                  <c:v>0.12300000000000012</c:v>
                </c:pt>
              </c:numCache>
            </c:numRef>
          </c:val>
          <c:extLst xmlns:c16r2="http://schemas.microsoft.com/office/drawing/2015/06/chart">
            <c:ext xmlns:c16="http://schemas.microsoft.com/office/drawing/2014/chart" uri="{C3380CC4-5D6E-409C-BE32-E72D297353CC}">
              <c16:uniqueId val="{00000001-3A44-4500-A1C0-C175C36F6A89}"/>
            </c:ext>
          </c:extLst>
        </c:ser>
        <c:ser>
          <c:idx val="2"/>
          <c:order val="2"/>
          <c:tx>
            <c:strRef>
              <c:f>Blad1!$D$1</c:f>
              <c:strCache>
                <c:ptCount val="1"/>
                <c:pt idx="0">
                  <c:v>Limited trained staff</c:v>
                </c:pt>
              </c:strCache>
            </c:strRef>
          </c:tx>
          <c:cat>
            <c:strRef>
              <c:f>Blad1!$A$2:$A$7</c:f>
              <c:strCache>
                <c:ptCount val="6"/>
                <c:pt idx="0">
                  <c:v>FR</c:v>
                </c:pt>
                <c:pt idx="1">
                  <c:v>UK</c:v>
                </c:pt>
                <c:pt idx="2">
                  <c:v>NL</c:v>
                </c:pt>
                <c:pt idx="3">
                  <c:v>SP</c:v>
                </c:pt>
                <c:pt idx="4">
                  <c:v>GR</c:v>
                </c:pt>
                <c:pt idx="5">
                  <c:v>LI</c:v>
                </c:pt>
              </c:strCache>
            </c:strRef>
          </c:cat>
          <c:val>
            <c:numRef>
              <c:f>Blad1!$D$2:$D$7</c:f>
              <c:numCache>
                <c:formatCode>0.00%</c:formatCode>
                <c:ptCount val="6"/>
                <c:pt idx="0">
                  <c:v>0.26790000000000008</c:v>
                </c:pt>
                <c:pt idx="1">
                  <c:v>0.22220000000000001</c:v>
                </c:pt>
                <c:pt idx="2">
                  <c:v>0.22720000000000001</c:v>
                </c:pt>
                <c:pt idx="3">
                  <c:v>0.15380000000000021</c:v>
                </c:pt>
                <c:pt idx="4">
                  <c:v>0.2666</c:v>
                </c:pt>
                <c:pt idx="5">
                  <c:v>0.16919999999999999</c:v>
                </c:pt>
              </c:numCache>
            </c:numRef>
          </c:val>
          <c:extLst xmlns:c16r2="http://schemas.microsoft.com/office/drawing/2015/06/chart">
            <c:ext xmlns:c16="http://schemas.microsoft.com/office/drawing/2014/chart" uri="{C3380CC4-5D6E-409C-BE32-E72D297353CC}">
              <c16:uniqueId val="{00000002-3A44-4500-A1C0-C175C36F6A89}"/>
            </c:ext>
          </c:extLst>
        </c:ser>
        <c:ser>
          <c:idx val="3"/>
          <c:order val="3"/>
          <c:tx>
            <c:strRef>
              <c:f>Blad1!$E$1</c:f>
              <c:strCache>
                <c:ptCount val="1"/>
                <c:pt idx="0">
                  <c:v>Limited information available</c:v>
                </c:pt>
              </c:strCache>
            </c:strRef>
          </c:tx>
          <c:cat>
            <c:strRef>
              <c:f>Blad1!$A$2:$A$7</c:f>
              <c:strCache>
                <c:ptCount val="6"/>
                <c:pt idx="0">
                  <c:v>FR</c:v>
                </c:pt>
                <c:pt idx="1">
                  <c:v>UK</c:v>
                </c:pt>
                <c:pt idx="2">
                  <c:v>NL</c:v>
                </c:pt>
                <c:pt idx="3">
                  <c:v>SP</c:v>
                </c:pt>
                <c:pt idx="4">
                  <c:v>GR</c:v>
                </c:pt>
                <c:pt idx="5">
                  <c:v>LI</c:v>
                </c:pt>
              </c:strCache>
            </c:strRef>
          </c:cat>
          <c:val>
            <c:numRef>
              <c:f>Blad1!$E$2:$E$7</c:f>
              <c:numCache>
                <c:formatCode>0%</c:formatCode>
                <c:ptCount val="6"/>
                <c:pt idx="0" formatCode="0.00%">
                  <c:v>5.3600000000000002E-2</c:v>
                </c:pt>
                <c:pt idx="1">
                  <c:v>0</c:v>
                </c:pt>
                <c:pt idx="2" formatCode="0.00%">
                  <c:v>9.0900000000000022E-2</c:v>
                </c:pt>
                <c:pt idx="3" formatCode="0.00%">
                  <c:v>0.1154</c:v>
                </c:pt>
                <c:pt idx="4" formatCode="0.00%">
                  <c:v>0.1666</c:v>
                </c:pt>
                <c:pt idx="5">
                  <c:v>0</c:v>
                </c:pt>
              </c:numCache>
            </c:numRef>
          </c:val>
          <c:extLst xmlns:c16r2="http://schemas.microsoft.com/office/drawing/2015/06/chart">
            <c:ext xmlns:c16="http://schemas.microsoft.com/office/drawing/2014/chart" uri="{C3380CC4-5D6E-409C-BE32-E72D297353CC}">
              <c16:uniqueId val="{00000003-3A44-4500-A1C0-C175C36F6A89}"/>
            </c:ext>
          </c:extLst>
        </c:ser>
        <c:ser>
          <c:idx val="4"/>
          <c:order val="4"/>
          <c:tx>
            <c:strRef>
              <c:f>Blad1!$F$1</c:f>
              <c:strCache>
                <c:ptCount val="1"/>
                <c:pt idx="0">
                  <c:v>No interest from the hospital management/dialysis provider</c:v>
                </c:pt>
              </c:strCache>
            </c:strRef>
          </c:tx>
          <c:cat>
            <c:strRef>
              <c:f>Blad1!$A$2:$A$7</c:f>
              <c:strCache>
                <c:ptCount val="6"/>
                <c:pt idx="0">
                  <c:v>FR</c:v>
                </c:pt>
                <c:pt idx="1">
                  <c:v>UK</c:v>
                </c:pt>
                <c:pt idx="2">
                  <c:v>NL</c:v>
                </c:pt>
                <c:pt idx="3">
                  <c:v>SP</c:v>
                </c:pt>
                <c:pt idx="4">
                  <c:v>GR</c:v>
                </c:pt>
                <c:pt idx="5">
                  <c:v>LI</c:v>
                </c:pt>
              </c:strCache>
            </c:strRef>
          </c:cat>
          <c:val>
            <c:numRef>
              <c:f>Blad1!$F$2:$F$7</c:f>
              <c:numCache>
                <c:formatCode>0.00%</c:formatCode>
                <c:ptCount val="6"/>
                <c:pt idx="0">
                  <c:v>0.17860000000000001</c:v>
                </c:pt>
                <c:pt idx="1">
                  <c:v>0.22220000000000001</c:v>
                </c:pt>
                <c:pt idx="2">
                  <c:v>4.5400000000000003E-2</c:v>
                </c:pt>
                <c:pt idx="3">
                  <c:v>0.36540000000000106</c:v>
                </c:pt>
                <c:pt idx="4">
                  <c:v>0.1666</c:v>
                </c:pt>
                <c:pt idx="5">
                  <c:v>0.24620000000000056</c:v>
                </c:pt>
              </c:numCache>
            </c:numRef>
          </c:val>
          <c:extLst xmlns:c16r2="http://schemas.microsoft.com/office/drawing/2015/06/chart">
            <c:ext xmlns:c16="http://schemas.microsoft.com/office/drawing/2014/chart" uri="{C3380CC4-5D6E-409C-BE32-E72D297353CC}">
              <c16:uniqueId val="{00000004-3A44-4500-A1C0-C175C36F6A89}"/>
            </c:ext>
          </c:extLst>
        </c:ser>
        <c:ser>
          <c:idx val="5"/>
          <c:order val="5"/>
          <c:tx>
            <c:strRef>
              <c:f>Blad1!$G$1</c:f>
              <c:strCache>
                <c:ptCount val="1"/>
                <c:pt idx="0">
                  <c:v>No specific reasons</c:v>
                </c:pt>
              </c:strCache>
            </c:strRef>
          </c:tx>
          <c:cat>
            <c:strRef>
              <c:f>Blad1!$A$2:$A$7</c:f>
              <c:strCache>
                <c:ptCount val="6"/>
                <c:pt idx="0">
                  <c:v>FR</c:v>
                </c:pt>
                <c:pt idx="1">
                  <c:v>UK</c:v>
                </c:pt>
                <c:pt idx="2">
                  <c:v>NL</c:v>
                </c:pt>
                <c:pt idx="3">
                  <c:v>SP</c:v>
                </c:pt>
                <c:pt idx="4">
                  <c:v>GR</c:v>
                </c:pt>
                <c:pt idx="5">
                  <c:v>LI</c:v>
                </c:pt>
              </c:strCache>
            </c:strRef>
          </c:cat>
          <c:val>
            <c:numRef>
              <c:f>Blad1!$G$2:$G$7</c:f>
              <c:numCache>
                <c:formatCode>0%</c:formatCode>
                <c:ptCount val="6"/>
                <c:pt idx="0" formatCode="0.00%">
                  <c:v>3.570000000000001E-2</c:v>
                </c:pt>
                <c:pt idx="1">
                  <c:v>0</c:v>
                </c:pt>
                <c:pt idx="2" formatCode="0.00%">
                  <c:v>9.0900000000000022E-2</c:v>
                </c:pt>
                <c:pt idx="3" formatCode="0.00%">
                  <c:v>9.6200000000000022E-2</c:v>
                </c:pt>
                <c:pt idx="4" formatCode="0.00%">
                  <c:v>0.1333</c:v>
                </c:pt>
                <c:pt idx="5" formatCode="0.00%">
                  <c:v>1.5400000000000021E-2</c:v>
                </c:pt>
              </c:numCache>
            </c:numRef>
          </c:val>
          <c:extLst xmlns:c16r2="http://schemas.microsoft.com/office/drawing/2015/06/chart">
            <c:ext xmlns:c16="http://schemas.microsoft.com/office/drawing/2014/chart" uri="{C3380CC4-5D6E-409C-BE32-E72D297353CC}">
              <c16:uniqueId val="{00000005-3A44-4500-A1C0-C175C36F6A89}"/>
            </c:ext>
          </c:extLst>
        </c:ser>
        <c:ser>
          <c:idx val="6"/>
          <c:order val="6"/>
          <c:tx>
            <c:strRef>
              <c:f>Blad1!$H$1</c:f>
              <c:strCache>
                <c:ptCount val="1"/>
                <c:pt idx="0">
                  <c:v>Other </c:v>
                </c:pt>
              </c:strCache>
            </c:strRef>
          </c:tx>
          <c:cat>
            <c:strRef>
              <c:f>Blad1!$A$2:$A$7</c:f>
              <c:strCache>
                <c:ptCount val="6"/>
                <c:pt idx="0">
                  <c:v>FR</c:v>
                </c:pt>
                <c:pt idx="1">
                  <c:v>UK</c:v>
                </c:pt>
                <c:pt idx="2">
                  <c:v>NL</c:v>
                </c:pt>
                <c:pt idx="3">
                  <c:v>SP</c:v>
                </c:pt>
                <c:pt idx="4">
                  <c:v>GR</c:v>
                </c:pt>
                <c:pt idx="5">
                  <c:v>LI</c:v>
                </c:pt>
              </c:strCache>
            </c:strRef>
          </c:cat>
          <c:val>
            <c:numRef>
              <c:f>Blad1!$H$2:$H$7</c:f>
              <c:numCache>
                <c:formatCode>0.00%</c:formatCode>
                <c:ptCount val="6"/>
                <c:pt idx="0">
                  <c:v>0.14280000000000001</c:v>
                </c:pt>
                <c:pt idx="1">
                  <c:v>0.1111</c:v>
                </c:pt>
                <c:pt idx="2">
                  <c:v>0.18180000000000004</c:v>
                </c:pt>
                <c:pt idx="3">
                  <c:v>4.8000000000000001E-2</c:v>
                </c:pt>
                <c:pt idx="4" formatCode="0%">
                  <c:v>0.1</c:v>
                </c:pt>
                <c:pt idx="5">
                  <c:v>0.10770000000000028</c:v>
                </c:pt>
              </c:numCache>
            </c:numRef>
          </c:val>
          <c:extLst xmlns:c16r2="http://schemas.microsoft.com/office/drawing/2015/06/chart">
            <c:ext xmlns:c16="http://schemas.microsoft.com/office/drawing/2014/chart" uri="{C3380CC4-5D6E-409C-BE32-E72D297353CC}">
              <c16:uniqueId val="{00000006-3A44-4500-A1C0-C175C36F6A89}"/>
            </c:ext>
          </c:extLst>
        </c:ser>
        <c:gapWidth val="85"/>
        <c:shape val="box"/>
        <c:axId val="113140096"/>
        <c:axId val="113141632"/>
        <c:axId val="0"/>
      </c:bar3DChart>
      <c:catAx>
        <c:axId val="113140096"/>
        <c:scaling>
          <c:orientation val="minMax"/>
        </c:scaling>
        <c:axPos val="b"/>
        <c:numFmt formatCode="General" sourceLinked="0"/>
        <c:tickLblPos val="nextTo"/>
        <c:crossAx val="113141632"/>
        <c:crosses val="autoZero"/>
        <c:auto val="1"/>
        <c:lblAlgn val="ctr"/>
        <c:lblOffset val="100"/>
      </c:catAx>
      <c:valAx>
        <c:axId val="113141632"/>
        <c:scaling>
          <c:orientation val="minMax"/>
        </c:scaling>
        <c:axPos val="l"/>
        <c:majorGridlines/>
        <c:title>
          <c:tx>
            <c:rich>
              <a:bodyPr rot="-5400000" vert="horz"/>
              <a:lstStyle/>
              <a:p>
                <a:pPr>
                  <a:defRPr lang="nl-BE" sz="1800" b="0" i="0" u="none" strike="noStrike" kern="1200" baseline="0" dirty="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3140096"/>
        <c:crosses val="autoZero"/>
        <c:crossBetween val="between"/>
      </c:valAx>
    </c:plotArea>
    <c:legend>
      <c:legendPos val="r"/>
      <c:legendEntry>
        <c:idx val="2"/>
        <c:txPr>
          <a:bodyPr/>
          <a:lstStyle/>
          <a:p>
            <a:pPr>
              <a:defRPr sz="1200">
                <a:solidFill>
                  <a:srgbClr val="FF0000"/>
                </a:solidFill>
              </a:defRPr>
            </a:pPr>
            <a:endParaRPr lang="nl-BE"/>
          </a:p>
        </c:txPr>
      </c:legendEntry>
      <c:legendEntry>
        <c:idx val="4"/>
        <c:txPr>
          <a:bodyPr/>
          <a:lstStyle/>
          <a:p>
            <a:pPr>
              <a:defRPr sz="1200">
                <a:solidFill>
                  <a:srgbClr val="FF0000"/>
                </a:solidFill>
              </a:defRPr>
            </a:pPr>
            <a:endParaRPr lang="nl-BE"/>
          </a:p>
        </c:txPr>
      </c:legendEntry>
      <c:legendEntry>
        <c:idx val="5"/>
        <c:txPr>
          <a:bodyPr/>
          <a:lstStyle/>
          <a:p>
            <a:pPr>
              <a:defRPr sz="1200">
                <a:solidFill>
                  <a:srgbClr val="FF0000"/>
                </a:solidFill>
              </a:defRPr>
            </a:pPr>
            <a:endParaRPr lang="nl-BE"/>
          </a:p>
        </c:txPr>
      </c:legendEntry>
      <c:legendEntry>
        <c:idx val="6"/>
        <c:txPr>
          <a:bodyPr/>
          <a:lstStyle/>
          <a:p>
            <a:pPr>
              <a:defRPr sz="1200">
                <a:solidFill>
                  <a:srgbClr val="FF0000"/>
                </a:solidFill>
              </a:defRPr>
            </a:pPr>
            <a:endParaRPr lang="nl-BE"/>
          </a:p>
        </c:txPr>
      </c:legendEntry>
      <c:layout/>
      <c:spPr>
        <a:ln>
          <a:solidFill>
            <a:schemeClr val="tx1"/>
          </a:solidFill>
        </a:ln>
      </c:spPr>
      <c:txPr>
        <a:bodyPr/>
        <a:lstStyle/>
        <a:p>
          <a:pPr>
            <a:defRPr sz="12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rAngAx val="1"/>
    </c:view3D>
    <c:plotArea>
      <c:layout/>
      <c:bar3DChart>
        <c:barDir val="col"/>
        <c:grouping val="percentStacked"/>
        <c:ser>
          <c:idx val="0"/>
          <c:order val="0"/>
          <c:tx>
            <c:strRef>
              <c:f>Blad1!$B$1</c:f>
              <c:strCache>
                <c:ptCount val="1"/>
                <c:pt idx="0">
                  <c:v>Too much time lost because of treatment and travel</c:v>
                </c:pt>
              </c:strCache>
            </c:strRef>
          </c:tx>
          <c:spPr>
            <a:solidFill>
              <a:schemeClr val="accent4">
                <a:lumMod val="75000"/>
              </a:schemeClr>
            </a:solidFill>
          </c:spPr>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0.1668</c:v>
                </c:pt>
                <c:pt idx="1">
                  <c:v>0.10520000000000022</c:v>
                </c:pt>
                <c:pt idx="2" formatCode="0%">
                  <c:v>0</c:v>
                </c:pt>
                <c:pt idx="3">
                  <c:v>0.10660000000000019</c:v>
                </c:pt>
                <c:pt idx="4">
                  <c:v>0.1636</c:v>
                </c:pt>
                <c:pt idx="5">
                  <c:v>0.1111</c:v>
                </c:pt>
                <c:pt idx="6">
                  <c:v>9.5300000000000024E-2</c:v>
                </c:pt>
              </c:numCache>
            </c:numRef>
          </c:val>
          <c:extLst xmlns:c16r2="http://schemas.microsoft.com/office/drawing/2015/06/chart">
            <c:ext xmlns:c16="http://schemas.microsoft.com/office/drawing/2014/chart" uri="{C3380CC4-5D6E-409C-BE32-E72D297353CC}">
              <c16:uniqueId val="{00000000-A223-49BE-A39A-F4C735F2F84B}"/>
            </c:ext>
          </c:extLst>
        </c:ser>
        <c:ser>
          <c:idx val="1"/>
          <c:order val="1"/>
          <c:tx>
            <c:strRef>
              <c:f>Blad1!$C$1</c:f>
              <c:strCache>
                <c:ptCount val="1"/>
                <c:pt idx="0">
                  <c:v>Too much dependency</c:v>
                </c:pt>
              </c:strCache>
            </c:strRef>
          </c:tx>
          <c:spPr>
            <a:solidFill>
              <a:schemeClr val="accent2">
                <a:lumMod val="40000"/>
                <a:lumOff val="60000"/>
              </a:schemeClr>
            </a:solidFill>
          </c:spPr>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0.1946</c:v>
                </c:pt>
                <c:pt idx="1">
                  <c:v>0.10520000000000022</c:v>
                </c:pt>
                <c:pt idx="2" formatCode="0%">
                  <c:v>0</c:v>
                </c:pt>
                <c:pt idx="3">
                  <c:v>0.18670000000000075</c:v>
                </c:pt>
                <c:pt idx="4">
                  <c:v>0.17269999999999999</c:v>
                </c:pt>
                <c:pt idx="5">
                  <c:v>0.1111</c:v>
                </c:pt>
                <c:pt idx="6">
                  <c:v>0.14280000000000001</c:v>
                </c:pt>
              </c:numCache>
            </c:numRef>
          </c:val>
          <c:extLst xmlns:c16r2="http://schemas.microsoft.com/office/drawing/2015/06/chart">
            <c:ext xmlns:c16="http://schemas.microsoft.com/office/drawing/2014/chart" uri="{C3380CC4-5D6E-409C-BE32-E72D297353CC}">
              <c16:uniqueId val="{00000001-A223-49BE-A39A-F4C735F2F84B}"/>
            </c:ext>
          </c:extLst>
        </c:ser>
        <c:ser>
          <c:idx val="2"/>
          <c:order val="2"/>
          <c:tx>
            <c:strRef>
              <c:f>Blad1!$D$1</c:f>
              <c:strCache>
                <c:ptCount val="1"/>
                <c:pt idx="0">
                  <c:v>Too much medication</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0.00%</c:formatCode>
                <c:ptCount val="7"/>
                <c:pt idx="0">
                  <c:v>8.3400000000000002E-2</c:v>
                </c:pt>
                <c:pt idx="1">
                  <c:v>9.2100000000000001E-2</c:v>
                </c:pt>
                <c:pt idx="2" formatCode="0%">
                  <c:v>0</c:v>
                </c:pt>
                <c:pt idx="3" formatCode="0%">
                  <c:v>0.12000000000000002</c:v>
                </c:pt>
                <c:pt idx="4">
                  <c:v>0.11820000000000012</c:v>
                </c:pt>
                <c:pt idx="5">
                  <c:v>0.22220000000000001</c:v>
                </c:pt>
                <c:pt idx="6">
                  <c:v>0.14280000000000001</c:v>
                </c:pt>
              </c:numCache>
            </c:numRef>
          </c:val>
          <c:extLst xmlns:c16r2="http://schemas.microsoft.com/office/drawing/2015/06/chart">
            <c:ext xmlns:c16="http://schemas.microsoft.com/office/drawing/2014/chart" uri="{C3380CC4-5D6E-409C-BE32-E72D297353CC}">
              <c16:uniqueId val="{00000002-A223-49BE-A39A-F4C735F2F84B}"/>
            </c:ext>
          </c:extLst>
        </c:ser>
        <c:ser>
          <c:idx val="3"/>
          <c:order val="3"/>
          <c:tx>
            <c:strRef>
              <c:f>Blad1!$E$1</c:f>
              <c:strCache>
                <c:ptCount val="1"/>
                <c:pt idx="0">
                  <c:v>Hinders your professional activities</c:v>
                </c:pt>
              </c:strCache>
            </c:strRef>
          </c:tx>
          <c:spPr>
            <a:solidFill>
              <a:srgbClr val="3278CC"/>
            </a:solidFill>
          </c:spPr>
          <c:cat>
            <c:strRef>
              <c:f>Blad1!$A$2:$A$8</c:f>
              <c:strCache>
                <c:ptCount val="7"/>
                <c:pt idx="0">
                  <c:v>FR</c:v>
                </c:pt>
                <c:pt idx="1">
                  <c:v>UK</c:v>
                </c:pt>
                <c:pt idx="2">
                  <c:v>NL</c:v>
                </c:pt>
                <c:pt idx="3">
                  <c:v>SP</c:v>
                </c:pt>
                <c:pt idx="4">
                  <c:v>GR</c:v>
                </c:pt>
                <c:pt idx="5">
                  <c:v>SL</c:v>
                </c:pt>
                <c:pt idx="6">
                  <c:v>LI</c:v>
                </c:pt>
              </c:strCache>
            </c:strRef>
          </c:cat>
          <c:val>
            <c:numRef>
              <c:f>Blad1!$E$2:$E$8</c:f>
              <c:numCache>
                <c:formatCode>0.00%</c:formatCode>
                <c:ptCount val="7"/>
                <c:pt idx="0">
                  <c:v>0.1101</c:v>
                </c:pt>
                <c:pt idx="1">
                  <c:v>9.2100000000000001E-2</c:v>
                </c:pt>
                <c:pt idx="2">
                  <c:v>0.33330000000000215</c:v>
                </c:pt>
                <c:pt idx="3">
                  <c:v>0.1333</c:v>
                </c:pt>
                <c:pt idx="4">
                  <c:v>5.4500000000000014E-2</c:v>
                </c:pt>
                <c:pt idx="5" formatCode="0%">
                  <c:v>0</c:v>
                </c:pt>
                <c:pt idx="6">
                  <c:v>9.5300000000000024E-2</c:v>
                </c:pt>
              </c:numCache>
            </c:numRef>
          </c:val>
          <c:extLst xmlns:c16r2="http://schemas.microsoft.com/office/drawing/2015/06/chart">
            <c:ext xmlns:c16="http://schemas.microsoft.com/office/drawing/2014/chart" uri="{C3380CC4-5D6E-409C-BE32-E72D297353CC}">
              <c16:uniqueId val="{00000003-A223-49BE-A39A-F4C735F2F84B}"/>
            </c:ext>
          </c:extLst>
        </c:ser>
        <c:ser>
          <c:idx val="4"/>
          <c:order val="4"/>
          <c:tx>
            <c:strRef>
              <c:f>Blad1!$F$1</c:f>
              <c:strCache>
                <c:ptCount val="1"/>
                <c:pt idx="0">
                  <c:v>Only possibility to keep working</c:v>
                </c:pt>
              </c:strCache>
            </c:strRef>
          </c:tx>
          <c:spPr>
            <a:solidFill>
              <a:schemeClr val="bg1">
                <a:lumMod val="50000"/>
              </a:schemeClr>
            </a:solidFill>
          </c:spPr>
          <c:cat>
            <c:strRef>
              <c:f>Blad1!$A$2:$A$8</c:f>
              <c:strCache>
                <c:ptCount val="7"/>
                <c:pt idx="0">
                  <c:v>FR</c:v>
                </c:pt>
                <c:pt idx="1">
                  <c:v>UK</c:v>
                </c:pt>
                <c:pt idx="2">
                  <c:v>NL</c:v>
                </c:pt>
                <c:pt idx="3">
                  <c:v>SP</c:v>
                </c:pt>
                <c:pt idx="4">
                  <c:v>GR</c:v>
                </c:pt>
                <c:pt idx="5">
                  <c:v>SL</c:v>
                </c:pt>
                <c:pt idx="6">
                  <c:v>LI</c:v>
                </c:pt>
              </c:strCache>
            </c:strRef>
          </c:cat>
          <c:val>
            <c:numRef>
              <c:f>Blad1!$F$2:$F$8</c:f>
              <c:numCache>
                <c:formatCode>0.00%</c:formatCode>
                <c:ptCount val="7"/>
                <c:pt idx="0">
                  <c:v>2.780000000000012E-2</c:v>
                </c:pt>
                <c:pt idx="1">
                  <c:v>2.63E-2</c:v>
                </c:pt>
                <c:pt idx="2" formatCode="0%">
                  <c:v>0</c:v>
                </c:pt>
                <c:pt idx="3">
                  <c:v>4.0000000000000022E-2</c:v>
                </c:pt>
                <c:pt idx="4" formatCode="0%">
                  <c:v>0</c:v>
                </c:pt>
                <c:pt idx="5">
                  <c:v>0.1111</c:v>
                </c:pt>
                <c:pt idx="6">
                  <c:v>0.14280000000000001</c:v>
                </c:pt>
              </c:numCache>
            </c:numRef>
          </c:val>
          <c:extLst xmlns:c16r2="http://schemas.microsoft.com/office/drawing/2015/06/chart">
            <c:ext xmlns:c16="http://schemas.microsoft.com/office/drawing/2014/chart" uri="{C3380CC4-5D6E-409C-BE32-E72D297353CC}">
              <c16:uniqueId val="{00000004-A223-49BE-A39A-F4C735F2F84B}"/>
            </c:ext>
          </c:extLst>
        </c:ser>
        <c:ser>
          <c:idx val="5"/>
          <c:order val="5"/>
          <c:tx>
            <c:strRef>
              <c:f>Blad1!$G$1</c:f>
              <c:strCache>
                <c:ptCount val="1"/>
                <c:pt idx="0">
                  <c:v>Too high out-of-pocket costs</c:v>
                </c:pt>
              </c:strCache>
            </c:strRef>
          </c:tx>
          <c:spPr>
            <a:solidFill>
              <a:srgbClr val="FFCC00"/>
            </a:solidFill>
          </c:spPr>
          <c:cat>
            <c:strRef>
              <c:f>Blad1!$A$2:$A$8</c:f>
              <c:strCache>
                <c:ptCount val="7"/>
                <c:pt idx="0">
                  <c:v>FR</c:v>
                </c:pt>
                <c:pt idx="1">
                  <c:v>UK</c:v>
                </c:pt>
                <c:pt idx="2">
                  <c:v>NL</c:v>
                </c:pt>
                <c:pt idx="3">
                  <c:v>SP</c:v>
                </c:pt>
                <c:pt idx="4">
                  <c:v>GR</c:v>
                </c:pt>
                <c:pt idx="5">
                  <c:v>SL</c:v>
                </c:pt>
                <c:pt idx="6">
                  <c:v>LI</c:v>
                </c:pt>
              </c:strCache>
            </c:strRef>
          </c:cat>
          <c:val>
            <c:numRef>
              <c:f>Blad1!$G$2:$G$8</c:f>
              <c:numCache>
                <c:formatCode>0.00%</c:formatCode>
                <c:ptCount val="7"/>
                <c:pt idx="0">
                  <c:v>2.780000000000012E-2</c:v>
                </c:pt>
                <c:pt idx="1">
                  <c:v>1.3200000000000054E-2</c:v>
                </c:pt>
                <c:pt idx="2" formatCode="0%">
                  <c:v>0</c:v>
                </c:pt>
                <c:pt idx="3">
                  <c:v>2.6700000000000002E-2</c:v>
                </c:pt>
                <c:pt idx="4">
                  <c:v>3.6300000000000006E-2</c:v>
                </c:pt>
                <c:pt idx="5" formatCode="0%">
                  <c:v>0</c:v>
                </c:pt>
                <c:pt idx="6">
                  <c:v>4.7600000000000003E-2</c:v>
                </c:pt>
              </c:numCache>
            </c:numRef>
          </c:val>
          <c:extLst xmlns:c16r2="http://schemas.microsoft.com/office/drawing/2015/06/chart">
            <c:ext xmlns:c16="http://schemas.microsoft.com/office/drawing/2014/chart" uri="{C3380CC4-5D6E-409C-BE32-E72D297353CC}">
              <c16:uniqueId val="{00000005-A223-49BE-A39A-F4C735F2F84B}"/>
            </c:ext>
          </c:extLst>
        </c:ser>
        <c:ser>
          <c:idx val="6"/>
          <c:order val="6"/>
          <c:tx>
            <c:strRef>
              <c:f>Blad1!$H$1</c:f>
              <c:strCache>
                <c:ptCount val="1"/>
                <c:pt idx="0">
                  <c:v>Too much stress</c:v>
                </c:pt>
              </c:strCache>
            </c:strRef>
          </c:tx>
          <c:spPr>
            <a:solidFill>
              <a:srgbClr val="4FD1FF"/>
            </a:solidFill>
          </c:spPr>
          <c:cat>
            <c:strRef>
              <c:f>Blad1!$A$2:$A$8</c:f>
              <c:strCache>
                <c:ptCount val="7"/>
                <c:pt idx="0">
                  <c:v>FR</c:v>
                </c:pt>
                <c:pt idx="1">
                  <c:v>UK</c:v>
                </c:pt>
                <c:pt idx="2">
                  <c:v>NL</c:v>
                </c:pt>
                <c:pt idx="3">
                  <c:v>SP</c:v>
                </c:pt>
                <c:pt idx="4">
                  <c:v>GR</c:v>
                </c:pt>
                <c:pt idx="5">
                  <c:v>SL</c:v>
                </c:pt>
                <c:pt idx="6">
                  <c:v>LI</c:v>
                </c:pt>
              </c:strCache>
            </c:strRef>
          </c:cat>
          <c:val>
            <c:numRef>
              <c:f>Blad1!$H$2:$H$8</c:f>
              <c:numCache>
                <c:formatCode>0.00%</c:formatCode>
                <c:ptCount val="7"/>
                <c:pt idx="0">
                  <c:v>8.3400000000000002E-2</c:v>
                </c:pt>
                <c:pt idx="1">
                  <c:v>0.13159999999999999</c:v>
                </c:pt>
                <c:pt idx="2" formatCode="0%">
                  <c:v>0</c:v>
                </c:pt>
                <c:pt idx="3">
                  <c:v>4.0000000000000022E-2</c:v>
                </c:pt>
                <c:pt idx="4">
                  <c:v>0.14550000000000021</c:v>
                </c:pt>
                <c:pt idx="5" formatCode="0%">
                  <c:v>0</c:v>
                </c:pt>
                <c:pt idx="6" formatCode="0%">
                  <c:v>0</c:v>
                </c:pt>
              </c:numCache>
            </c:numRef>
          </c:val>
          <c:extLst xmlns:c16r2="http://schemas.microsoft.com/office/drawing/2015/06/chart">
            <c:ext xmlns:c16="http://schemas.microsoft.com/office/drawing/2014/chart" uri="{C3380CC4-5D6E-409C-BE32-E72D297353CC}">
              <c16:uniqueId val="{00000006-A223-49BE-A39A-F4C735F2F84B}"/>
            </c:ext>
          </c:extLst>
        </c:ser>
        <c:ser>
          <c:idx val="7"/>
          <c:order val="7"/>
          <c:tx>
            <c:strRef>
              <c:f>Blad1!$I$1</c:f>
              <c:strCache>
                <c:ptCount val="1"/>
                <c:pt idx="0">
                  <c:v>Too much pressure on your family</c:v>
                </c:pt>
              </c:strCache>
            </c:strRef>
          </c:tx>
          <c:spPr>
            <a:solidFill>
              <a:schemeClr val="accent6">
                <a:lumMod val="75000"/>
              </a:schemeClr>
            </a:solidFill>
          </c:spPr>
          <c:cat>
            <c:strRef>
              <c:f>Blad1!$A$2:$A$8</c:f>
              <c:strCache>
                <c:ptCount val="7"/>
                <c:pt idx="0">
                  <c:v>FR</c:v>
                </c:pt>
                <c:pt idx="1">
                  <c:v>UK</c:v>
                </c:pt>
                <c:pt idx="2">
                  <c:v>NL</c:v>
                </c:pt>
                <c:pt idx="3">
                  <c:v>SP</c:v>
                </c:pt>
                <c:pt idx="4">
                  <c:v>GR</c:v>
                </c:pt>
                <c:pt idx="5">
                  <c:v>SL</c:v>
                </c:pt>
                <c:pt idx="6">
                  <c:v>LI</c:v>
                </c:pt>
              </c:strCache>
            </c:strRef>
          </c:cat>
          <c:val>
            <c:numRef>
              <c:f>Blad1!$I$2:$I$8</c:f>
              <c:numCache>
                <c:formatCode>0.00%</c:formatCode>
                <c:ptCount val="7"/>
                <c:pt idx="0">
                  <c:v>8.3400000000000002E-2</c:v>
                </c:pt>
                <c:pt idx="1">
                  <c:v>0.10520000000000022</c:v>
                </c:pt>
                <c:pt idx="2" formatCode="0%">
                  <c:v>0</c:v>
                </c:pt>
                <c:pt idx="3">
                  <c:v>4.0000000000000022E-2</c:v>
                </c:pt>
                <c:pt idx="4">
                  <c:v>5.4500000000000014E-2</c:v>
                </c:pt>
                <c:pt idx="5" formatCode="0%">
                  <c:v>0</c:v>
                </c:pt>
                <c:pt idx="6">
                  <c:v>0.14280000000000001</c:v>
                </c:pt>
              </c:numCache>
            </c:numRef>
          </c:val>
          <c:extLst xmlns:c16r2="http://schemas.microsoft.com/office/drawing/2015/06/chart">
            <c:ext xmlns:c16="http://schemas.microsoft.com/office/drawing/2014/chart" uri="{C3380CC4-5D6E-409C-BE32-E72D297353CC}">
              <c16:uniqueId val="{00000007-A223-49BE-A39A-F4C735F2F84B}"/>
            </c:ext>
          </c:extLst>
        </c:ser>
        <c:ser>
          <c:idx val="8"/>
          <c:order val="8"/>
          <c:tx>
            <c:strRef>
              <c:f>Blad1!$J$1</c:f>
              <c:strCache>
                <c:ptCount val="1"/>
                <c:pt idx="0">
                  <c:v>You are dissatisfied with your quality of life</c:v>
                </c:pt>
              </c:strCache>
            </c:strRef>
          </c:tx>
          <c:spPr>
            <a:solidFill>
              <a:schemeClr val="accent4">
                <a:lumMod val="40000"/>
                <a:lumOff val="60000"/>
              </a:schemeClr>
            </a:solidFill>
          </c:spPr>
          <c:cat>
            <c:strRef>
              <c:f>Blad1!$A$2:$A$8</c:f>
              <c:strCache>
                <c:ptCount val="7"/>
                <c:pt idx="0">
                  <c:v>FR</c:v>
                </c:pt>
                <c:pt idx="1">
                  <c:v>UK</c:v>
                </c:pt>
                <c:pt idx="2">
                  <c:v>NL</c:v>
                </c:pt>
                <c:pt idx="3">
                  <c:v>SP</c:v>
                </c:pt>
                <c:pt idx="4">
                  <c:v>GR</c:v>
                </c:pt>
                <c:pt idx="5">
                  <c:v>SL</c:v>
                </c:pt>
                <c:pt idx="6">
                  <c:v>LI</c:v>
                </c:pt>
              </c:strCache>
            </c:strRef>
          </c:cat>
          <c:val>
            <c:numRef>
              <c:f>Blad1!$J$2:$J$8</c:f>
              <c:numCache>
                <c:formatCode>0.00%</c:formatCode>
                <c:ptCount val="7"/>
                <c:pt idx="0">
                  <c:v>8.3400000000000002E-2</c:v>
                </c:pt>
                <c:pt idx="1">
                  <c:v>0.14470000000000041</c:v>
                </c:pt>
                <c:pt idx="2">
                  <c:v>0.33330000000000215</c:v>
                </c:pt>
                <c:pt idx="3">
                  <c:v>0.1333</c:v>
                </c:pt>
                <c:pt idx="4">
                  <c:v>0.11820000000000012</c:v>
                </c:pt>
                <c:pt idx="5">
                  <c:v>0.22220000000000001</c:v>
                </c:pt>
                <c:pt idx="6">
                  <c:v>9.5300000000000024E-2</c:v>
                </c:pt>
              </c:numCache>
            </c:numRef>
          </c:val>
          <c:extLst xmlns:c16r2="http://schemas.microsoft.com/office/drawing/2015/06/chart">
            <c:ext xmlns:c16="http://schemas.microsoft.com/office/drawing/2014/chart" uri="{C3380CC4-5D6E-409C-BE32-E72D297353CC}">
              <c16:uniqueId val="{00000008-A223-49BE-A39A-F4C735F2F84B}"/>
            </c:ext>
          </c:extLst>
        </c:ser>
        <c:ser>
          <c:idx val="9"/>
          <c:order val="9"/>
          <c:tx>
            <c:strRef>
              <c:f>Blad1!$K$1</c:f>
              <c:strCache>
                <c:ptCount val="1"/>
                <c:pt idx="0">
                  <c:v>Esthetical/appearance concerns</c:v>
                </c:pt>
              </c:strCache>
            </c:strRef>
          </c:tx>
          <c:spPr>
            <a:solidFill>
              <a:schemeClr val="accent3">
                <a:lumMod val="60000"/>
                <a:lumOff val="40000"/>
              </a:schemeClr>
            </a:solidFill>
          </c:spPr>
          <c:cat>
            <c:strRef>
              <c:f>Blad1!$A$2:$A$8</c:f>
              <c:strCache>
                <c:ptCount val="7"/>
                <c:pt idx="0">
                  <c:v>FR</c:v>
                </c:pt>
                <c:pt idx="1">
                  <c:v>UK</c:v>
                </c:pt>
                <c:pt idx="2">
                  <c:v>NL</c:v>
                </c:pt>
                <c:pt idx="3">
                  <c:v>SP</c:v>
                </c:pt>
                <c:pt idx="4">
                  <c:v>GR</c:v>
                </c:pt>
                <c:pt idx="5">
                  <c:v>SL</c:v>
                </c:pt>
                <c:pt idx="6">
                  <c:v>LI</c:v>
                </c:pt>
              </c:strCache>
            </c:strRef>
          </c:cat>
          <c:val>
            <c:numRef>
              <c:f>Blad1!$K$2:$K$8</c:f>
              <c:numCache>
                <c:formatCode>0.00%</c:formatCode>
                <c:ptCount val="7"/>
                <c:pt idx="0">
                  <c:v>5.5600000000000004E-2</c:v>
                </c:pt>
                <c:pt idx="1">
                  <c:v>5.2600000000000001E-2</c:v>
                </c:pt>
                <c:pt idx="2" formatCode="0%">
                  <c:v>0</c:v>
                </c:pt>
                <c:pt idx="3">
                  <c:v>6.6900000000000001E-2</c:v>
                </c:pt>
                <c:pt idx="4">
                  <c:v>8.1800000000000025E-2</c:v>
                </c:pt>
                <c:pt idx="5" formatCode="0%">
                  <c:v>0</c:v>
                </c:pt>
                <c:pt idx="6">
                  <c:v>4.7600000000000003E-2</c:v>
                </c:pt>
              </c:numCache>
            </c:numRef>
          </c:val>
          <c:extLst xmlns:c16r2="http://schemas.microsoft.com/office/drawing/2015/06/chart">
            <c:ext xmlns:c16="http://schemas.microsoft.com/office/drawing/2014/chart" uri="{C3380CC4-5D6E-409C-BE32-E72D297353CC}">
              <c16:uniqueId val="{00000009-A223-49BE-A39A-F4C735F2F84B}"/>
            </c:ext>
          </c:extLst>
        </c:ser>
        <c:ser>
          <c:idx val="10"/>
          <c:order val="10"/>
          <c:tx>
            <c:strRef>
              <c:f>Blad1!$L$1</c:f>
              <c:strCache>
                <c:ptCount val="1"/>
                <c:pt idx="0">
                  <c:v>Other</c:v>
                </c:pt>
              </c:strCache>
            </c:strRef>
          </c:tx>
          <c:spPr>
            <a:solidFill>
              <a:srgbClr val="CC0000"/>
            </a:solidFill>
          </c:spPr>
          <c:cat>
            <c:strRef>
              <c:f>Blad1!$A$2:$A$8</c:f>
              <c:strCache>
                <c:ptCount val="7"/>
                <c:pt idx="0">
                  <c:v>FR</c:v>
                </c:pt>
                <c:pt idx="1">
                  <c:v>UK</c:v>
                </c:pt>
                <c:pt idx="2">
                  <c:v>NL</c:v>
                </c:pt>
                <c:pt idx="3">
                  <c:v>SP</c:v>
                </c:pt>
                <c:pt idx="4">
                  <c:v>GR</c:v>
                </c:pt>
                <c:pt idx="5">
                  <c:v>SL</c:v>
                </c:pt>
                <c:pt idx="6">
                  <c:v>LI</c:v>
                </c:pt>
              </c:strCache>
            </c:strRef>
          </c:cat>
          <c:val>
            <c:numRef>
              <c:f>Blad1!$L$2:$L$8</c:f>
              <c:numCache>
                <c:formatCode>0.00%</c:formatCode>
                <c:ptCount val="7"/>
                <c:pt idx="0">
                  <c:v>8.3400000000000002E-2</c:v>
                </c:pt>
                <c:pt idx="1">
                  <c:v>0.13159999999999999</c:v>
                </c:pt>
                <c:pt idx="2">
                  <c:v>0.33330000000000215</c:v>
                </c:pt>
                <c:pt idx="3">
                  <c:v>0.10660000000000019</c:v>
                </c:pt>
                <c:pt idx="4">
                  <c:v>5.4500000000000014E-2</c:v>
                </c:pt>
                <c:pt idx="5">
                  <c:v>0.22220000000000001</c:v>
                </c:pt>
                <c:pt idx="6">
                  <c:v>4.7600000000000003E-2</c:v>
                </c:pt>
              </c:numCache>
            </c:numRef>
          </c:val>
          <c:extLst xmlns:c16r2="http://schemas.microsoft.com/office/drawing/2015/06/chart">
            <c:ext xmlns:c16="http://schemas.microsoft.com/office/drawing/2014/chart" uri="{C3380CC4-5D6E-409C-BE32-E72D297353CC}">
              <c16:uniqueId val="{0000000A-A223-49BE-A39A-F4C735F2F84B}"/>
            </c:ext>
          </c:extLst>
        </c:ser>
        <c:gapWidth val="100"/>
        <c:gapDepth val="65"/>
        <c:shape val="box"/>
        <c:axId val="113271936"/>
        <c:axId val="113273472"/>
        <c:axId val="0"/>
      </c:bar3DChart>
      <c:catAx>
        <c:axId val="113271936"/>
        <c:scaling>
          <c:orientation val="minMax"/>
        </c:scaling>
        <c:axPos val="b"/>
        <c:numFmt formatCode="General" sourceLinked="0"/>
        <c:tickLblPos val="nextTo"/>
        <c:txPr>
          <a:bodyPr/>
          <a:lstStyle/>
          <a:p>
            <a:pPr>
              <a:defRPr sz="1400" b="0">
                <a:solidFill>
                  <a:srgbClr val="595959"/>
                </a:solidFill>
              </a:defRPr>
            </a:pPr>
            <a:endParaRPr lang="nl-BE"/>
          </a:p>
        </c:txPr>
        <c:crossAx val="113273472"/>
        <c:crosses val="autoZero"/>
        <c:auto val="1"/>
        <c:lblAlgn val="ctr"/>
        <c:lblOffset val="100"/>
      </c:catAx>
      <c:valAx>
        <c:axId val="113273472"/>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solidFill>
                    <a:latin typeface="+mn-lt"/>
                    <a:ea typeface="+mn-ea"/>
                    <a:cs typeface="+mn-cs"/>
                  </a:defRPr>
                </a:pPr>
                <a:r>
                  <a:rPr lang="nl-BE" sz="1800" b="0" i="0" baseline="0" dirty="0">
                    <a:solidFill>
                      <a:srgbClr val="595959"/>
                    </a:solidFill>
                  </a:rPr>
                  <a:t>Percentage of </a:t>
                </a:r>
                <a:r>
                  <a:rPr lang="nl-BE" sz="1800" b="0" i="0" baseline="0" dirty="0" err="1">
                    <a:solidFill>
                      <a:srgbClr val="595959"/>
                    </a:solidFill>
                  </a:rPr>
                  <a:t>patients</a:t>
                </a:r>
                <a:endParaRPr lang="nl-BE" sz="1800" b="0" i="0" baseline="0" dirty="0">
                  <a:solidFill>
                    <a:srgbClr val="595959"/>
                  </a:solidFill>
                </a:endParaRPr>
              </a:p>
            </c:rich>
          </c:tx>
          <c:layout/>
        </c:title>
        <c:numFmt formatCode="0%" sourceLinked="1"/>
        <c:tickLblPos val="nextTo"/>
        <c:txPr>
          <a:bodyPr/>
          <a:lstStyle/>
          <a:p>
            <a:pPr>
              <a:defRPr sz="1400"/>
            </a:pPr>
            <a:endParaRPr lang="nl-BE"/>
          </a:p>
        </c:txPr>
        <c:crossAx val="113271936"/>
        <c:crosses val="autoZero"/>
        <c:crossBetween val="between"/>
      </c:valAx>
    </c:plotArea>
    <c:legend>
      <c:legendPos val="r"/>
      <c:legendEntry>
        <c:idx val="2"/>
        <c:txPr>
          <a:bodyPr/>
          <a:lstStyle/>
          <a:p>
            <a:pPr>
              <a:defRPr sz="1300">
                <a:solidFill>
                  <a:srgbClr val="FF0000"/>
                </a:solidFill>
              </a:defRPr>
            </a:pPr>
            <a:endParaRPr lang="nl-BE"/>
          </a:p>
        </c:txPr>
      </c:legendEntry>
      <c:legendEntry>
        <c:idx val="7"/>
        <c:txPr>
          <a:bodyPr/>
          <a:lstStyle/>
          <a:p>
            <a:pPr>
              <a:defRPr sz="1300">
                <a:solidFill>
                  <a:srgbClr val="FFC000"/>
                </a:solidFill>
              </a:defRPr>
            </a:pPr>
            <a:endParaRPr lang="nl-BE"/>
          </a:p>
        </c:txPr>
      </c:legendEntry>
      <c:legendEntry>
        <c:idx val="8"/>
        <c:txPr>
          <a:bodyPr/>
          <a:lstStyle/>
          <a:p>
            <a:pPr>
              <a:defRPr sz="1300">
                <a:solidFill>
                  <a:srgbClr val="FF0000"/>
                </a:solidFill>
              </a:defRPr>
            </a:pPr>
            <a:endParaRPr lang="nl-BE"/>
          </a:p>
        </c:txPr>
      </c:legendEntry>
      <c:legendEntry>
        <c:idx val="9"/>
        <c:txPr>
          <a:bodyPr/>
          <a:lstStyle/>
          <a:p>
            <a:pPr>
              <a:defRPr sz="1300">
                <a:solidFill>
                  <a:srgbClr val="FF0000"/>
                </a:solidFill>
              </a:defRPr>
            </a:pPr>
            <a:endParaRPr lang="nl-BE"/>
          </a:p>
        </c:txPr>
      </c:legendEntry>
      <c:legendEntry>
        <c:idx val="10"/>
        <c:txPr>
          <a:bodyPr/>
          <a:lstStyle/>
          <a:p>
            <a:pPr>
              <a:defRPr sz="1300">
                <a:solidFill>
                  <a:srgbClr val="FF0000"/>
                </a:solidFill>
              </a:defRPr>
            </a:pPr>
            <a:endParaRPr lang="nl-BE"/>
          </a:p>
        </c:txPr>
      </c:legendEntry>
      <c:layout>
        <c:manualLayout>
          <c:xMode val="edge"/>
          <c:yMode val="edge"/>
          <c:x val="0.69623731023563351"/>
          <c:y val="6.9617694414321335E-2"/>
          <c:w val="0.29489149669367631"/>
          <c:h val="0.86076440993565051"/>
        </c:manualLayout>
      </c:layout>
      <c:spPr>
        <a:ln>
          <a:solidFill>
            <a:schemeClr val="tx1"/>
          </a:solidFill>
        </a:ln>
      </c:spPr>
      <c:txPr>
        <a:bodyPr/>
        <a:lstStyle/>
        <a:p>
          <a:pPr>
            <a:defRPr sz="13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Blood pressure control</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0.41030000000000105</c:v>
                </c:pt>
                <c:pt idx="1">
                  <c:v>0.29310000000000008</c:v>
                </c:pt>
                <c:pt idx="2">
                  <c:v>0.23910000000000001</c:v>
                </c:pt>
                <c:pt idx="3">
                  <c:v>0.27610000000000001</c:v>
                </c:pt>
                <c:pt idx="4">
                  <c:v>0.18380000000000021</c:v>
                </c:pt>
                <c:pt idx="5">
                  <c:v>0.5</c:v>
                </c:pt>
                <c:pt idx="6">
                  <c:v>0.34180000000000038</c:v>
                </c:pt>
              </c:numCache>
            </c:numRef>
          </c:val>
          <c:extLst xmlns:c16r2="http://schemas.microsoft.com/office/drawing/2015/06/chart">
            <c:ext xmlns:c16="http://schemas.microsoft.com/office/drawing/2014/chart" uri="{C3380CC4-5D6E-409C-BE32-E72D297353CC}">
              <c16:uniqueId val="{00000000-03D1-4213-A158-3CF6644D0526}"/>
            </c:ext>
          </c:extLst>
        </c:ser>
        <c:ser>
          <c:idx val="1"/>
          <c:order val="1"/>
          <c:tx>
            <c:strRef>
              <c:f>Sheet1!$C$1</c:f>
              <c:strCache>
                <c:ptCount val="1"/>
                <c:pt idx="0">
                  <c:v>Reducing salt intake</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0.33330000000000187</c:v>
                </c:pt>
                <c:pt idx="1">
                  <c:v>0.24910000000000004</c:v>
                </c:pt>
                <c:pt idx="2">
                  <c:v>0.28280000000000038</c:v>
                </c:pt>
                <c:pt idx="3">
                  <c:v>0.30060000000000031</c:v>
                </c:pt>
                <c:pt idx="4">
                  <c:v>0.14710000000000001</c:v>
                </c:pt>
                <c:pt idx="5">
                  <c:v>0.39290000000000164</c:v>
                </c:pt>
                <c:pt idx="6">
                  <c:v>0.21520000000000056</c:v>
                </c:pt>
              </c:numCache>
            </c:numRef>
          </c:val>
          <c:extLst xmlns:c16r2="http://schemas.microsoft.com/office/drawing/2015/06/chart">
            <c:ext xmlns:c16="http://schemas.microsoft.com/office/drawing/2014/chart" uri="{C3380CC4-5D6E-409C-BE32-E72D297353CC}">
              <c16:uniqueId val="{00000001-03D1-4213-A158-3CF6644D0526}"/>
            </c:ext>
          </c:extLst>
        </c:ser>
        <c:ser>
          <c:idx val="2"/>
          <c:order val="2"/>
          <c:tx>
            <c:strRef>
              <c:f>Sheet1!$D$1</c:f>
              <c:strCache>
                <c:ptCount val="1"/>
                <c:pt idx="0">
                  <c:v>Other dietary measures for preserving kidney function</c:v>
                </c:pt>
              </c:strCache>
            </c:strRef>
          </c:tx>
          <c:cat>
            <c:strRef>
              <c:f>Sheet1!$A$2:$A$8</c:f>
              <c:strCache>
                <c:ptCount val="7"/>
                <c:pt idx="0">
                  <c:v>FR</c:v>
                </c:pt>
                <c:pt idx="1">
                  <c:v>UK</c:v>
                </c:pt>
                <c:pt idx="2">
                  <c:v>NL</c:v>
                </c:pt>
                <c:pt idx="3">
                  <c:v>SP</c:v>
                </c:pt>
                <c:pt idx="4">
                  <c:v>GR</c:v>
                </c:pt>
                <c:pt idx="5">
                  <c:v>SL</c:v>
                </c:pt>
                <c:pt idx="6">
                  <c:v>LI</c:v>
                </c:pt>
              </c:strCache>
            </c:strRef>
          </c:cat>
          <c:val>
            <c:numRef>
              <c:f>Sheet1!$D$2:$D$8</c:f>
              <c:numCache>
                <c:formatCode>0.00%</c:formatCode>
                <c:ptCount val="7"/>
                <c:pt idx="0">
                  <c:v>0.14100000000000001</c:v>
                </c:pt>
                <c:pt idx="1">
                  <c:v>0.2051</c:v>
                </c:pt>
                <c:pt idx="2">
                  <c:v>0.21890000000000076</c:v>
                </c:pt>
                <c:pt idx="3">
                  <c:v>0.26990000000000008</c:v>
                </c:pt>
                <c:pt idx="4">
                  <c:v>0.36030000000000117</c:v>
                </c:pt>
                <c:pt idx="5">
                  <c:v>0.10710000000000022</c:v>
                </c:pt>
                <c:pt idx="6">
                  <c:v>0.30380000000000135</c:v>
                </c:pt>
              </c:numCache>
            </c:numRef>
          </c:val>
          <c:extLst xmlns:c16r2="http://schemas.microsoft.com/office/drawing/2015/06/chart">
            <c:ext xmlns:c16="http://schemas.microsoft.com/office/drawing/2014/chart" uri="{C3380CC4-5D6E-409C-BE32-E72D297353CC}">
              <c16:uniqueId val="{00000000-A935-4FA4-ADA7-6F403A68DAD6}"/>
            </c:ext>
          </c:extLst>
        </c:ser>
        <c:ser>
          <c:idx val="3"/>
          <c:order val="3"/>
          <c:tx>
            <c:strRef>
              <c:f>Sheet1!$E$1</c:f>
              <c:strCache>
                <c:ptCount val="1"/>
                <c:pt idx="0">
                  <c:v>Physical exercise</c:v>
                </c:pt>
              </c:strCache>
            </c:strRef>
          </c:tx>
          <c:cat>
            <c:strRef>
              <c:f>Sheet1!$A$2:$A$8</c:f>
              <c:strCache>
                <c:ptCount val="7"/>
                <c:pt idx="0">
                  <c:v>FR</c:v>
                </c:pt>
                <c:pt idx="1">
                  <c:v>UK</c:v>
                </c:pt>
                <c:pt idx="2">
                  <c:v>NL</c:v>
                </c:pt>
                <c:pt idx="3">
                  <c:v>SP</c:v>
                </c:pt>
                <c:pt idx="4">
                  <c:v>GR</c:v>
                </c:pt>
                <c:pt idx="5">
                  <c:v>SL</c:v>
                </c:pt>
                <c:pt idx="6">
                  <c:v>LI</c:v>
                </c:pt>
              </c:strCache>
            </c:strRef>
          </c:cat>
          <c:val>
            <c:numRef>
              <c:f>Sheet1!$E$2:$E$8</c:f>
              <c:numCache>
                <c:formatCode>0.00%</c:formatCode>
                <c:ptCount val="7"/>
                <c:pt idx="0">
                  <c:v>7.690000000000001E-2</c:v>
                </c:pt>
                <c:pt idx="1">
                  <c:v>0.13550000000000001</c:v>
                </c:pt>
                <c:pt idx="2">
                  <c:v>0.17169999999999999</c:v>
                </c:pt>
                <c:pt idx="3">
                  <c:v>8.5900000000000046E-2</c:v>
                </c:pt>
                <c:pt idx="4">
                  <c:v>0.21320000000000044</c:v>
                </c:pt>
                <c:pt idx="5" formatCode="0%">
                  <c:v>0</c:v>
                </c:pt>
                <c:pt idx="6">
                  <c:v>5.0600000000000013E-2</c:v>
                </c:pt>
              </c:numCache>
            </c:numRef>
          </c:val>
          <c:extLst xmlns:c16r2="http://schemas.microsoft.com/office/drawing/2015/06/chart">
            <c:ext xmlns:c16="http://schemas.microsoft.com/office/drawing/2014/chart" uri="{C3380CC4-5D6E-409C-BE32-E72D297353CC}">
              <c16:uniqueId val="{00000001-A935-4FA4-ADA7-6F403A68DAD6}"/>
            </c:ext>
          </c:extLst>
        </c:ser>
        <c:ser>
          <c:idx val="4"/>
          <c:order val="4"/>
          <c:tx>
            <c:strRef>
              <c:f>Sheet1!$F$1</c:f>
              <c:strCache>
                <c:ptCount val="1"/>
                <c:pt idx="0">
                  <c:v>Quitting smoking</c:v>
                </c:pt>
              </c:strCache>
            </c:strRef>
          </c:tx>
          <c:cat>
            <c:strRef>
              <c:f>Sheet1!$A$2:$A$8</c:f>
              <c:strCache>
                <c:ptCount val="7"/>
                <c:pt idx="0">
                  <c:v>FR</c:v>
                </c:pt>
                <c:pt idx="1">
                  <c:v>UK</c:v>
                </c:pt>
                <c:pt idx="2">
                  <c:v>NL</c:v>
                </c:pt>
                <c:pt idx="3">
                  <c:v>SP</c:v>
                </c:pt>
                <c:pt idx="4">
                  <c:v>GR</c:v>
                </c:pt>
                <c:pt idx="5">
                  <c:v>SL</c:v>
                </c:pt>
                <c:pt idx="6">
                  <c:v>LI</c:v>
                </c:pt>
              </c:strCache>
            </c:strRef>
          </c:cat>
          <c:val>
            <c:numRef>
              <c:f>Sheet1!$F$2:$F$8</c:f>
              <c:numCache>
                <c:formatCode>0.00%</c:formatCode>
                <c:ptCount val="7"/>
                <c:pt idx="0">
                  <c:v>3.8500000000000006E-2</c:v>
                </c:pt>
                <c:pt idx="1">
                  <c:v>0.11720000000000012</c:v>
                </c:pt>
                <c:pt idx="2">
                  <c:v>8.7500000000000022E-2</c:v>
                </c:pt>
                <c:pt idx="3">
                  <c:v>6.7500000000000032E-2</c:v>
                </c:pt>
                <c:pt idx="4">
                  <c:v>9.5600000000000046E-2</c:v>
                </c:pt>
                <c:pt idx="5" formatCode="0%">
                  <c:v>0</c:v>
                </c:pt>
                <c:pt idx="6">
                  <c:v>8.8600000000000248E-2</c:v>
                </c:pt>
              </c:numCache>
            </c:numRef>
          </c:val>
          <c:extLst xmlns:c16r2="http://schemas.microsoft.com/office/drawing/2015/06/chart">
            <c:ext xmlns:c16="http://schemas.microsoft.com/office/drawing/2014/chart" uri="{C3380CC4-5D6E-409C-BE32-E72D297353CC}">
              <c16:uniqueId val="{00000002-A935-4FA4-ADA7-6F403A68DAD6}"/>
            </c:ext>
          </c:extLst>
        </c:ser>
        <c:shape val="box"/>
        <c:axId val="113371776"/>
        <c:axId val="120086912"/>
        <c:axId val="0"/>
      </c:bar3DChart>
      <c:catAx>
        <c:axId val="113371776"/>
        <c:scaling>
          <c:orientation val="minMax"/>
        </c:scaling>
        <c:axPos val="b"/>
        <c:numFmt formatCode="General" sourceLinked="1"/>
        <c:maj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20086912"/>
        <c:crosses val="autoZero"/>
        <c:auto val="1"/>
        <c:lblAlgn val="ctr"/>
        <c:lblOffset val="100"/>
      </c:catAx>
      <c:valAx>
        <c:axId val="120086912"/>
        <c:scaling>
          <c:orientation val="minMax"/>
        </c:scaling>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nl-BE" sz="1800" b="0" i="0" u="none" strike="noStrike" kern="1200" baseline="0" dirty="0">
                    <a:solidFill>
                      <a:srgbClr val="595959"/>
                    </a:solidFill>
                    <a:effectLst/>
                    <a:latin typeface="+mn-lt"/>
                    <a:ea typeface="+mn-ea"/>
                    <a:cs typeface="+mn-cs"/>
                  </a:rPr>
                  <a:t>Percentage of </a:t>
                </a:r>
                <a:r>
                  <a:rPr lang="nl-BE" sz="1800" b="0" i="0" u="none" strike="noStrike" kern="1200" baseline="0" dirty="0" err="1">
                    <a:solidFill>
                      <a:srgbClr val="595959"/>
                    </a:solidFill>
                    <a:effectLst/>
                    <a:latin typeface="+mn-lt"/>
                    <a:ea typeface="+mn-ea"/>
                    <a:cs typeface="+mn-cs"/>
                  </a:rPr>
                  <a:t>patients</a:t>
                </a:r>
                <a:endParaRPr lang="nl-BE" sz="1800" b="0" i="0" u="none" strike="noStrike" kern="1200" baseline="0" dirty="0">
                  <a:solidFill>
                    <a:srgbClr val="595959"/>
                  </a:solidFill>
                  <a:effectLst/>
                  <a:latin typeface="+mn-lt"/>
                  <a:ea typeface="+mn-ea"/>
                  <a:cs typeface="+mn-cs"/>
                </a:endParaRPr>
              </a:p>
            </c:rich>
          </c:tx>
          <c:layout/>
        </c:title>
        <c:numFmt formatCode="0.00%" sourceLinked="1"/>
        <c:maj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3371776"/>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Blad1!$A$2:$A$6</c:f>
              <c:strCache>
                <c:ptCount val="5"/>
                <c:pt idx="0">
                  <c:v>FR</c:v>
                </c:pt>
                <c:pt idx="1">
                  <c:v>UK</c:v>
                </c:pt>
                <c:pt idx="2">
                  <c:v>NL</c:v>
                </c:pt>
                <c:pt idx="3">
                  <c:v>SP</c:v>
                </c:pt>
                <c:pt idx="4">
                  <c:v>LI</c:v>
                </c:pt>
              </c:strCache>
            </c:strRef>
          </c:cat>
          <c:val>
            <c:numRef>
              <c:f>Blad1!$B$2:$B$6</c:f>
              <c:numCache>
                <c:formatCode>0.00%</c:formatCode>
                <c:ptCount val="5"/>
                <c:pt idx="0">
                  <c:v>0.61040000000000005</c:v>
                </c:pt>
                <c:pt idx="1">
                  <c:v>0.66660000000000386</c:v>
                </c:pt>
                <c:pt idx="2">
                  <c:v>0.67350000000000065</c:v>
                </c:pt>
                <c:pt idx="3">
                  <c:v>0.49170000000000008</c:v>
                </c:pt>
                <c:pt idx="4">
                  <c:v>8.5700000000000026E-2</c:v>
                </c:pt>
              </c:numCache>
            </c:numRef>
          </c:val>
          <c:extLst xmlns:c16r2="http://schemas.microsoft.com/office/drawing/2015/06/chart">
            <c:ext xmlns:c16="http://schemas.microsoft.com/office/drawing/2014/chart" uri="{C3380CC4-5D6E-409C-BE32-E72D297353CC}">
              <c16:uniqueId val="{00000000-E549-41B3-8EBC-6C364B4DE76A}"/>
            </c:ext>
          </c:extLst>
        </c:ser>
        <c:ser>
          <c:idx val="1"/>
          <c:order val="1"/>
          <c:tx>
            <c:strRef>
              <c:f>Blad1!$C$1</c:f>
              <c:strCache>
                <c:ptCount val="1"/>
                <c:pt idx="0">
                  <c:v>No </c:v>
                </c:pt>
              </c:strCache>
            </c:strRef>
          </c:tx>
          <c:cat>
            <c:strRef>
              <c:f>Blad1!$A$2:$A$6</c:f>
              <c:strCache>
                <c:ptCount val="5"/>
                <c:pt idx="0">
                  <c:v>FR</c:v>
                </c:pt>
                <c:pt idx="1">
                  <c:v>UK</c:v>
                </c:pt>
                <c:pt idx="2">
                  <c:v>NL</c:v>
                </c:pt>
                <c:pt idx="3">
                  <c:v>SP</c:v>
                </c:pt>
                <c:pt idx="4">
                  <c:v>LI</c:v>
                </c:pt>
              </c:strCache>
            </c:strRef>
          </c:cat>
          <c:val>
            <c:numRef>
              <c:f>Blad1!$C$2:$C$6</c:f>
              <c:numCache>
                <c:formatCode>0.00%</c:formatCode>
                <c:ptCount val="5"/>
                <c:pt idx="0">
                  <c:v>0.38960000000000111</c:v>
                </c:pt>
                <c:pt idx="1">
                  <c:v>0.33330000000000193</c:v>
                </c:pt>
                <c:pt idx="2">
                  <c:v>0.32650000000000123</c:v>
                </c:pt>
                <c:pt idx="3">
                  <c:v>0.50829999999999997</c:v>
                </c:pt>
                <c:pt idx="4">
                  <c:v>0.9143</c:v>
                </c:pt>
              </c:numCache>
            </c:numRef>
          </c:val>
          <c:extLst xmlns:c16r2="http://schemas.microsoft.com/office/drawing/2015/06/chart">
            <c:ext xmlns:c16="http://schemas.microsoft.com/office/drawing/2014/chart" uri="{C3380CC4-5D6E-409C-BE32-E72D297353CC}">
              <c16:uniqueId val="{00000001-E549-41B3-8EBC-6C364B4DE76A}"/>
            </c:ext>
          </c:extLst>
        </c:ser>
        <c:shape val="box"/>
        <c:axId val="120122752"/>
        <c:axId val="116720768"/>
        <c:axId val="0"/>
      </c:bar3DChart>
      <c:catAx>
        <c:axId val="120122752"/>
        <c:scaling>
          <c:orientation val="minMax"/>
        </c:scaling>
        <c:axPos val="b"/>
        <c:numFmt formatCode="General" sourceLinked="0"/>
        <c:tickLblPos val="nextTo"/>
        <c:crossAx val="116720768"/>
        <c:crosses val="autoZero"/>
        <c:auto val="1"/>
        <c:lblAlgn val="ctr"/>
        <c:lblOffset val="100"/>
      </c:catAx>
      <c:valAx>
        <c:axId val="116720768"/>
        <c:scaling>
          <c:orientation val="minMax"/>
        </c:scaling>
        <c:axPos val="l"/>
        <c:majorGridlines/>
        <c:title>
          <c:tx>
            <c:rich>
              <a:bodyPr rot="-5400000" vert="horz"/>
              <a:lstStyle/>
              <a:p>
                <a:pPr>
                  <a:defRPr lang="nl-BE" sz="1800" b="0" i="0" u="none" strike="noStrike" kern="1200" baseline="0" dirty="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20122752"/>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0.47440000000000032</c:v>
                </c:pt>
                <c:pt idx="1">
                  <c:v>0.51060000000000005</c:v>
                </c:pt>
                <c:pt idx="2">
                  <c:v>0.51580000000000004</c:v>
                </c:pt>
                <c:pt idx="3">
                  <c:v>0.54600000000000004</c:v>
                </c:pt>
                <c:pt idx="4">
                  <c:v>0.29410000000000008</c:v>
                </c:pt>
                <c:pt idx="5">
                  <c:v>0.25</c:v>
                </c:pt>
                <c:pt idx="6">
                  <c:v>0.38980000000000253</c:v>
                </c:pt>
              </c:numCache>
            </c:numRef>
          </c:val>
          <c:extLst xmlns:c16r2="http://schemas.microsoft.com/office/drawing/2015/06/chart">
            <c:ext xmlns:c16="http://schemas.microsoft.com/office/drawing/2014/chart" uri="{C3380CC4-5D6E-409C-BE32-E72D297353CC}">
              <c16:uniqueId val="{00000000-DE1D-4F95-8021-622F0EE01E04}"/>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0.52559999999999996</c:v>
                </c:pt>
                <c:pt idx="1">
                  <c:v>0.48940000000000172</c:v>
                </c:pt>
                <c:pt idx="2">
                  <c:v>0.48420000000000002</c:v>
                </c:pt>
                <c:pt idx="3">
                  <c:v>0.45400000000000001</c:v>
                </c:pt>
                <c:pt idx="4">
                  <c:v>0.70590000000000064</c:v>
                </c:pt>
                <c:pt idx="5">
                  <c:v>0.75000000000000355</c:v>
                </c:pt>
                <c:pt idx="6">
                  <c:v>0.61020000000000063</c:v>
                </c:pt>
              </c:numCache>
            </c:numRef>
          </c:val>
          <c:extLst xmlns:c16r2="http://schemas.microsoft.com/office/drawing/2015/06/chart">
            <c:ext xmlns:c16="http://schemas.microsoft.com/office/drawing/2014/chart" uri="{C3380CC4-5D6E-409C-BE32-E72D297353CC}">
              <c16:uniqueId val="{00000001-DE1D-4F95-8021-622F0EE01E04}"/>
            </c:ext>
          </c:extLst>
        </c:ser>
        <c:shape val="box"/>
        <c:axId val="120130944"/>
        <c:axId val="120173696"/>
        <c:axId val="0"/>
      </c:bar3DChart>
      <c:catAx>
        <c:axId val="12013094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20173696"/>
        <c:crosses val="autoZero"/>
        <c:auto val="1"/>
        <c:lblAlgn val="ctr"/>
        <c:lblOffset val="100"/>
      </c:catAx>
      <c:valAx>
        <c:axId val="120173696"/>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u="none" strike="noStrike" kern="1200" baseline="0" dirty="0">
                    <a:solidFill>
                      <a:prstClr val="black">
                        <a:lumMod val="65000"/>
                        <a:lumOff val="35000"/>
                      </a:prstClr>
                    </a:solidFill>
                    <a:effectLst/>
                    <a:latin typeface="+mn-lt"/>
                    <a:ea typeface="+mn-ea"/>
                    <a:cs typeface="+mn-cs"/>
                  </a:rPr>
                  <a:t>Percentage of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20130944"/>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Limited reimbursement</c:v>
                </c:pt>
              </c:strCache>
            </c:strRef>
          </c:tx>
          <c:cat>
            <c:strRef>
              <c:f>Blad1!$A$2:$A$6</c:f>
              <c:strCache>
                <c:ptCount val="5"/>
                <c:pt idx="0">
                  <c:v>FR</c:v>
                </c:pt>
                <c:pt idx="1">
                  <c:v>UK</c:v>
                </c:pt>
                <c:pt idx="2">
                  <c:v>NL</c:v>
                </c:pt>
                <c:pt idx="3">
                  <c:v>SP</c:v>
                </c:pt>
                <c:pt idx="4">
                  <c:v>LI</c:v>
                </c:pt>
              </c:strCache>
            </c:strRef>
          </c:cat>
          <c:val>
            <c:numRef>
              <c:f>Blad1!$B$2:$B$6</c:f>
              <c:numCache>
                <c:formatCode>0.00%</c:formatCode>
                <c:ptCount val="5"/>
                <c:pt idx="0">
                  <c:v>0.125</c:v>
                </c:pt>
                <c:pt idx="1">
                  <c:v>0.1111</c:v>
                </c:pt>
                <c:pt idx="2">
                  <c:v>4.5400000000000003E-2</c:v>
                </c:pt>
                <c:pt idx="3">
                  <c:v>0.10580000000000002</c:v>
                </c:pt>
                <c:pt idx="4">
                  <c:v>0.33850000000000141</c:v>
                </c:pt>
              </c:numCache>
            </c:numRef>
          </c:val>
          <c:extLst xmlns:c16r2="http://schemas.microsoft.com/office/drawing/2015/06/chart">
            <c:ext xmlns:c16="http://schemas.microsoft.com/office/drawing/2014/chart" uri="{C3380CC4-5D6E-409C-BE32-E72D297353CC}">
              <c16:uniqueId val="{00000000-3A44-4500-A1C0-C175C36F6A89}"/>
            </c:ext>
          </c:extLst>
        </c:ser>
        <c:ser>
          <c:idx val="1"/>
          <c:order val="1"/>
          <c:tx>
            <c:strRef>
              <c:f>Blad1!$C$1</c:f>
              <c:strCache>
                <c:ptCount val="1"/>
                <c:pt idx="0">
                  <c:v>Limited training options</c:v>
                </c:pt>
              </c:strCache>
            </c:strRef>
          </c:tx>
          <c:cat>
            <c:strRef>
              <c:f>Blad1!$A$2:$A$6</c:f>
              <c:strCache>
                <c:ptCount val="5"/>
                <c:pt idx="0">
                  <c:v>FR</c:v>
                </c:pt>
                <c:pt idx="1">
                  <c:v>UK</c:v>
                </c:pt>
                <c:pt idx="2">
                  <c:v>NL</c:v>
                </c:pt>
                <c:pt idx="3">
                  <c:v>SP</c:v>
                </c:pt>
                <c:pt idx="4">
                  <c:v>LI</c:v>
                </c:pt>
              </c:strCache>
            </c:strRef>
          </c:cat>
          <c:val>
            <c:numRef>
              <c:f>Blad1!$C$2:$C$6</c:f>
              <c:numCache>
                <c:formatCode>0.00%</c:formatCode>
                <c:ptCount val="5"/>
                <c:pt idx="0">
                  <c:v>0.19639999999999999</c:v>
                </c:pt>
                <c:pt idx="1">
                  <c:v>0.33330000000000187</c:v>
                </c:pt>
                <c:pt idx="2">
                  <c:v>0.31820000000000032</c:v>
                </c:pt>
                <c:pt idx="3">
                  <c:v>0.1154</c:v>
                </c:pt>
                <c:pt idx="4">
                  <c:v>0.12300000000000012</c:v>
                </c:pt>
              </c:numCache>
            </c:numRef>
          </c:val>
          <c:extLst xmlns:c16r2="http://schemas.microsoft.com/office/drawing/2015/06/chart">
            <c:ext xmlns:c16="http://schemas.microsoft.com/office/drawing/2014/chart" uri="{C3380CC4-5D6E-409C-BE32-E72D297353CC}">
              <c16:uniqueId val="{00000001-3A44-4500-A1C0-C175C36F6A89}"/>
            </c:ext>
          </c:extLst>
        </c:ser>
        <c:ser>
          <c:idx val="2"/>
          <c:order val="2"/>
          <c:tx>
            <c:strRef>
              <c:f>Blad1!$D$1</c:f>
              <c:strCache>
                <c:ptCount val="1"/>
                <c:pt idx="0">
                  <c:v>Limited trained staff</c:v>
                </c:pt>
              </c:strCache>
            </c:strRef>
          </c:tx>
          <c:cat>
            <c:strRef>
              <c:f>Blad1!$A$2:$A$6</c:f>
              <c:strCache>
                <c:ptCount val="5"/>
                <c:pt idx="0">
                  <c:v>FR</c:v>
                </c:pt>
                <c:pt idx="1">
                  <c:v>UK</c:v>
                </c:pt>
                <c:pt idx="2">
                  <c:v>NL</c:v>
                </c:pt>
                <c:pt idx="3">
                  <c:v>SP</c:v>
                </c:pt>
                <c:pt idx="4">
                  <c:v>LI</c:v>
                </c:pt>
              </c:strCache>
            </c:strRef>
          </c:cat>
          <c:val>
            <c:numRef>
              <c:f>Blad1!$D$2:$D$6</c:f>
              <c:numCache>
                <c:formatCode>0.00%</c:formatCode>
                <c:ptCount val="5"/>
                <c:pt idx="0">
                  <c:v>0.26790000000000008</c:v>
                </c:pt>
                <c:pt idx="1">
                  <c:v>0.22220000000000001</c:v>
                </c:pt>
                <c:pt idx="2">
                  <c:v>0.22720000000000001</c:v>
                </c:pt>
                <c:pt idx="3">
                  <c:v>0.15380000000000021</c:v>
                </c:pt>
                <c:pt idx="4">
                  <c:v>0.16919999999999999</c:v>
                </c:pt>
              </c:numCache>
            </c:numRef>
          </c:val>
          <c:extLst xmlns:c16r2="http://schemas.microsoft.com/office/drawing/2015/06/chart">
            <c:ext xmlns:c16="http://schemas.microsoft.com/office/drawing/2014/chart" uri="{C3380CC4-5D6E-409C-BE32-E72D297353CC}">
              <c16:uniqueId val="{00000002-3A44-4500-A1C0-C175C36F6A89}"/>
            </c:ext>
          </c:extLst>
        </c:ser>
        <c:ser>
          <c:idx val="3"/>
          <c:order val="3"/>
          <c:tx>
            <c:strRef>
              <c:f>Blad1!$E$1</c:f>
              <c:strCache>
                <c:ptCount val="1"/>
                <c:pt idx="0">
                  <c:v>Limited information available</c:v>
                </c:pt>
              </c:strCache>
            </c:strRef>
          </c:tx>
          <c:cat>
            <c:strRef>
              <c:f>Blad1!$A$2:$A$6</c:f>
              <c:strCache>
                <c:ptCount val="5"/>
                <c:pt idx="0">
                  <c:v>FR</c:v>
                </c:pt>
                <c:pt idx="1">
                  <c:v>UK</c:v>
                </c:pt>
                <c:pt idx="2">
                  <c:v>NL</c:v>
                </c:pt>
                <c:pt idx="3">
                  <c:v>SP</c:v>
                </c:pt>
                <c:pt idx="4">
                  <c:v>LI</c:v>
                </c:pt>
              </c:strCache>
            </c:strRef>
          </c:cat>
          <c:val>
            <c:numRef>
              <c:f>Blad1!$E$2:$E$6</c:f>
              <c:numCache>
                <c:formatCode>0%</c:formatCode>
                <c:ptCount val="5"/>
                <c:pt idx="0" formatCode="0.00%">
                  <c:v>5.3600000000000002E-2</c:v>
                </c:pt>
                <c:pt idx="1">
                  <c:v>0</c:v>
                </c:pt>
                <c:pt idx="2" formatCode="0.00%">
                  <c:v>9.0900000000000022E-2</c:v>
                </c:pt>
                <c:pt idx="3" formatCode="0.00%">
                  <c:v>0.1154</c:v>
                </c:pt>
                <c:pt idx="4">
                  <c:v>0</c:v>
                </c:pt>
              </c:numCache>
            </c:numRef>
          </c:val>
          <c:extLst xmlns:c16r2="http://schemas.microsoft.com/office/drawing/2015/06/chart">
            <c:ext xmlns:c16="http://schemas.microsoft.com/office/drawing/2014/chart" uri="{C3380CC4-5D6E-409C-BE32-E72D297353CC}">
              <c16:uniqueId val="{00000003-3A44-4500-A1C0-C175C36F6A89}"/>
            </c:ext>
          </c:extLst>
        </c:ser>
        <c:ser>
          <c:idx val="4"/>
          <c:order val="4"/>
          <c:tx>
            <c:strRef>
              <c:f>Blad1!$F$1</c:f>
              <c:strCache>
                <c:ptCount val="1"/>
                <c:pt idx="0">
                  <c:v>No interest from the hospital management/dialysis provider</c:v>
                </c:pt>
              </c:strCache>
            </c:strRef>
          </c:tx>
          <c:cat>
            <c:strRef>
              <c:f>Blad1!$A$2:$A$6</c:f>
              <c:strCache>
                <c:ptCount val="5"/>
                <c:pt idx="0">
                  <c:v>FR</c:v>
                </c:pt>
                <c:pt idx="1">
                  <c:v>UK</c:v>
                </c:pt>
                <c:pt idx="2">
                  <c:v>NL</c:v>
                </c:pt>
                <c:pt idx="3">
                  <c:v>SP</c:v>
                </c:pt>
                <c:pt idx="4">
                  <c:v>LI</c:v>
                </c:pt>
              </c:strCache>
            </c:strRef>
          </c:cat>
          <c:val>
            <c:numRef>
              <c:f>Blad1!$F$2:$F$6</c:f>
              <c:numCache>
                <c:formatCode>0.00%</c:formatCode>
                <c:ptCount val="5"/>
                <c:pt idx="0">
                  <c:v>0.17860000000000001</c:v>
                </c:pt>
                <c:pt idx="1">
                  <c:v>0.22220000000000001</c:v>
                </c:pt>
                <c:pt idx="2">
                  <c:v>4.5400000000000003E-2</c:v>
                </c:pt>
                <c:pt idx="3">
                  <c:v>0.36540000000000106</c:v>
                </c:pt>
                <c:pt idx="4">
                  <c:v>0.24620000000000056</c:v>
                </c:pt>
              </c:numCache>
            </c:numRef>
          </c:val>
          <c:extLst xmlns:c16r2="http://schemas.microsoft.com/office/drawing/2015/06/chart">
            <c:ext xmlns:c16="http://schemas.microsoft.com/office/drawing/2014/chart" uri="{C3380CC4-5D6E-409C-BE32-E72D297353CC}">
              <c16:uniqueId val="{00000004-3A44-4500-A1C0-C175C36F6A89}"/>
            </c:ext>
          </c:extLst>
        </c:ser>
        <c:ser>
          <c:idx val="5"/>
          <c:order val="5"/>
          <c:tx>
            <c:strRef>
              <c:f>Blad1!$G$1</c:f>
              <c:strCache>
                <c:ptCount val="1"/>
                <c:pt idx="0">
                  <c:v>No specific reasons</c:v>
                </c:pt>
              </c:strCache>
            </c:strRef>
          </c:tx>
          <c:cat>
            <c:strRef>
              <c:f>Blad1!$A$2:$A$6</c:f>
              <c:strCache>
                <c:ptCount val="5"/>
                <c:pt idx="0">
                  <c:v>FR</c:v>
                </c:pt>
                <c:pt idx="1">
                  <c:v>UK</c:v>
                </c:pt>
                <c:pt idx="2">
                  <c:v>NL</c:v>
                </c:pt>
                <c:pt idx="3">
                  <c:v>SP</c:v>
                </c:pt>
                <c:pt idx="4">
                  <c:v>LI</c:v>
                </c:pt>
              </c:strCache>
            </c:strRef>
          </c:cat>
          <c:val>
            <c:numRef>
              <c:f>Blad1!$G$2:$G$6</c:f>
              <c:numCache>
                <c:formatCode>0%</c:formatCode>
                <c:ptCount val="5"/>
                <c:pt idx="0" formatCode="0.00%">
                  <c:v>3.570000000000001E-2</c:v>
                </c:pt>
                <c:pt idx="1">
                  <c:v>0</c:v>
                </c:pt>
                <c:pt idx="2" formatCode="0.00%">
                  <c:v>9.0900000000000022E-2</c:v>
                </c:pt>
                <c:pt idx="3" formatCode="0.00%">
                  <c:v>9.6200000000000022E-2</c:v>
                </c:pt>
                <c:pt idx="4" formatCode="0.00%">
                  <c:v>1.5400000000000021E-2</c:v>
                </c:pt>
              </c:numCache>
            </c:numRef>
          </c:val>
          <c:extLst xmlns:c16r2="http://schemas.microsoft.com/office/drawing/2015/06/chart">
            <c:ext xmlns:c16="http://schemas.microsoft.com/office/drawing/2014/chart" uri="{C3380CC4-5D6E-409C-BE32-E72D297353CC}">
              <c16:uniqueId val="{00000005-3A44-4500-A1C0-C175C36F6A89}"/>
            </c:ext>
          </c:extLst>
        </c:ser>
        <c:ser>
          <c:idx val="6"/>
          <c:order val="6"/>
          <c:tx>
            <c:strRef>
              <c:f>Blad1!$H$1</c:f>
              <c:strCache>
                <c:ptCount val="1"/>
                <c:pt idx="0">
                  <c:v>Other </c:v>
                </c:pt>
              </c:strCache>
            </c:strRef>
          </c:tx>
          <c:cat>
            <c:strRef>
              <c:f>Blad1!$A$2:$A$6</c:f>
              <c:strCache>
                <c:ptCount val="5"/>
                <c:pt idx="0">
                  <c:v>FR</c:v>
                </c:pt>
                <c:pt idx="1">
                  <c:v>UK</c:v>
                </c:pt>
                <c:pt idx="2">
                  <c:v>NL</c:v>
                </c:pt>
                <c:pt idx="3">
                  <c:v>SP</c:v>
                </c:pt>
                <c:pt idx="4">
                  <c:v>LI</c:v>
                </c:pt>
              </c:strCache>
            </c:strRef>
          </c:cat>
          <c:val>
            <c:numRef>
              <c:f>Blad1!$H$2:$H$6</c:f>
              <c:numCache>
                <c:formatCode>0.00%</c:formatCode>
                <c:ptCount val="5"/>
                <c:pt idx="0">
                  <c:v>0.14280000000000001</c:v>
                </c:pt>
                <c:pt idx="1">
                  <c:v>0.1111</c:v>
                </c:pt>
                <c:pt idx="2">
                  <c:v>0.18180000000000004</c:v>
                </c:pt>
                <c:pt idx="3">
                  <c:v>4.8000000000000001E-2</c:v>
                </c:pt>
                <c:pt idx="4">
                  <c:v>0.10770000000000028</c:v>
                </c:pt>
              </c:numCache>
            </c:numRef>
          </c:val>
          <c:extLst xmlns:c16r2="http://schemas.microsoft.com/office/drawing/2015/06/chart">
            <c:ext xmlns:c16="http://schemas.microsoft.com/office/drawing/2014/chart" uri="{C3380CC4-5D6E-409C-BE32-E72D297353CC}">
              <c16:uniqueId val="{00000006-3A44-4500-A1C0-C175C36F6A89}"/>
            </c:ext>
          </c:extLst>
        </c:ser>
        <c:gapWidth val="85"/>
        <c:shape val="box"/>
        <c:axId val="117876992"/>
        <c:axId val="117886976"/>
        <c:axId val="0"/>
      </c:bar3DChart>
      <c:catAx>
        <c:axId val="117876992"/>
        <c:scaling>
          <c:orientation val="minMax"/>
        </c:scaling>
        <c:axPos val="b"/>
        <c:numFmt formatCode="General" sourceLinked="0"/>
        <c:tickLblPos val="nextTo"/>
        <c:crossAx val="117886976"/>
        <c:crosses val="autoZero"/>
        <c:auto val="1"/>
        <c:lblAlgn val="ctr"/>
        <c:lblOffset val="100"/>
      </c:catAx>
      <c:valAx>
        <c:axId val="117886976"/>
        <c:scaling>
          <c:orientation val="minMax"/>
        </c:scaling>
        <c:axPos val="l"/>
        <c:majorGridlines/>
        <c:title>
          <c:tx>
            <c:rich>
              <a:bodyPr rot="-5400000" vert="horz"/>
              <a:lstStyle/>
              <a:p>
                <a:pPr>
                  <a:defRPr lang="nl-BE" sz="1800" b="0" i="0" u="none" strike="noStrike" kern="1200" baseline="0" dirty="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7876992"/>
        <c:crosses val="autoZero"/>
        <c:crossBetween val="between"/>
      </c:valAx>
    </c:plotArea>
    <c:legend>
      <c:legendPos val="r"/>
      <c:legendEntry>
        <c:idx val="2"/>
        <c:txPr>
          <a:bodyPr/>
          <a:lstStyle/>
          <a:p>
            <a:pPr>
              <a:defRPr sz="1200">
                <a:solidFill>
                  <a:srgbClr val="FF0000"/>
                </a:solidFill>
              </a:defRPr>
            </a:pPr>
            <a:endParaRPr lang="nl-BE"/>
          </a:p>
        </c:txPr>
      </c:legendEntry>
      <c:legendEntry>
        <c:idx val="4"/>
        <c:txPr>
          <a:bodyPr/>
          <a:lstStyle/>
          <a:p>
            <a:pPr>
              <a:defRPr sz="1200">
                <a:solidFill>
                  <a:srgbClr val="FF0000"/>
                </a:solidFill>
              </a:defRPr>
            </a:pPr>
            <a:endParaRPr lang="nl-BE"/>
          </a:p>
        </c:txPr>
      </c:legendEntry>
      <c:legendEntry>
        <c:idx val="5"/>
        <c:txPr>
          <a:bodyPr/>
          <a:lstStyle/>
          <a:p>
            <a:pPr>
              <a:defRPr sz="1200">
                <a:solidFill>
                  <a:srgbClr val="FF0000"/>
                </a:solidFill>
              </a:defRPr>
            </a:pPr>
            <a:endParaRPr lang="nl-BE"/>
          </a:p>
        </c:txPr>
      </c:legendEntry>
      <c:legendEntry>
        <c:idx val="6"/>
        <c:txPr>
          <a:bodyPr/>
          <a:lstStyle/>
          <a:p>
            <a:pPr>
              <a:defRPr sz="1200">
                <a:solidFill>
                  <a:srgbClr val="FF0000"/>
                </a:solidFill>
              </a:defRPr>
            </a:pPr>
            <a:endParaRPr lang="nl-BE"/>
          </a:p>
        </c:txPr>
      </c:legendEntry>
      <c:layout/>
      <c:spPr>
        <a:ln>
          <a:solidFill>
            <a:schemeClr val="tx1"/>
          </a:solidFill>
        </a:ln>
      </c:spPr>
      <c:txPr>
        <a:bodyPr/>
        <a:lstStyle/>
        <a:p>
          <a:pPr>
            <a:defRPr sz="12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0.8831</c:v>
                </c:pt>
                <c:pt idx="1">
                  <c:v>0.90480000000000005</c:v>
                </c:pt>
                <c:pt idx="2">
                  <c:v>0.81630000000000003</c:v>
                </c:pt>
                <c:pt idx="3">
                  <c:v>0.8</c:v>
                </c:pt>
                <c:pt idx="4">
                  <c:v>0.76240000000000063</c:v>
                </c:pt>
                <c:pt idx="5">
                  <c:v>0.87500000000000266</c:v>
                </c:pt>
                <c:pt idx="6">
                  <c:v>0.8</c:v>
                </c:pt>
              </c:numCache>
            </c:numRef>
          </c:val>
          <c:extLst xmlns:c16r2="http://schemas.microsoft.com/office/drawing/2015/06/chart">
            <c:ext xmlns:c16="http://schemas.microsoft.com/office/drawing/2014/chart" uri="{C3380CC4-5D6E-409C-BE32-E72D297353CC}">
              <c16:uniqueId val="{00000000-7E7F-4FF3-8608-907377ED3071}"/>
            </c:ext>
          </c:extLst>
        </c:ser>
        <c:ser>
          <c:idx val="1"/>
          <c:order val="1"/>
          <c:tx>
            <c:strRef>
              <c:f>Blad1!$C$1</c:f>
              <c:strCache>
                <c:ptCount val="1"/>
                <c:pt idx="0">
                  <c:v>No </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0.1169</c:v>
                </c:pt>
                <c:pt idx="1">
                  <c:v>9.5200000000000007E-2</c:v>
                </c:pt>
                <c:pt idx="2">
                  <c:v>0.18370000000000067</c:v>
                </c:pt>
                <c:pt idx="3">
                  <c:v>0.2</c:v>
                </c:pt>
                <c:pt idx="4">
                  <c:v>0.23760000000000001</c:v>
                </c:pt>
                <c:pt idx="5">
                  <c:v>0.125</c:v>
                </c:pt>
                <c:pt idx="6">
                  <c:v>0.2</c:v>
                </c:pt>
              </c:numCache>
            </c:numRef>
          </c:val>
          <c:extLst xmlns:c16r2="http://schemas.microsoft.com/office/drawing/2015/06/chart">
            <c:ext xmlns:c16="http://schemas.microsoft.com/office/drawing/2014/chart" uri="{C3380CC4-5D6E-409C-BE32-E72D297353CC}">
              <c16:uniqueId val="{00000001-7E7F-4FF3-8608-907377ED3071}"/>
            </c:ext>
          </c:extLst>
        </c:ser>
        <c:shape val="box"/>
        <c:axId val="120398592"/>
        <c:axId val="120400128"/>
        <c:axId val="0"/>
      </c:bar3DChart>
      <c:catAx>
        <c:axId val="120398592"/>
        <c:scaling>
          <c:orientation val="minMax"/>
        </c:scaling>
        <c:axPos val="b"/>
        <c:numFmt formatCode="General" sourceLinked="0"/>
        <c:tickLblPos val="nextTo"/>
        <c:crossAx val="120400128"/>
        <c:crosses val="autoZero"/>
        <c:auto val="1"/>
        <c:lblAlgn val="ctr"/>
        <c:lblOffset val="100"/>
      </c:catAx>
      <c:valAx>
        <c:axId val="12040012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20398592"/>
        <c:crosses val="autoZero"/>
        <c:crossBetween val="between"/>
      </c:valAx>
    </c:plotArea>
    <c:legend>
      <c:legendPos val="r"/>
      <c:layout/>
      <c:spPr>
        <a:solidFill>
          <a:schemeClr val="bg1"/>
        </a:solidFill>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Limited reimbursement</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6.25E-2</c:v>
                </c:pt>
                <c:pt idx="1">
                  <c:v>0</c:v>
                </c:pt>
                <c:pt idx="2" formatCode="0%">
                  <c:v>0</c:v>
                </c:pt>
                <c:pt idx="3">
                  <c:v>0</c:v>
                </c:pt>
                <c:pt idx="4">
                  <c:v>4.65E-2</c:v>
                </c:pt>
                <c:pt idx="5">
                  <c:v>0</c:v>
                </c:pt>
                <c:pt idx="6">
                  <c:v>0</c:v>
                </c:pt>
              </c:numCache>
            </c:numRef>
          </c:val>
          <c:extLst xmlns:c16r2="http://schemas.microsoft.com/office/drawing/2015/06/chart">
            <c:ext xmlns:c16="http://schemas.microsoft.com/office/drawing/2014/chart" uri="{C3380CC4-5D6E-409C-BE32-E72D297353CC}">
              <c16:uniqueId val="{00000000-BB69-40DF-BC56-9EC9DA59518A}"/>
            </c:ext>
          </c:extLst>
        </c:ser>
        <c:ser>
          <c:idx val="1"/>
          <c:order val="1"/>
          <c:tx>
            <c:strRef>
              <c:f>Blad1!$C$1</c:f>
              <c:strCache>
                <c:ptCount val="1"/>
                <c:pt idx="0">
                  <c:v>Limited training options</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c:v>
                </c:pt>
                <c:pt idx="1">
                  <c:v>0</c:v>
                </c:pt>
                <c:pt idx="2" formatCode="0%">
                  <c:v>0</c:v>
                </c:pt>
                <c:pt idx="3">
                  <c:v>0.13890000000000041</c:v>
                </c:pt>
                <c:pt idx="4">
                  <c:v>0.13950000000000001</c:v>
                </c:pt>
                <c:pt idx="5">
                  <c:v>0</c:v>
                </c:pt>
                <c:pt idx="6">
                  <c:v>0</c:v>
                </c:pt>
              </c:numCache>
            </c:numRef>
          </c:val>
          <c:extLst xmlns:c16r2="http://schemas.microsoft.com/office/drawing/2015/06/chart">
            <c:ext xmlns:c16="http://schemas.microsoft.com/office/drawing/2014/chart" uri="{C3380CC4-5D6E-409C-BE32-E72D297353CC}">
              <c16:uniqueId val="{00000001-BB69-40DF-BC56-9EC9DA59518A}"/>
            </c:ext>
          </c:extLst>
        </c:ser>
        <c:ser>
          <c:idx val="2"/>
          <c:order val="2"/>
          <c:tx>
            <c:strRef>
              <c:f>Blad1!$D$1</c:f>
              <c:strCache>
                <c:ptCount val="1"/>
                <c:pt idx="0">
                  <c:v>Limited trained staff</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0.00%</c:formatCode>
                <c:ptCount val="7"/>
                <c:pt idx="0">
                  <c:v>0.25</c:v>
                </c:pt>
                <c:pt idx="1">
                  <c:v>1</c:v>
                </c:pt>
                <c:pt idx="2">
                  <c:v>0.23069999999999999</c:v>
                </c:pt>
                <c:pt idx="3">
                  <c:v>0.13890000000000041</c:v>
                </c:pt>
                <c:pt idx="4">
                  <c:v>0.18600000000000044</c:v>
                </c:pt>
                <c:pt idx="5">
                  <c:v>0</c:v>
                </c:pt>
                <c:pt idx="6">
                  <c:v>0.1421</c:v>
                </c:pt>
              </c:numCache>
            </c:numRef>
          </c:val>
          <c:extLst xmlns:c16r2="http://schemas.microsoft.com/office/drawing/2015/06/chart">
            <c:ext xmlns:c16="http://schemas.microsoft.com/office/drawing/2014/chart" uri="{C3380CC4-5D6E-409C-BE32-E72D297353CC}">
              <c16:uniqueId val="{00000002-BB69-40DF-BC56-9EC9DA59518A}"/>
            </c:ext>
          </c:extLst>
        </c:ser>
        <c:ser>
          <c:idx val="3"/>
          <c:order val="3"/>
          <c:tx>
            <c:strRef>
              <c:f>Blad1!$E$1</c:f>
              <c:strCache>
                <c:ptCount val="1"/>
                <c:pt idx="0">
                  <c:v>Limited information available</c:v>
                </c:pt>
              </c:strCache>
            </c:strRef>
          </c:tx>
          <c:cat>
            <c:strRef>
              <c:f>Blad1!$A$2:$A$8</c:f>
              <c:strCache>
                <c:ptCount val="7"/>
                <c:pt idx="0">
                  <c:v>FR</c:v>
                </c:pt>
                <c:pt idx="1">
                  <c:v>UK</c:v>
                </c:pt>
                <c:pt idx="2">
                  <c:v>NL</c:v>
                </c:pt>
                <c:pt idx="3">
                  <c:v>SP</c:v>
                </c:pt>
                <c:pt idx="4">
                  <c:v>GR</c:v>
                </c:pt>
                <c:pt idx="5">
                  <c:v>SL</c:v>
                </c:pt>
                <c:pt idx="6">
                  <c:v>LI</c:v>
                </c:pt>
              </c:strCache>
            </c:strRef>
          </c:cat>
          <c:val>
            <c:numRef>
              <c:f>Blad1!$E$2:$E$8</c:f>
              <c:numCache>
                <c:formatCode>0%</c:formatCode>
                <c:ptCount val="7"/>
                <c:pt idx="0" formatCode="0.00%">
                  <c:v>6.25E-2</c:v>
                </c:pt>
                <c:pt idx="1">
                  <c:v>0</c:v>
                </c:pt>
                <c:pt idx="2" formatCode="0.00%">
                  <c:v>0.30770000000000008</c:v>
                </c:pt>
                <c:pt idx="3" formatCode="0.00%">
                  <c:v>0.27780000000000032</c:v>
                </c:pt>
                <c:pt idx="4" formatCode="0.00%">
                  <c:v>4.65E-2</c:v>
                </c:pt>
                <c:pt idx="5" formatCode="0.00%">
                  <c:v>0</c:v>
                </c:pt>
                <c:pt idx="6">
                  <c:v>0</c:v>
                </c:pt>
              </c:numCache>
            </c:numRef>
          </c:val>
          <c:extLst xmlns:c16r2="http://schemas.microsoft.com/office/drawing/2015/06/chart">
            <c:ext xmlns:c16="http://schemas.microsoft.com/office/drawing/2014/chart" uri="{C3380CC4-5D6E-409C-BE32-E72D297353CC}">
              <c16:uniqueId val="{00000003-BB69-40DF-BC56-9EC9DA59518A}"/>
            </c:ext>
          </c:extLst>
        </c:ser>
        <c:ser>
          <c:idx val="4"/>
          <c:order val="4"/>
          <c:tx>
            <c:strRef>
              <c:f>Blad1!$F$1</c:f>
              <c:strCache>
                <c:ptCount val="1"/>
                <c:pt idx="0">
                  <c:v>Ehtical concerns</c:v>
                </c:pt>
              </c:strCache>
            </c:strRef>
          </c:tx>
          <c:spPr>
            <a:solidFill>
              <a:schemeClr val="accent6">
                <a:lumMod val="75000"/>
              </a:schemeClr>
            </a:solidFill>
          </c:spPr>
          <c:cat>
            <c:strRef>
              <c:f>Blad1!$A$2:$A$8</c:f>
              <c:strCache>
                <c:ptCount val="7"/>
                <c:pt idx="0">
                  <c:v>FR</c:v>
                </c:pt>
                <c:pt idx="1">
                  <c:v>UK</c:v>
                </c:pt>
                <c:pt idx="2">
                  <c:v>NL</c:v>
                </c:pt>
                <c:pt idx="3">
                  <c:v>SP</c:v>
                </c:pt>
                <c:pt idx="4">
                  <c:v>GR</c:v>
                </c:pt>
                <c:pt idx="5">
                  <c:v>SL</c:v>
                </c:pt>
                <c:pt idx="6">
                  <c:v>LI</c:v>
                </c:pt>
              </c:strCache>
            </c:strRef>
          </c:cat>
          <c:val>
            <c:numRef>
              <c:f>Blad1!$F$2:$F$8</c:f>
              <c:numCache>
                <c:formatCode>0%</c:formatCode>
                <c:ptCount val="7"/>
                <c:pt idx="0" formatCode="0.00%">
                  <c:v>0.125</c:v>
                </c:pt>
                <c:pt idx="1">
                  <c:v>0</c:v>
                </c:pt>
                <c:pt idx="2" formatCode="0.00%">
                  <c:v>0.15380000000000021</c:v>
                </c:pt>
                <c:pt idx="3" formatCode="0.00%">
                  <c:v>0.19450000000000001</c:v>
                </c:pt>
                <c:pt idx="4" formatCode="0.00%">
                  <c:v>6.9800000000000112E-2</c:v>
                </c:pt>
                <c:pt idx="5" formatCode="0.00%">
                  <c:v>0.5</c:v>
                </c:pt>
                <c:pt idx="6" formatCode="0.00%">
                  <c:v>0.42640000000000128</c:v>
                </c:pt>
              </c:numCache>
            </c:numRef>
          </c:val>
          <c:extLst xmlns:c16r2="http://schemas.microsoft.com/office/drawing/2015/06/chart">
            <c:ext xmlns:c16="http://schemas.microsoft.com/office/drawing/2014/chart" uri="{C3380CC4-5D6E-409C-BE32-E72D297353CC}">
              <c16:uniqueId val="{00000004-BB69-40DF-BC56-9EC9DA59518A}"/>
            </c:ext>
          </c:extLst>
        </c:ser>
        <c:ser>
          <c:idx val="5"/>
          <c:order val="5"/>
          <c:tx>
            <c:strRef>
              <c:f>Blad1!$G$1</c:f>
              <c:strCache>
                <c:ptCount val="1"/>
                <c:pt idx="0">
                  <c:v>No interest from the hospital management/dialysis provider</c:v>
                </c:pt>
              </c:strCache>
            </c:strRef>
          </c:tx>
          <c:spPr>
            <a:solidFill>
              <a:schemeClr val="bg1">
                <a:lumMod val="65000"/>
              </a:schemeClr>
            </a:solidFill>
          </c:spPr>
          <c:cat>
            <c:strRef>
              <c:f>Blad1!$A$2:$A$8</c:f>
              <c:strCache>
                <c:ptCount val="7"/>
                <c:pt idx="0">
                  <c:v>FR</c:v>
                </c:pt>
                <c:pt idx="1">
                  <c:v>UK</c:v>
                </c:pt>
                <c:pt idx="2">
                  <c:v>NL</c:v>
                </c:pt>
                <c:pt idx="3">
                  <c:v>SP</c:v>
                </c:pt>
                <c:pt idx="4">
                  <c:v>GR</c:v>
                </c:pt>
                <c:pt idx="5">
                  <c:v>SL</c:v>
                </c:pt>
                <c:pt idx="6">
                  <c:v>LI</c:v>
                </c:pt>
              </c:strCache>
            </c:strRef>
          </c:cat>
          <c:val>
            <c:numRef>
              <c:f>Blad1!$G$2:$G$8</c:f>
              <c:numCache>
                <c:formatCode>0.00%</c:formatCode>
                <c:ptCount val="7"/>
                <c:pt idx="0">
                  <c:v>0.125</c:v>
                </c:pt>
                <c:pt idx="1">
                  <c:v>0</c:v>
                </c:pt>
                <c:pt idx="2">
                  <c:v>7.690000000000001E-2</c:v>
                </c:pt>
                <c:pt idx="3">
                  <c:v>5.5800000000000023E-2</c:v>
                </c:pt>
                <c:pt idx="4">
                  <c:v>0.25580000000000008</c:v>
                </c:pt>
                <c:pt idx="5">
                  <c:v>0</c:v>
                </c:pt>
                <c:pt idx="6">
                  <c:v>0</c:v>
                </c:pt>
              </c:numCache>
            </c:numRef>
          </c:val>
          <c:extLst xmlns:c16r2="http://schemas.microsoft.com/office/drawing/2015/06/chart">
            <c:ext xmlns:c16="http://schemas.microsoft.com/office/drawing/2014/chart" uri="{C3380CC4-5D6E-409C-BE32-E72D297353CC}">
              <c16:uniqueId val="{00000005-BB69-40DF-BC56-9EC9DA59518A}"/>
            </c:ext>
          </c:extLst>
        </c:ser>
        <c:ser>
          <c:idx val="6"/>
          <c:order val="6"/>
          <c:tx>
            <c:strRef>
              <c:f>Blad1!$H$1</c:f>
              <c:strCache>
                <c:ptCount val="1"/>
                <c:pt idx="0">
                  <c:v>No specific reasons</c:v>
                </c:pt>
              </c:strCache>
            </c:strRef>
          </c:tx>
          <c:spPr>
            <a:solidFill>
              <a:srgbClr val="FFCC00"/>
            </a:solidFill>
          </c:spPr>
          <c:cat>
            <c:strRef>
              <c:f>Blad1!$A$2:$A$8</c:f>
              <c:strCache>
                <c:ptCount val="7"/>
                <c:pt idx="0">
                  <c:v>FR</c:v>
                </c:pt>
                <c:pt idx="1">
                  <c:v>UK</c:v>
                </c:pt>
                <c:pt idx="2">
                  <c:v>NL</c:v>
                </c:pt>
                <c:pt idx="3">
                  <c:v>SP</c:v>
                </c:pt>
                <c:pt idx="4">
                  <c:v>GR</c:v>
                </c:pt>
                <c:pt idx="5">
                  <c:v>SL</c:v>
                </c:pt>
                <c:pt idx="6">
                  <c:v>LI</c:v>
                </c:pt>
              </c:strCache>
            </c:strRef>
          </c:cat>
          <c:val>
            <c:numRef>
              <c:f>Blad1!$H$2:$H$8</c:f>
              <c:numCache>
                <c:formatCode>0%</c:formatCode>
                <c:ptCount val="7"/>
                <c:pt idx="0" formatCode="0.00%">
                  <c:v>6.25E-2</c:v>
                </c:pt>
                <c:pt idx="1">
                  <c:v>0</c:v>
                </c:pt>
                <c:pt idx="2" formatCode="0.00%">
                  <c:v>0.15380000000000021</c:v>
                </c:pt>
                <c:pt idx="3" formatCode="0.00%">
                  <c:v>8.3300000000000041E-2</c:v>
                </c:pt>
                <c:pt idx="4" formatCode="0.00%">
                  <c:v>9.3000000000000208E-2</c:v>
                </c:pt>
                <c:pt idx="5" formatCode="0.00%">
                  <c:v>0.5</c:v>
                </c:pt>
                <c:pt idx="6" formatCode="0.00%">
                  <c:v>0.1421</c:v>
                </c:pt>
              </c:numCache>
            </c:numRef>
          </c:val>
          <c:extLst xmlns:c16r2="http://schemas.microsoft.com/office/drawing/2015/06/chart">
            <c:ext xmlns:c16="http://schemas.microsoft.com/office/drawing/2014/chart" uri="{C3380CC4-5D6E-409C-BE32-E72D297353CC}">
              <c16:uniqueId val="{00000006-BB69-40DF-BC56-9EC9DA59518A}"/>
            </c:ext>
          </c:extLst>
        </c:ser>
        <c:ser>
          <c:idx val="7"/>
          <c:order val="7"/>
          <c:tx>
            <c:strRef>
              <c:f>Blad1!$I$1</c:f>
              <c:strCache>
                <c:ptCount val="1"/>
                <c:pt idx="0">
                  <c:v>Other </c:v>
                </c:pt>
              </c:strCache>
            </c:strRef>
          </c:tx>
          <c:cat>
            <c:strRef>
              <c:f>Blad1!$A$2:$A$8</c:f>
              <c:strCache>
                <c:ptCount val="7"/>
                <c:pt idx="0">
                  <c:v>FR</c:v>
                </c:pt>
                <c:pt idx="1">
                  <c:v>UK</c:v>
                </c:pt>
                <c:pt idx="2">
                  <c:v>NL</c:v>
                </c:pt>
                <c:pt idx="3">
                  <c:v>SP</c:v>
                </c:pt>
                <c:pt idx="4">
                  <c:v>GR</c:v>
                </c:pt>
                <c:pt idx="5">
                  <c:v>SL</c:v>
                </c:pt>
                <c:pt idx="6">
                  <c:v>LI</c:v>
                </c:pt>
              </c:strCache>
            </c:strRef>
          </c:cat>
          <c:val>
            <c:numRef>
              <c:f>Blad1!$I$2:$I$8</c:f>
              <c:numCache>
                <c:formatCode>0.00%</c:formatCode>
                <c:ptCount val="7"/>
                <c:pt idx="0">
                  <c:v>0.31250000000000128</c:v>
                </c:pt>
                <c:pt idx="1">
                  <c:v>0</c:v>
                </c:pt>
                <c:pt idx="2">
                  <c:v>7.690000000000001E-2</c:v>
                </c:pt>
                <c:pt idx="3">
                  <c:v>0.1111</c:v>
                </c:pt>
                <c:pt idx="4">
                  <c:v>0.1628</c:v>
                </c:pt>
                <c:pt idx="5" formatCode="0%">
                  <c:v>0</c:v>
                </c:pt>
                <c:pt idx="6">
                  <c:v>0.28420000000000001</c:v>
                </c:pt>
              </c:numCache>
            </c:numRef>
          </c:val>
          <c:extLst xmlns:c16r2="http://schemas.microsoft.com/office/drawing/2015/06/chart">
            <c:ext xmlns:c16="http://schemas.microsoft.com/office/drawing/2014/chart" uri="{C3380CC4-5D6E-409C-BE32-E72D297353CC}">
              <c16:uniqueId val="{00000007-BB69-40DF-BC56-9EC9DA59518A}"/>
            </c:ext>
          </c:extLst>
        </c:ser>
        <c:gapWidth val="85"/>
        <c:gapDepth val="85"/>
        <c:shape val="box"/>
        <c:axId val="120348672"/>
        <c:axId val="120350208"/>
        <c:axId val="0"/>
      </c:bar3DChart>
      <c:catAx>
        <c:axId val="120348672"/>
        <c:scaling>
          <c:orientation val="minMax"/>
        </c:scaling>
        <c:axPos val="b"/>
        <c:numFmt formatCode="General" sourceLinked="0"/>
        <c:tickLblPos val="nextTo"/>
        <c:crossAx val="120350208"/>
        <c:crosses val="autoZero"/>
        <c:auto val="1"/>
        <c:lblAlgn val="ctr"/>
        <c:lblOffset val="100"/>
      </c:catAx>
      <c:valAx>
        <c:axId val="120350208"/>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20348672"/>
        <c:crosses val="autoZero"/>
        <c:crossBetween val="between"/>
      </c:valAx>
    </c:plotArea>
    <c:legend>
      <c:legendPos val="r"/>
      <c:legendEntry>
        <c:idx val="3"/>
        <c:txPr>
          <a:bodyPr/>
          <a:lstStyle/>
          <a:p>
            <a:pPr>
              <a:defRPr sz="1200">
                <a:solidFill>
                  <a:srgbClr val="FF0000"/>
                </a:solidFill>
              </a:defRPr>
            </a:pPr>
            <a:endParaRPr lang="nl-BE"/>
          </a:p>
        </c:txPr>
      </c:legendEntry>
      <c:legendEntry>
        <c:idx val="4"/>
        <c:txPr>
          <a:bodyPr/>
          <a:lstStyle/>
          <a:p>
            <a:pPr>
              <a:defRPr sz="1200">
                <a:solidFill>
                  <a:srgbClr val="FF0000"/>
                </a:solidFill>
              </a:defRPr>
            </a:pPr>
            <a:endParaRPr lang="nl-BE"/>
          </a:p>
        </c:txPr>
      </c:legendEntry>
      <c:legendEntry>
        <c:idx val="5"/>
        <c:txPr>
          <a:bodyPr/>
          <a:lstStyle/>
          <a:p>
            <a:pPr>
              <a:defRPr sz="1200">
                <a:solidFill>
                  <a:srgbClr val="FF0000"/>
                </a:solidFill>
              </a:defRPr>
            </a:pPr>
            <a:endParaRPr lang="nl-BE"/>
          </a:p>
        </c:txPr>
      </c:legendEntry>
      <c:layout/>
      <c:spPr>
        <a:solidFill>
          <a:schemeClr val="bg1"/>
        </a:solidFill>
        <a:ln>
          <a:solidFill>
            <a:schemeClr val="tx1"/>
          </a:solidFill>
        </a:ln>
      </c:spPr>
      <c:txPr>
        <a:bodyPr/>
        <a:lstStyle/>
        <a:p>
          <a:pPr>
            <a:defRPr sz="12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0.89610000000000001</c:v>
                </c:pt>
                <c:pt idx="1">
                  <c:v>0.95240000000000002</c:v>
                </c:pt>
                <c:pt idx="2">
                  <c:v>0.88770000000000004</c:v>
                </c:pt>
                <c:pt idx="3">
                  <c:v>0.95000000000000062</c:v>
                </c:pt>
                <c:pt idx="4">
                  <c:v>0.6188000000000029</c:v>
                </c:pt>
                <c:pt idx="5">
                  <c:v>0.71870000000000289</c:v>
                </c:pt>
                <c:pt idx="6">
                  <c:v>0.74290000000000289</c:v>
                </c:pt>
              </c:numCache>
            </c:numRef>
          </c:val>
          <c:extLst xmlns:c16r2="http://schemas.microsoft.com/office/drawing/2015/06/chart">
            <c:ext xmlns:c16="http://schemas.microsoft.com/office/drawing/2014/chart" uri="{C3380CC4-5D6E-409C-BE32-E72D297353CC}">
              <c16:uniqueId val="{00000000-F0CC-4FC3-8654-AA94D9502BDA}"/>
            </c:ext>
          </c:extLst>
        </c:ser>
        <c:ser>
          <c:idx val="1"/>
          <c:order val="1"/>
          <c:tx>
            <c:strRef>
              <c:f>Blad1!$C$1</c:f>
              <c:strCache>
                <c:ptCount val="1"/>
                <c:pt idx="0">
                  <c:v>No </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0.10310000000000002</c:v>
                </c:pt>
                <c:pt idx="1">
                  <c:v>4.7600000000000003E-2</c:v>
                </c:pt>
                <c:pt idx="2">
                  <c:v>0.1123</c:v>
                </c:pt>
                <c:pt idx="3">
                  <c:v>0.05</c:v>
                </c:pt>
                <c:pt idx="4">
                  <c:v>0.38120000000000032</c:v>
                </c:pt>
                <c:pt idx="5">
                  <c:v>0.28130000000000038</c:v>
                </c:pt>
                <c:pt idx="6">
                  <c:v>0.2571</c:v>
                </c:pt>
              </c:numCache>
            </c:numRef>
          </c:val>
          <c:extLst xmlns:c16r2="http://schemas.microsoft.com/office/drawing/2015/06/chart">
            <c:ext xmlns:c16="http://schemas.microsoft.com/office/drawing/2014/chart" uri="{C3380CC4-5D6E-409C-BE32-E72D297353CC}">
              <c16:uniqueId val="{00000001-F0CC-4FC3-8654-AA94D9502BDA}"/>
            </c:ext>
          </c:extLst>
        </c:ser>
        <c:shape val="box"/>
        <c:axId val="120207616"/>
        <c:axId val="120209408"/>
        <c:axId val="0"/>
      </c:bar3DChart>
      <c:catAx>
        <c:axId val="120207616"/>
        <c:scaling>
          <c:orientation val="minMax"/>
        </c:scaling>
        <c:axPos val="b"/>
        <c:numFmt formatCode="General" sourceLinked="0"/>
        <c:tickLblPos val="nextTo"/>
        <c:crossAx val="120209408"/>
        <c:crosses val="autoZero"/>
        <c:auto val="1"/>
        <c:lblAlgn val="ctr"/>
        <c:lblOffset val="100"/>
      </c:catAx>
      <c:valAx>
        <c:axId val="120209408"/>
        <c:scaling>
          <c:orientation val="minMax"/>
        </c:scaling>
        <c:axPos val="l"/>
        <c:majorGridlines/>
        <c:title>
          <c:tx>
            <c:rich>
              <a:bodyPr rot="-5400000" vert="horz"/>
              <a:lstStyle/>
              <a:p>
                <a:pPr>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20207616"/>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0.84619999999999995</c:v>
                </c:pt>
                <c:pt idx="1">
                  <c:v>0.92549999999999999</c:v>
                </c:pt>
                <c:pt idx="2">
                  <c:v>0.85260000000000358</c:v>
                </c:pt>
                <c:pt idx="3">
                  <c:v>0.87730000000000063</c:v>
                </c:pt>
                <c:pt idx="4">
                  <c:v>0.82350000000000001</c:v>
                </c:pt>
                <c:pt idx="5">
                  <c:v>0.89290000000000003</c:v>
                </c:pt>
                <c:pt idx="6">
                  <c:v>0.89829999999999999</c:v>
                </c:pt>
              </c:numCache>
            </c:numRef>
          </c:val>
          <c:extLst xmlns:c16r2="http://schemas.microsoft.com/office/drawing/2015/06/chart">
            <c:ext xmlns:c16="http://schemas.microsoft.com/office/drawing/2014/chart" uri="{C3380CC4-5D6E-409C-BE32-E72D297353CC}">
              <c16:uniqueId val="{00000000-2834-4578-864D-4017354845BA}"/>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0.15380000000000021</c:v>
                </c:pt>
                <c:pt idx="1">
                  <c:v>7.4500000000000094E-2</c:v>
                </c:pt>
                <c:pt idx="2">
                  <c:v>0.14740000000000075</c:v>
                </c:pt>
                <c:pt idx="3">
                  <c:v>0.12270000000000029</c:v>
                </c:pt>
                <c:pt idx="4">
                  <c:v>0.17650000000000021</c:v>
                </c:pt>
                <c:pt idx="5">
                  <c:v>0.10710000000000022</c:v>
                </c:pt>
                <c:pt idx="6">
                  <c:v>0.10170000000000012</c:v>
                </c:pt>
              </c:numCache>
            </c:numRef>
          </c:val>
          <c:extLst xmlns:c16r2="http://schemas.microsoft.com/office/drawing/2015/06/chart">
            <c:ext xmlns:c16="http://schemas.microsoft.com/office/drawing/2014/chart" uri="{C3380CC4-5D6E-409C-BE32-E72D297353CC}">
              <c16:uniqueId val="{00000001-2834-4578-864D-4017354845BA}"/>
            </c:ext>
          </c:extLst>
        </c:ser>
        <c:shape val="box"/>
        <c:axId val="116284416"/>
        <c:axId val="116327168"/>
        <c:axId val="0"/>
      </c:bar3DChart>
      <c:catAx>
        <c:axId val="11628441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16327168"/>
        <c:crosses val="autoZero"/>
        <c:auto val="1"/>
        <c:lblAlgn val="ctr"/>
        <c:lblOffset val="100"/>
      </c:catAx>
      <c:valAx>
        <c:axId val="11632716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lang="nl-BE" sz="1800" b="0" i="0" baseline="0" dirty="0">
                    <a:effectLst/>
                  </a:rPr>
                  <a:t>Percentage of </a:t>
                </a:r>
                <a:r>
                  <a:rPr lang="nl-BE" sz="1800" b="0" i="0" baseline="0" dirty="0" err="1">
                    <a:effectLst/>
                  </a:rPr>
                  <a:t>patients</a:t>
                </a:r>
                <a:endParaRPr lang="nl-BE" b="0" dirty="0">
                  <a:effectLst/>
                </a:endParaRP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284416"/>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0.83330000000000004</c:v>
                </c:pt>
                <c:pt idx="1">
                  <c:v>0.77660000000000484</c:v>
                </c:pt>
                <c:pt idx="2">
                  <c:v>0.92630000000000001</c:v>
                </c:pt>
                <c:pt idx="3">
                  <c:v>0.71780000000000321</c:v>
                </c:pt>
                <c:pt idx="4">
                  <c:v>0.5881999999999995</c:v>
                </c:pt>
                <c:pt idx="5">
                  <c:v>0.82140000000000002</c:v>
                </c:pt>
                <c:pt idx="6">
                  <c:v>0.86439999999999995</c:v>
                </c:pt>
              </c:numCache>
            </c:numRef>
          </c:val>
          <c:extLst xmlns:c16r2="http://schemas.microsoft.com/office/drawing/2015/06/chart">
            <c:ext xmlns:c16="http://schemas.microsoft.com/office/drawing/2014/chart" uri="{C3380CC4-5D6E-409C-BE32-E72D297353CC}">
              <c16:uniqueId val="{00000000-E76F-4F1A-A10A-3BEB518D11F7}"/>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0.16669999999999999</c:v>
                </c:pt>
                <c:pt idx="1">
                  <c:v>0.22339999999999999</c:v>
                </c:pt>
                <c:pt idx="2">
                  <c:v>7.3700000000000029E-2</c:v>
                </c:pt>
                <c:pt idx="3">
                  <c:v>0.28220000000000001</c:v>
                </c:pt>
                <c:pt idx="4">
                  <c:v>0.41180000000000161</c:v>
                </c:pt>
                <c:pt idx="5">
                  <c:v>0.17860000000000001</c:v>
                </c:pt>
                <c:pt idx="6">
                  <c:v>0.1356</c:v>
                </c:pt>
              </c:numCache>
            </c:numRef>
          </c:val>
          <c:extLst xmlns:c16r2="http://schemas.microsoft.com/office/drawing/2015/06/chart">
            <c:ext xmlns:c16="http://schemas.microsoft.com/office/drawing/2014/chart" uri="{C3380CC4-5D6E-409C-BE32-E72D297353CC}">
              <c16:uniqueId val="{00000001-E76F-4F1A-A10A-3BEB518D11F7}"/>
            </c:ext>
          </c:extLst>
        </c:ser>
        <c:shape val="box"/>
        <c:axId val="120588544"/>
        <c:axId val="120635392"/>
        <c:axId val="0"/>
      </c:bar3DChart>
      <c:catAx>
        <c:axId val="12058854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20635392"/>
        <c:crosses val="autoZero"/>
        <c:auto val="1"/>
        <c:lblAlgn val="ctr"/>
        <c:lblOffset val="100"/>
      </c:catAx>
      <c:valAx>
        <c:axId val="120635392"/>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sz="1300"/>
                </a:pPr>
                <a:r>
                  <a:rPr lang="nl-BE" sz="1800" b="0" i="0" kern="1200" baseline="0" dirty="0">
                    <a:solidFill>
                      <a:srgbClr val="595959"/>
                    </a:solidFill>
                    <a:effectLst/>
                  </a:rPr>
                  <a:t>Percentage of </a:t>
                </a:r>
                <a:r>
                  <a:rPr lang="nl-BE" sz="1800" b="0" i="0" kern="1200" baseline="0" dirty="0" err="1">
                    <a:solidFill>
                      <a:srgbClr val="595959"/>
                    </a:solidFill>
                    <a:effectLst/>
                  </a:rPr>
                  <a:t>patients</a:t>
                </a:r>
                <a:endParaRPr lang="nl-BE" sz="1800" dirty="0">
                  <a:effectLst/>
                </a:endParaRPr>
              </a:p>
            </c:rich>
          </c:tx>
          <c:layout>
            <c:manualLayout>
              <c:xMode val="edge"/>
              <c:yMode val="edge"/>
              <c:x val="2.3233336903525813E-2"/>
              <c:y val="0.27671897562325704"/>
            </c:manualLayout>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20588544"/>
        <c:crosses val="autoZero"/>
        <c:crossBetween val="between"/>
      </c:valAx>
      <c:spPr>
        <a:noFill/>
        <a:ln>
          <a:noFill/>
        </a:ln>
        <a:effectLst/>
      </c:spPr>
    </c:plotArea>
    <c:legend>
      <c:legendPos val="r"/>
      <c:layout>
        <c:manualLayout>
          <c:xMode val="edge"/>
          <c:yMode val="edge"/>
          <c:x val="0.91189165087244661"/>
          <c:y val="0.39047671756685726"/>
          <c:w val="6.7408995021910473E-2"/>
          <c:h val="0.15977600563507841"/>
        </c:manualLayout>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Limited reimbursement</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5.8800000000000012E-2</c:v>
                </c:pt>
                <c:pt idx="1">
                  <c:v>0</c:v>
                </c:pt>
                <c:pt idx="2" formatCode="0%">
                  <c:v>0</c:v>
                </c:pt>
                <c:pt idx="3">
                  <c:v>5.2200000000000003E-2</c:v>
                </c:pt>
                <c:pt idx="4">
                  <c:v>6.4699999999999994E-2</c:v>
                </c:pt>
                <c:pt idx="5">
                  <c:v>0</c:v>
                </c:pt>
                <c:pt idx="6">
                  <c:v>0.1</c:v>
                </c:pt>
              </c:numCache>
            </c:numRef>
          </c:val>
          <c:extLst xmlns:c16r2="http://schemas.microsoft.com/office/drawing/2015/06/chart">
            <c:ext xmlns:c16="http://schemas.microsoft.com/office/drawing/2014/chart" uri="{C3380CC4-5D6E-409C-BE32-E72D297353CC}">
              <c16:uniqueId val="{00000000-629B-44D5-9564-533F4CFB1ADB}"/>
            </c:ext>
          </c:extLst>
        </c:ser>
        <c:ser>
          <c:idx val="1"/>
          <c:order val="1"/>
          <c:tx>
            <c:strRef>
              <c:f>Blad1!$C$1</c:f>
              <c:strCache>
                <c:ptCount val="1"/>
                <c:pt idx="0">
                  <c:v>Limited training options</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c:v>
                </c:pt>
                <c:pt idx="1">
                  <c:v>0</c:v>
                </c:pt>
                <c:pt idx="2" formatCode="0%">
                  <c:v>0</c:v>
                </c:pt>
                <c:pt idx="3">
                  <c:v>5.2200000000000003E-2</c:v>
                </c:pt>
                <c:pt idx="4">
                  <c:v>0.15110000000000001</c:v>
                </c:pt>
                <c:pt idx="5">
                  <c:v>0</c:v>
                </c:pt>
                <c:pt idx="6">
                  <c:v>0.05</c:v>
                </c:pt>
              </c:numCache>
            </c:numRef>
          </c:val>
          <c:extLst xmlns:c16r2="http://schemas.microsoft.com/office/drawing/2015/06/chart">
            <c:ext xmlns:c16="http://schemas.microsoft.com/office/drawing/2014/chart" uri="{C3380CC4-5D6E-409C-BE32-E72D297353CC}">
              <c16:uniqueId val="{00000001-629B-44D5-9564-533F4CFB1ADB}"/>
            </c:ext>
          </c:extLst>
        </c:ser>
        <c:ser>
          <c:idx val="2"/>
          <c:order val="2"/>
          <c:tx>
            <c:strRef>
              <c:f>Blad1!$D$1</c:f>
              <c:strCache>
                <c:ptCount val="1"/>
                <c:pt idx="0">
                  <c:v>Limited trained staff</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0.00%</c:formatCode>
                <c:ptCount val="7"/>
                <c:pt idx="0">
                  <c:v>0.11760000000000002</c:v>
                </c:pt>
                <c:pt idx="1">
                  <c:v>0.33330000000000226</c:v>
                </c:pt>
                <c:pt idx="2">
                  <c:v>8.3300000000000041E-2</c:v>
                </c:pt>
                <c:pt idx="3" formatCode="0%">
                  <c:v>0</c:v>
                </c:pt>
                <c:pt idx="4">
                  <c:v>0.23</c:v>
                </c:pt>
                <c:pt idx="5">
                  <c:v>0.1</c:v>
                </c:pt>
                <c:pt idx="6">
                  <c:v>0.15000000000000024</c:v>
                </c:pt>
              </c:numCache>
            </c:numRef>
          </c:val>
          <c:extLst xmlns:c16r2="http://schemas.microsoft.com/office/drawing/2015/06/chart">
            <c:ext xmlns:c16="http://schemas.microsoft.com/office/drawing/2014/chart" uri="{C3380CC4-5D6E-409C-BE32-E72D297353CC}">
              <c16:uniqueId val="{00000002-629B-44D5-9564-533F4CFB1ADB}"/>
            </c:ext>
          </c:extLst>
        </c:ser>
        <c:ser>
          <c:idx val="3"/>
          <c:order val="3"/>
          <c:tx>
            <c:strRef>
              <c:f>Blad1!$E$1</c:f>
              <c:strCache>
                <c:ptCount val="1"/>
                <c:pt idx="0">
                  <c:v>Limited information available</c:v>
                </c:pt>
              </c:strCache>
            </c:strRef>
          </c:tx>
          <c:cat>
            <c:strRef>
              <c:f>Blad1!$A$2:$A$8</c:f>
              <c:strCache>
                <c:ptCount val="7"/>
                <c:pt idx="0">
                  <c:v>FR</c:v>
                </c:pt>
                <c:pt idx="1">
                  <c:v>UK</c:v>
                </c:pt>
                <c:pt idx="2">
                  <c:v>NL</c:v>
                </c:pt>
                <c:pt idx="3">
                  <c:v>SP</c:v>
                </c:pt>
                <c:pt idx="4">
                  <c:v>GR</c:v>
                </c:pt>
                <c:pt idx="5">
                  <c:v>SL</c:v>
                </c:pt>
                <c:pt idx="6">
                  <c:v>LI</c:v>
                </c:pt>
              </c:strCache>
            </c:strRef>
          </c:cat>
          <c:val>
            <c:numRef>
              <c:f>Blad1!$E$2:$E$8</c:f>
              <c:numCache>
                <c:formatCode>0%</c:formatCode>
                <c:ptCount val="7"/>
                <c:pt idx="0" formatCode="0.00%">
                  <c:v>5.8800000000000012E-2</c:v>
                </c:pt>
                <c:pt idx="1">
                  <c:v>0</c:v>
                </c:pt>
                <c:pt idx="2" formatCode="0.00%">
                  <c:v>8.3300000000000041E-2</c:v>
                </c:pt>
                <c:pt idx="3" formatCode="0.00%">
                  <c:v>5.2200000000000003E-2</c:v>
                </c:pt>
                <c:pt idx="4" formatCode="0.00%">
                  <c:v>7.1900000000000006E-2</c:v>
                </c:pt>
                <c:pt idx="5" formatCode="0.00%">
                  <c:v>0.2</c:v>
                </c:pt>
                <c:pt idx="6">
                  <c:v>0</c:v>
                </c:pt>
              </c:numCache>
            </c:numRef>
          </c:val>
          <c:extLst xmlns:c16r2="http://schemas.microsoft.com/office/drawing/2015/06/chart">
            <c:ext xmlns:c16="http://schemas.microsoft.com/office/drawing/2014/chart" uri="{C3380CC4-5D6E-409C-BE32-E72D297353CC}">
              <c16:uniqueId val="{00000003-629B-44D5-9564-533F4CFB1ADB}"/>
            </c:ext>
          </c:extLst>
        </c:ser>
        <c:ser>
          <c:idx val="4"/>
          <c:order val="4"/>
          <c:tx>
            <c:strRef>
              <c:f>Blad1!$F$1</c:f>
              <c:strCache>
                <c:ptCount val="1"/>
                <c:pt idx="0">
                  <c:v>Ehtical concerns</c:v>
                </c:pt>
              </c:strCache>
            </c:strRef>
          </c:tx>
          <c:cat>
            <c:strRef>
              <c:f>Blad1!$A$2:$A$8</c:f>
              <c:strCache>
                <c:ptCount val="7"/>
                <c:pt idx="0">
                  <c:v>FR</c:v>
                </c:pt>
                <c:pt idx="1">
                  <c:v>UK</c:v>
                </c:pt>
                <c:pt idx="2">
                  <c:v>NL</c:v>
                </c:pt>
                <c:pt idx="3">
                  <c:v>SP</c:v>
                </c:pt>
                <c:pt idx="4">
                  <c:v>GR</c:v>
                </c:pt>
                <c:pt idx="5">
                  <c:v>SL</c:v>
                </c:pt>
                <c:pt idx="6">
                  <c:v>LI</c:v>
                </c:pt>
              </c:strCache>
            </c:strRef>
          </c:cat>
          <c:val>
            <c:numRef>
              <c:f>Blad1!$F$2:$F$8</c:f>
              <c:numCache>
                <c:formatCode>0%</c:formatCode>
                <c:ptCount val="7"/>
                <c:pt idx="0" formatCode="0.00%">
                  <c:v>0.17650000000000021</c:v>
                </c:pt>
                <c:pt idx="1">
                  <c:v>0</c:v>
                </c:pt>
                <c:pt idx="2">
                  <c:v>0</c:v>
                </c:pt>
                <c:pt idx="3" formatCode="0.00%">
                  <c:v>5.2200000000000003E-2</c:v>
                </c:pt>
                <c:pt idx="4" formatCode="0.00%">
                  <c:v>3.5999999999999997E-2</c:v>
                </c:pt>
                <c:pt idx="5" formatCode="0.00%">
                  <c:v>0.1</c:v>
                </c:pt>
                <c:pt idx="6">
                  <c:v>0</c:v>
                </c:pt>
              </c:numCache>
            </c:numRef>
          </c:val>
          <c:extLst xmlns:c16r2="http://schemas.microsoft.com/office/drawing/2015/06/chart">
            <c:ext xmlns:c16="http://schemas.microsoft.com/office/drawing/2014/chart" uri="{C3380CC4-5D6E-409C-BE32-E72D297353CC}">
              <c16:uniqueId val="{00000004-629B-44D5-9564-533F4CFB1ADB}"/>
            </c:ext>
          </c:extLst>
        </c:ser>
        <c:ser>
          <c:idx val="5"/>
          <c:order val="5"/>
          <c:tx>
            <c:strRef>
              <c:f>Blad1!$G$1</c:f>
              <c:strCache>
                <c:ptCount val="1"/>
                <c:pt idx="0">
                  <c:v>No interest from the hospital management/dialysis provider</c:v>
                </c:pt>
              </c:strCache>
            </c:strRef>
          </c:tx>
          <c:cat>
            <c:strRef>
              <c:f>Blad1!$A$2:$A$8</c:f>
              <c:strCache>
                <c:ptCount val="7"/>
                <c:pt idx="0">
                  <c:v>FR</c:v>
                </c:pt>
                <c:pt idx="1">
                  <c:v>UK</c:v>
                </c:pt>
                <c:pt idx="2">
                  <c:v>NL</c:v>
                </c:pt>
                <c:pt idx="3">
                  <c:v>SP</c:v>
                </c:pt>
                <c:pt idx="4">
                  <c:v>GR</c:v>
                </c:pt>
                <c:pt idx="5">
                  <c:v>SL</c:v>
                </c:pt>
                <c:pt idx="6">
                  <c:v>LI</c:v>
                </c:pt>
              </c:strCache>
            </c:strRef>
          </c:cat>
          <c:val>
            <c:numRef>
              <c:f>Blad1!$G$2:$G$8</c:f>
              <c:numCache>
                <c:formatCode>0.00%</c:formatCode>
                <c:ptCount val="7"/>
                <c:pt idx="0">
                  <c:v>0.11760000000000002</c:v>
                </c:pt>
                <c:pt idx="1">
                  <c:v>0.33330000000000226</c:v>
                </c:pt>
                <c:pt idx="2">
                  <c:v>0.1666</c:v>
                </c:pt>
                <c:pt idx="3">
                  <c:v>0.10550000000000002</c:v>
                </c:pt>
                <c:pt idx="4">
                  <c:v>0.16550000000000001</c:v>
                </c:pt>
                <c:pt idx="5">
                  <c:v>0.1</c:v>
                </c:pt>
                <c:pt idx="6">
                  <c:v>0.30000000000000032</c:v>
                </c:pt>
              </c:numCache>
            </c:numRef>
          </c:val>
          <c:extLst xmlns:c16r2="http://schemas.microsoft.com/office/drawing/2015/06/chart">
            <c:ext xmlns:c16="http://schemas.microsoft.com/office/drawing/2014/chart" uri="{C3380CC4-5D6E-409C-BE32-E72D297353CC}">
              <c16:uniqueId val="{00000005-629B-44D5-9564-533F4CFB1ADB}"/>
            </c:ext>
          </c:extLst>
        </c:ser>
        <c:ser>
          <c:idx val="6"/>
          <c:order val="6"/>
          <c:tx>
            <c:strRef>
              <c:f>Blad1!$H$1</c:f>
              <c:strCache>
                <c:ptCount val="1"/>
                <c:pt idx="0">
                  <c:v>No specific reasons</c:v>
                </c:pt>
              </c:strCache>
            </c:strRef>
          </c:tx>
          <c:cat>
            <c:strRef>
              <c:f>Blad1!$A$2:$A$8</c:f>
              <c:strCache>
                <c:ptCount val="7"/>
                <c:pt idx="0">
                  <c:v>FR</c:v>
                </c:pt>
                <c:pt idx="1">
                  <c:v>UK</c:v>
                </c:pt>
                <c:pt idx="2">
                  <c:v>NL</c:v>
                </c:pt>
                <c:pt idx="3">
                  <c:v>SP</c:v>
                </c:pt>
                <c:pt idx="4">
                  <c:v>GR</c:v>
                </c:pt>
                <c:pt idx="5">
                  <c:v>SL</c:v>
                </c:pt>
                <c:pt idx="6">
                  <c:v>LI</c:v>
                </c:pt>
              </c:strCache>
            </c:strRef>
          </c:cat>
          <c:val>
            <c:numRef>
              <c:f>Blad1!$H$2:$H$8</c:f>
              <c:numCache>
                <c:formatCode>0%</c:formatCode>
                <c:ptCount val="7"/>
                <c:pt idx="0" formatCode="0.00%">
                  <c:v>0.17650000000000021</c:v>
                </c:pt>
                <c:pt idx="1">
                  <c:v>0</c:v>
                </c:pt>
                <c:pt idx="2">
                  <c:v>0</c:v>
                </c:pt>
                <c:pt idx="3" formatCode="0.00%">
                  <c:v>0.26379999999999998</c:v>
                </c:pt>
                <c:pt idx="4" formatCode="0.00%">
                  <c:v>6.4699999999999994E-2</c:v>
                </c:pt>
                <c:pt idx="5" formatCode="0.00%">
                  <c:v>0.1</c:v>
                </c:pt>
                <c:pt idx="6" formatCode="0.00%">
                  <c:v>0.1</c:v>
                </c:pt>
              </c:numCache>
            </c:numRef>
          </c:val>
          <c:extLst xmlns:c16r2="http://schemas.microsoft.com/office/drawing/2015/06/chart">
            <c:ext xmlns:c16="http://schemas.microsoft.com/office/drawing/2014/chart" uri="{C3380CC4-5D6E-409C-BE32-E72D297353CC}">
              <c16:uniqueId val="{00000006-629B-44D5-9564-533F4CFB1ADB}"/>
            </c:ext>
          </c:extLst>
        </c:ser>
        <c:ser>
          <c:idx val="7"/>
          <c:order val="7"/>
          <c:tx>
            <c:strRef>
              <c:f>Blad1!$I$1</c:f>
              <c:strCache>
                <c:ptCount val="1"/>
                <c:pt idx="0">
                  <c:v>Other </c:v>
                </c:pt>
              </c:strCache>
            </c:strRef>
          </c:tx>
          <c:cat>
            <c:strRef>
              <c:f>Blad1!$A$2:$A$8</c:f>
              <c:strCache>
                <c:ptCount val="7"/>
                <c:pt idx="0">
                  <c:v>FR</c:v>
                </c:pt>
                <c:pt idx="1">
                  <c:v>UK</c:v>
                </c:pt>
                <c:pt idx="2">
                  <c:v>NL</c:v>
                </c:pt>
                <c:pt idx="3">
                  <c:v>SP</c:v>
                </c:pt>
                <c:pt idx="4">
                  <c:v>GR</c:v>
                </c:pt>
                <c:pt idx="5">
                  <c:v>SL</c:v>
                </c:pt>
                <c:pt idx="6">
                  <c:v>LI</c:v>
                </c:pt>
              </c:strCache>
            </c:strRef>
          </c:cat>
          <c:val>
            <c:numRef>
              <c:f>Blad1!$I$2:$I$8</c:f>
              <c:numCache>
                <c:formatCode>0.00%</c:formatCode>
                <c:ptCount val="7"/>
                <c:pt idx="0">
                  <c:v>0.29410000000000008</c:v>
                </c:pt>
                <c:pt idx="1">
                  <c:v>0</c:v>
                </c:pt>
                <c:pt idx="2">
                  <c:v>0.66660000000000452</c:v>
                </c:pt>
                <c:pt idx="3">
                  <c:v>0.26379999999999998</c:v>
                </c:pt>
                <c:pt idx="4" formatCode="0%">
                  <c:v>0</c:v>
                </c:pt>
                <c:pt idx="5" formatCode="0%">
                  <c:v>0.4</c:v>
                </c:pt>
                <c:pt idx="6">
                  <c:v>0.30000000000000032</c:v>
                </c:pt>
              </c:numCache>
            </c:numRef>
          </c:val>
          <c:extLst xmlns:c16r2="http://schemas.microsoft.com/office/drawing/2015/06/chart">
            <c:ext xmlns:c16="http://schemas.microsoft.com/office/drawing/2014/chart" uri="{C3380CC4-5D6E-409C-BE32-E72D297353CC}">
              <c16:uniqueId val="{00000007-629B-44D5-9564-533F4CFB1ADB}"/>
            </c:ext>
          </c:extLst>
        </c:ser>
        <c:gapWidth val="85"/>
        <c:shape val="box"/>
        <c:axId val="120722560"/>
        <c:axId val="120724096"/>
        <c:axId val="0"/>
      </c:bar3DChart>
      <c:catAx>
        <c:axId val="120722560"/>
        <c:scaling>
          <c:orientation val="minMax"/>
        </c:scaling>
        <c:axPos val="b"/>
        <c:numFmt formatCode="General" sourceLinked="0"/>
        <c:tickLblPos val="nextTo"/>
        <c:crossAx val="120724096"/>
        <c:crosses val="autoZero"/>
        <c:auto val="1"/>
        <c:lblAlgn val="ctr"/>
        <c:lblOffset val="100"/>
      </c:catAx>
      <c:valAx>
        <c:axId val="120724096"/>
        <c:scaling>
          <c:orientation val="minMax"/>
        </c:scaling>
        <c:axPos val="l"/>
        <c:majorGridlines/>
        <c:title>
          <c:tx>
            <c:rich>
              <a:bodyPr rot="-5400000" vert="horz"/>
              <a:lstStyle/>
              <a:p>
                <a:pPr>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20722560"/>
        <c:crosses val="autoZero"/>
        <c:crossBetween val="between"/>
      </c:valAx>
    </c:plotArea>
    <c:legend>
      <c:legendPos val="r"/>
      <c:legendEntry>
        <c:idx val="2"/>
        <c:txPr>
          <a:bodyPr/>
          <a:lstStyle/>
          <a:p>
            <a:pPr>
              <a:defRPr sz="1200">
                <a:solidFill>
                  <a:srgbClr val="FF0000"/>
                </a:solidFill>
              </a:defRPr>
            </a:pPr>
            <a:endParaRPr lang="nl-BE"/>
          </a:p>
        </c:txPr>
      </c:legendEntry>
      <c:legendEntry>
        <c:idx val="5"/>
        <c:txPr>
          <a:bodyPr/>
          <a:lstStyle/>
          <a:p>
            <a:pPr>
              <a:defRPr sz="1200">
                <a:solidFill>
                  <a:srgbClr val="FF0000"/>
                </a:solidFill>
              </a:defRPr>
            </a:pPr>
            <a:endParaRPr lang="nl-BE"/>
          </a:p>
        </c:txPr>
      </c:legendEntry>
      <c:layout/>
      <c:spPr>
        <a:ln>
          <a:solidFill>
            <a:schemeClr val="tx1"/>
          </a:solidFill>
        </a:ln>
      </c:spPr>
      <c:txPr>
        <a:bodyPr/>
        <a:lstStyle/>
        <a:p>
          <a:pPr>
            <a:defRPr sz="12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Student </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c:v>
                </c:pt>
                <c:pt idx="1">
                  <c:v>3.1900000000000005E-2</c:v>
                </c:pt>
                <c:pt idx="2">
                  <c:v>0</c:v>
                </c:pt>
                <c:pt idx="3">
                  <c:v>6.1300000000000014E-2</c:v>
                </c:pt>
                <c:pt idx="4">
                  <c:v>3.6799999999999999E-2</c:v>
                </c:pt>
                <c:pt idx="5">
                  <c:v>3.570000000000001E-2</c:v>
                </c:pt>
                <c:pt idx="6">
                  <c:v>3.39E-2</c:v>
                </c:pt>
              </c:numCache>
            </c:numRef>
          </c:val>
          <c:extLst xmlns:c16r2="http://schemas.microsoft.com/office/drawing/2015/06/chart">
            <c:ext xmlns:c16="http://schemas.microsoft.com/office/drawing/2014/chart" uri="{C3380CC4-5D6E-409C-BE32-E72D297353CC}">
              <c16:uniqueId val="{00000000-A864-478D-BCF2-186AF0AF0D95}"/>
            </c:ext>
          </c:extLst>
        </c:ser>
        <c:ser>
          <c:idx val="1"/>
          <c:order val="1"/>
          <c:tx>
            <c:strRef>
              <c:f>Blad1!$C$1</c:f>
              <c:strCache>
                <c:ptCount val="1"/>
                <c:pt idx="0">
                  <c:v>Employed (including self-employment)</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0.35900000000000032</c:v>
                </c:pt>
                <c:pt idx="1">
                  <c:v>0.39360000000000139</c:v>
                </c:pt>
                <c:pt idx="2">
                  <c:v>0.2737</c:v>
                </c:pt>
                <c:pt idx="3">
                  <c:v>0.21470000000000064</c:v>
                </c:pt>
                <c:pt idx="4">
                  <c:v>0.14710000000000001</c:v>
                </c:pt>
                <c:pt idx="5">
                  <c:v>0.28570000000000001</c:v>
                </c:pt>
                <c:pt idx="6">
                  <c:v>0.2712</c:v>
                </c:pt>
              </c:numCache>
            </c:numRef>
          </c:val>
          <c:extLst xmlns:c16r2="http://schemas.microsoft.com/office/drawing/2015/06/chart">
            <c:ext xmlns:c16="http://schemas.microsoft.com/office/drawing/2014/chart" uri="{C3380CC4-5D6E-409C-BE32-E72D297353CC}">
              <c16:uniqueId val="{00000001-A864-478D-BCF2-186AF0AF0D95}"/>
            </c:ext>
          </c:extLst>
        </c:ser>
        <c:ser>
          <c:idx val="2"/>
          <c:order val="2"/>
          <c:tx>
            <c:strRef>
              <c:f>Blad1!$D$1</c:f>
              <c:strCache>
                <c:ptCount val="1"/>
                <c:pt idx="0">
                  <c:v>House wife/man</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0.00%</c:formatCode>
                <c:ptCount val="7"/>
                <c:pt idx="0">
                  <c:v>3.85E-2</c:v>
                </c:pt>
                <c:pt idx="1">
                  <c:v>4.2500000000000003E-2</c:v>
                </c:pt>
                <c:pt idx="2">
                  <c:v>3.1600000000000052E-2</c:v>
                </c:pt>
                <c:pt idx="3">
                  <c:v>6.7500000000000004E-2</c:v>
                </c:pt>
                <c:pt idx="4">
                  <c:v>5.8800000000000012E-2</c:v>
                </c:pt>
                <c:pt idx="5">
                  <c:v>0</c:v>
                </c:pt>
                <c:pt idx="6">
                  <c:v>3.39E-2</c:v>
                </c:pt>
              </c:numCache>
            </c:numRef>
          </c:val>
          <c:extLst xmlns:c16r2="http://schemas.microsoft.com/office/drawing/2015/06/chart">
            <c:ext xmlns:c16="http://schemas.microsoft.com/office/drawing/2014/chart" uri="{C3380CC4-5D6E-409C-BE32-E72D297353CC}">
              <c16:uniqueId val="{00000002-A864-478D-BCF2-186AF0AF0D95}"/>
            </c:ext>
          </c:extLst>
        </c:ser>
        <c:ser>
          <c:idx val="3"/>
          <c:order val="3"/>
          <c:tx>
            <c:strRef>
              <c:f>Blad1!$E$1</c:f>
              <c:strCache>
                <c:ptCount val="1"/>
                <c:pt idx="0">
                  <c:v>Retired</c:v>
                </c:pt>
              </c:strCache>
            </c:strRef>
          </c:tx>
          <c:spPr>
            <a:solidFill>
              <a:srgbClr val="FFC000"/>
            </a:solidFill>
          </c:spPr>
          <c:cat>
            <c:strRef>
              <c:f>Blad1!$A$2:$A$8</c:f>
              <c:strCache>
                <c:ptCount val="7"/>
                <c:pt idx="0">
                  <c:v>FR</c:v>
                </c:pt>
                <c:pt idx="1">
                  <c:v>UK</c:v>
                </c:pt>
                <c:pt idx="2">
                  <c:v>NL</c:v>
                </c:pt>
                <c:pt idx="3">
                  <c:v>SP</c:v>
                </c:pt>
                <c:pt idx="4">
                  <c:v>GR</c:v>
                </c:pt>
                <c:pt idx="5">
                  <c:v>SL</c:v>
                </c:pt>
                <c:pt idx="6">
                  <c:v>LI</c:v>
                </c:pt>
              </c:strCache>
            </c:strRef>
          </c:cat>
          <c:val>
            <c:numRef>
              <c:f>Blad1!$E$2:$E$8</c:f>
              <c:numCache>
                <c:formatCode>0.00%</c:formatCode>
                <c:ptCount val="7"/>
                <c:pt idx="0">
                  <c:v>0.34620000000000001</c:v>
                </c:pt>
                <c:pt idx="1">
                  <c:v>0.22339999999999999</c:v>
                </c:pt>
                <c:pt idx="2">
                  <c:v>0.29470000000000002</c:v>
                </c:pt>
                <c:pt idx="3">
                  <c:v>0.35580000000000139</c:v>
                </c:pt>
                <c:pt idx="4">
                  <c:v>0.63240000000000063</c:v>
                </c:pt>
                <c:pt idx="5">
                  <c:v>0.46430000000000032</c:v>
                </c:pt>
                <c:pt idx="6">
                  <c:v>6.7800000000000013E-2</c:v>
                </c:pt>
              </c:numCache>
            </c:numRef>
          </c:val>
          <c:extLst xmlns:c16r2="http://schemas.microsoft.com/office/drawing/2015/06/chart">
            <c:ext xmlns:c16="http://schemas.microsoft.com/office/drawing/2014/chart" uri="{C3380CC4-5D6E-409C-BE32-E72D297353CC}">
              <c16:uniqueId val="{00000003-A864-478D-BCF2-186AF0AF0D95}"/>
            </c:ext>
          </c:extLst>
        </c:ser>
        <c:ser>
          <c:idx val="4"/>
          <c:order val="4"/>
          <c:tx>
            <c:strRef>
              <c:f>Blad1!$F$1</c:f>
              <c:strCache>
                <c:ptCount val="1"/>
                <c:pt idx="0">
                  <c:v>On sick leave from employment</c:v>
                </c:pt>
              </c:strCache>
            </c:strRef>
          </c:tx>
          <c:spPr>
            <a:solidFill>
              <a:srgbClr val="785D99"/>
            </a:solidFill>
          </c:spPr>
          <c:cat>
            <c:strRef>
              <c:f>Blad1!$A$2:$A$8</c:f>
              <c:strCache>
                <c:ptCount val="7"/>
                <c:pt idx="0">
                  <c:v>FR</c:v>
                </c:pt>
                <c:pt idx="1">
                  <c:v>UK</c:v>
                </c:pt>
                <c:pt idx="2">
                  <c:v>NL</c:v>
                </c:pt>
                <c:pt idx="3">
                  <c:v>SP</c:v>
                </c:pt>
                <c:pt idx="4">
                  <c:v>GR</c:v>
                </c:pt>
                <c:pt idx="5">
                  <c:v>SL</c:v>
                </c:pt>
                <c:pt idx="6">
                  <c:v>LI</c:v>
                </c:pt>
              </c:strCache>
            </c:strRef>
          </c:cat>
          <c:val>
            <c:numRef>
              <c:f>Blad1!$F$2:$F$8</c:f>
              <c:numCache>
                <c:formatCode>0.00%</c:formatCode>
                <c:ptCount val="7"/>
                <c:pt idx="0">
                  <c:v>8.9700000000000224E-2</c:v>
                </c:pt>
                <c:pt idx="1">
                  <c:v>0.12759999999999999</c:v>
                </c:pt>
                <c:pt idx="2">
                  <c:v>0.2316</c:v>
                </c:pt>
                <c:pt idx="3">
                  <c:v>0.13500000000000001</c:v>
                </c:pt>
                <c:pt idx="4">
                  <c:v>1.4700000000000001E-2</c:v>
                </c:pt>
                <c:pt idx="5">
                  <c:v>3.570000000000001E-2</c:v>
                </c:pt>
                <c:pt idx="6">
                  <c:v>0.20340000000000041</c:v>
                </c:pt>
              </c:numCache>
            </c:numRef>
          </c:val>
          <c:extLst xmlns:c16r2="http://schemas.microsoft.com/office/drawing/2015/06/chart">
            <c:ext xmlns:c16="http://schemas.microsoft.com/office/drawing/2014/chart" uri="{C3380CC4-5D6E-409C-BE32-E72D297353CC}">
              <c16:uniqueId val="{00000004-A864-478D-BCF2-186AF0AF0D95}"/>
            </c:ext>
          </c:extLst>
        </c:ser>
        <c:ser>
          <c:idx val="5"/>
          <c:order val="5"/>
          <c:tx>
            <c:strRef>
              <c:f>Blad1!$G$1</c:f>
              <c:strCache>
                <c:ptCount val="1"/>
                <c:pt idx="0">
                  <c:v>Unemployment</c:v>
                </c:pt>
              </c:strCache>
            </c:strRef>
          </c:tx>
          <c:cat>
            <c:strRef>
              <c:f>Blad1!$A$2:$A$8</c:f>
              <c:strCache>
                <c:ptCount val="7"/>
                <c:pt idx="0">
                  <c:v>FR</c:v>
                </c:pt>
                <c:pt idx="1">
                  <c:v>UK</c:v>
                </c:pt>
                <c:pt idx="2">
                  <c:v>NL</c:v>
                </c:pt>
                <c:pt idx="3">
                  <c:v>SP</c:v>
                </c:pt>
                <c:pt idx="4">
                  <c:v>GR</c:v>
                </c:pt>
                <c:pt idx="5">
                  <c:v>SL</c:v>
                </c:pt>
                <c:pt idx="6">
                  <c:v>LI</c:v>
                </c:pt>
              </c:strCache>
            </c:strRef>
          </c:cat>
          <c:val>
            <c:numRef>
              <c:f>Blad1!$G$2:$G$8</c:f>
              <c:numCache>
                <c:formatCode>0.00%</c:formatCode>
                <c:ptCount val="7"/>
                <c:pt idx="0">
                  <c:v>7.690000000000001E-2</c:v>
                </c:pt>
                <c:pt idx="1">
                  <c:v>9.5700000000000063E-2</c:v>
                </c:pt>
                <c:pt idx="2">
                  <c:v>1.0500000000000021E-2</c:v>
                </c:pt>
                <c:pt idx="3">
                  <c:v>6.7500000000000004E-2</c:v>
                </c:pt>
                <c:pt idx="4">
                  <c:v>4.4100000000000014E-2</c:v>
                </c:pt>
                <c:pt idx="5">
                  <c:v>0.17860000000000001</c:v>
                </c:pt>
                <c:pt idx="6">
                  <c:v>0.15250000000000041</c:v>
                </c:pt>
              </c:numCache>
            </c:numRef>
          </c:val>
          <c:extLst xmlns:c16r2="http://schemas.microsoft.com/office/drawing/2015/06/chart">
            <c:ext xmlns:c16="http://schemas.microsoft.com/office/drawing/2014/chart" uri="{C3380CC4-5D6E-409C-BE32-E72D297353CC}">
              <c16:uniqueId val="{00000005-A864-478D-BCF2-186AF0AF0D95}"/>
            </c:ext>
          </c:extLst>
        </c:ser>
        <c:ser>
          <c:idx val="6"/>
          <c:order val="6"/>
          <c:tx>
            <c:strRef>
              <c:f>Blad1!$H$1</c:f>
              <c:strCache>
                <c:ptCount val="1"/>
                <c:pt idx="0">
                  <c:v>Other </c:v>
                </c:pt>
              </c:strCache>
            </c:strRef>
          </c:tx>
          <c:cat>
            <c:strRef>
              <c:f>Blad1!$A$2:$A$8</c:f>
              <c:strCache>
                <c:ptCount val="7"/>
                <c:pt idx="0">
                  <c:v>FR</c:v>
                </c:pt>
                <c:pt idx="1">
                  <c:v>UK</c:v>
                </c:pt>
                <c:pt idx="2">
                  <c:v>NL</c:v>
                </c:pt>
                <c:pt idx="3">
                  <c:v>SP</c:v>
                </c:pt>
                <c:pt idx="4">
                  <c:v>GR</c:v>
                </c:pt>
                <c:pt idx="5">
                  <c:v>SL</c:v>
                </c:pt>
                <c:pt idx="6">
                  <c:v>LI</c:v>
                </c:pt>
              </c:strCache>
            </c:strRef>
          </c:cat>
          <c:val>
            <c:numRef>
              <c:f>Blad1!$H$2:$H$8</c:f>
              <c:numCache>
                <c:formatCode>0.00%</c:formatCode>
                <c:ptCount val="7"/>
                <c:pt idx="0">
                  <c:v>8.9700000000000224E-2</c:v>
                </c:pt>
                <c:pt idx="1">
                  <c:v>8.5100000000000023E-2</c:v>
                </c:pt>
                <c:pt idx="2">
                  <c:v>0.15790000000000087</c:v>
                </c:pt>
                <c:pt idx="3">
                  <c:v>9.8200000000000065E-2</c:v>
                </c:pt>
                <c:pt idx="4">
                  <c:v>6.6199999999999995E-2</c:v>
                </c:pt>
                <c:pt idx="5">
                  <c:v>0</c:v>
                </c:pt>
                <c:pt idx="6">
                  <c:v>0.23730000000000001</c:v>
                </c:pt>
              </c:numCache>
            </c:numRef>
          </c:val>
          <c:extLst xmlns:c16r2="http://schemas.microsoft.com/office/drawing/2015/06/chart">
            <c:ext xmlns:c16="http://schemas.microsoft.com/office/drawing/2014/chart" uri="{C3380CC4-5D6E-409C-BE32-E72D297353CC}">
              <c16:uniqueId val="{00000006-A864-478D-BCF2-186AF0AF0D95}"/>
            </c:ext>
          </c:extLst>
        </c:ser>
        <c:gapWidth val="85"/>
        <c:shape val="box"/>
        <c:axId val="134291840"/>
        <c:axId val="134293376"/>
        <c:axId val="0"/>
      </c:bar3DChart>
      <c:catAx>
        <c:axId val="134291840"/>
        <c:scaling>
          <c:orientation val="minMax"/>
        </c:scaling>
        <c:axPos val="b"/>
        <c:numFmt formatCode="General" sourceLinked="0"/>
        <c:tickLblPos val="nextTo"/>
        <c:crossAx val="134293376"/>
        <c:crosses val="autoZero"/>
        <c:auto val="1"/>
        <c:lblAlgn val="ctr"/>
        <c:lblOffset val="100"/>
      </c:catAx>
      <c:valAx>
        <c:axId val="134293376"/>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34291840"/>
        <c:crosses val="autoZero"/>
        <c:crossBetween val="between"/>
      </c:valAx>
    </c:plotArea>
    <c:legend>
      <c:legendPos val="r"/>
      <c:legendEntry>
        <c:idx val="0"/>
        <c:txPr>
          <a:bodyPr/>
          <a:lstStyle/>
          <a:p>
            <a:pPr defTabSz="720000">
              <a:defRPr sz="1400">
                <a:solidFill>
                  <a:srgbClr val="FF0000"/>
                </a:solidFill>
              </a:defRPr>
            </a:pPr>
            <a:endParaRPr lang="nl-BE"/>
          </a:p>
        </c:txPr>
      </c:legendEntry>
      <c:legendEntry>
        <c:idx val="1"/>
        <c:txPr>
          <a:bodyPr/>
          <a:lstStyle/>
          <a:p>
            <a:pPr defTabSz="720000">
              <a:defRPr sz="1400">
                <a:solidFill>
                  <a:srgbClr val="FFC000"/>
                </a:solidFill>
              </a:defRPr>
            </a:pPr>
            <a:endParaRPr lang="nl-BE"/>
          </a:p>
        </c:txPr>
      </c:legendEntry>
      <c:legendEntry>
        <c:idx val="3"/>
        <c:txPr>
          <a:bodyPr/>
          <a:lstStyle/>
          <a:p>
            <a:pPr defTabSz="720000">
              <a:defRPr sz="1400">
                <a:solidFill>
                  <a:srgbClr val="FF0000"/>
                </a:solidFill>
              </a:defRPr>
            </a:pPr>
            <a:endParaRPr lang="nl-BE"/>
          </a:p>
        </c:txPr>
      </c:legendEntry>
      <c:legendEntry>
        <c:idx val="5"/>
        <c:txPr>
          <a:bodyPr/>
          <a:lstStyle/>
          <a:p>
            <a:pPr defTabSz="720000">
              <a:defRPr sz="1400">
                <a:solidFill>
                  <a:srgbClr val="FF0000"/>
                </a:solidFill>
              </a:defRPr>
            </a:pPr>
            <a:endParaRPr lang="nl-BE"/>
          </a:p>
        </c:txPr>
      </c:legendEntry>
      <c:layout/>
      <c:spPr>
        <a:ln>
          <a:solidFill>
            <a:schemeClr val="tx1"/>
          </a:solidFill>
        </a:ln>
      </c:spPr>
      <c:txPr>
        <a:bodyPr/>
        <a:lstStyle/>
        <a:p>
          <a:pPr defTabSz="720000">
            <a:defRPr sz="14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Yes</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0.8831</c:v>
                </c:pt>
                <c:pt idx="1">
                  <c:v>0.84270000000000334</c:v>
                </c:pt>
                <c:pt idx="2">
                  <c:v>0.85870000000000335</c:v>
                </c:pt>
                <c:pt idx="3">
                  <c:v>0.68630000000000002</c:v>
                </c:pt>
                <c:pt idx="4">
                  <c:v>0.5897</c:v>
                </c:pt>
                <c:pt idx="5">
                  <c:v>0.75000000000000311</c:v>
                </c:pt>
                <c:pt idx="6">
                  <c:v>0.85450000000000004</c:v>
                </c:pt>
              </c:numCache>
            </c:numRef>
          </c:val>
          <c:extLst xmlns:c16r2="http://schemas.microsoft.com/office/drawing/2015/06/chart">
            <c:ext xmlns:c16="http://schemas.microsoft.com/office/drawing/2014/chart" uri="{C3380CC4-5D6E-409C-BE32-E72D297353CC}">
              <c16:uniqueId val="{00000000-159F-4EB9-BEC1-33E27C4DA4E9}"/>
            </c:ext>
          </c:extLst>
        </c:ser>
        <c:ser>
          <c:idx val="1"/>
          <c:order val="1"/>
          <c:tx>
            <c:strRef>
              <c:f>Blad1!$C$1</c:f>
              <c:strCache>
                <c:ptCount val="1"/>
                <c:pt idx="0">
                  <c:v>No</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0.1169</c:v>
                </c:pt>
                <c:pt idx="1">
                  <c:v>0.15730000000000041</c:v>
                </c:pt>
                <c:pt idx="2">
                  <c:v>0.14130000000000001</c:v>
                </c:pt>
                <c:pt idx="3">
                  <c:v>0.31370000000000031</c:v>
                </c:pt>
                <c:pt idx="4">
                  <c:v>0.4103000000000015</c:v>
                </c:pt>
                <c:pt idx="5">
                  <c:v>0.25</c:v>
                </c:pt>
                <c:pt idx="6">
                  <c:v>0.14540000000000081</c:v>
                </c:pt>
              </c:numCache>
            </c:numRef>
          </c:val>
          <c:extLst xmlns:c16r2="http://schemas.microsoft.com/office/drawing/2015/06/chart">
            <c:ext xmlns:c16="http://schemas.microsoft.com/office/drawing/2014/chart" uri="{C3380CC4-5D6E-409C-BE32-E72D297353CC}">
              <c16:uniqueId val="{00000001-159F-4EB9-BEC1-33E27C4DA4E9}"/>
            </c:ext>
          </c:extLst>
        </c:ser>
        <c:shape val="box"/>
        <c:axId val="123112832"/>
        <c:axId val="133093632"/>
        <c:axId val="0"/>
      </c:bar3DChart>
      <c:catAx>
        <c:axId val="123112832"/>
        <c:scaling>
          <c:orientation val="minMax"/>
        </c:scaling>
        <c:axPos val="b"/>
        <c:numFmt formatCode="General" sourceLinked="0"/>
        <c:tickLblPos val="nextTo"/>
        <c:crossAx val="133093632"/>
        <c:crosses val="autoZero"/>
        <c:auto val="1"/>
        <c:lblAlgn val="ctr"/>
        <c:lblOffset val="100"/>
      </c:catAx>
      <c:valAx>
        <c:axId val="133093632"/>
        <c:scaling>
          <c:orientation val="minMax"/>
        </c:scaling>
        <c:axPos val="l"/>
        <c:majorGridlines/>
        <c:title>
          <c:tx>
            <c:rich>
              <a:bodyPr/>
              <a:lstStyle/>
              <a:p>
                <a:pPr>
                  <a:defRPr/>
                </a:pPr>
                <a:r>
                  <a:rPr lang="nl-BE" sz="1800" b="0" i="0" kern="1200" baseline="0" dirty="0">
                    <a:solidFill>
                      <a:srgbClr val="595959"/>
                    </a:solidFill>
                    <a:effectLst/>
                  </a:rPr>
                  <a:t>Percentage</a:t>
                </a:r>
                <a:r>
                  <a:rPr lang="nl-BE" sz="1800" b="0" i="0" kern="1200" baseline="0" dirty="0">
                    <a:solidFill>
                      <a:srgbClr val="000000"/>
                    </a:solidFill>
                    <a:effectLst/>
                  </a:rPr>
                  <a:t> </a:t>
                </a:r>
                <a:r>
                  <a:rPr lang="nl-BE" sz="1800" b="0" i="0" kern="1200" baseline="0" dirty="0">
                    <a:solidFill>
                      <a:srgbClr val="595959"/>
                    </a:solidFill>
                    <a:effectLst/>
                  </a:rPr>
                  <a:t>of</a:t>
                </a:r>
                <a:r>
                  <a:rPr lang="nl-BE" sz="1800" b="0" i="0" kern="1200" baseline="0" dirty="0">
                    <a:solidFill>
                      <a:srgbClr val="000000"/>
                    </a:solidFill>
                    <a:effectLst/>
                  </a:rPr>
                  <a:t> </a:t>
                </a:r>
                <a:r>
                  <a:rPr lang="nl-BE" sz="1800" b="0" i="0" kern="1200" baseline="0" dirty="0" err="1">
                    <a:solidFill>
                      <a:srgbClr val="595959"/>
                    </a:solidFill>
                    <a:effectLst/>
                  </a:rPr>
                  <a:t>patients</a:t>
                </a:r>
                <a:endParaRPr lang="nl-BE" dirty="0">
                  <a:effectLst/>
                </a:endParaRPr>
              </a:p>
            </c:rich>
          </c:tx>
          <c:layout/>
        </c:title>
        <c:numFmt formatCode="0%" sourceLinked="1"/>
        <c:tickLblPos val="nextTo"/>
        <c:crossAx val="123112832"/>
        <c:crosses val="autoZero"/>
        <c:crossBetween val="between"/>
      </c:valAx>
    </c:plotArea>
    <c:legend>
      <c:legendPos val="r"/>
      <c:layout/>
      <c:spPr>
        <a:ln>
          <a:solidFill>
            <a:schemeClr val="tx1"/>
          </a:solidFill>
        </a:ln>
      </c:spPr>
      <c:txPr>
        <a:bodyPr/>
        <a:lstStyle/>
        <a:p>
          <a:pPr>
            <a:defRPr sz="1600"/>
          </a:pPr>
          <a:endParaRPr lang="nl-BE"/>
        </a:p>
      </c:txPr>
    </c:legend>
    <c:plotVisOnly val="1"/>
    <c:dispBlanksAs val="gap"/>
  </c:chart>
  <c:spPr>
    <a:solidFill>
      <a:schemeClr val="bg1"/>
    </a:solidFill>
    <a:ln>
      <a:solidFill>
        <a:srgbClr val="595959"/>
      </a:solidFill>
    </a:ln>
  </c:spPr>
  <c:txPr>
    <a:bodyPr/>
    <a:lstStyle/>
    <a:p>
      <a:pPr>
        <a:defRPr sz="1800"/>
      </a:pPr>
      <a:endParaRPr lang="nl-BE"/>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Female</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0.337700000000001</c:v>
                </c:pt>
                <c:pt idx="1">
                  <c:v>0.85710000000000064</c:v>
                </c:pt>
                <c:pt idx="2" formatCode="0%">
                  <c:v>0.77550000000000063</c:v>
                </c:pt>
                <c:pt idx="3" formatCode="0%">
                  <c:v>0.70000000000000062</c:v>
                </c:pt>
                <c:pt idx="4">
                  <c:v>0.46530000000000032</c:v>
                </c:pt>
                <c:pt idx="5">
                  <c:v>0.75000000000000211</c:v>
                </c:pt>
                <c:pt idx="6">
                  <c:v>0.71440000000000003</c:v>
                </c:pt>
              </c:numCache>
            </c:numRef>
          </c:val>
          <c:extLst xmlns:c16r2="http://schemas.microsoft.com/office/drawing/2015/06/chart">
            <c:ext xmlns:c16="http://schemas.microsoft.com/office/drawing/2014/chart" uri="{C3380CC4-5D6E-409C-BE32-E72D297353CC}">
              <c16:uniqueId val="{00000000-3700-4F64-A97C-ED05B2CDA327}"/>
            </c:ext>
          </c:extLst>
        </c:ser>
        <c:ser>
          <c:idx val="1"/>
          <c:order val="1"/>
          <c:tx>
            <c:strRef>
              <c:f>Blad1!$C$1</c:f>
              <c:strCache>
                <c:ptCount val="1"/>
                <c:pt idx="0">
                  <c:v>Male</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0.662300000000002</c:v>
                </c:pt>
                <c:pt idx="1">
                  <c:v>0.14290000000000044</c:v>
                </c:pt>
                <c:pt idx="2">
                  <c:v>0.22450000000000001</c:v>
                </c:pt>
                <c:pt idx="3">
                  <c:v>0.30000000000000032</c:v>
                </c:pt>
                <c:pt idx="4">
                  <c:v>0.53469999999999995</c:v>
                </c:pt>
                <c:pt idx="5">
                  <c:v>0.25</c:v>
                </c:pt>
                <c:pt idx="6">
                  <c:v>2.86E-2</c:v>
                </c:pt>
              </c:numCache>
            </c:numRef>
          </c:val>
          <c:extLst xmlns:c16r2="http://schemas.microsoft.com/office/drawing/2015/06/chart">
            <c:ext xmlns:c16="http://schemas.microsoft.com/office/drawing/2014/chart" uri="{C3380CC4-5D6E-409C-BE32-E72D297353CC}">
              <c16:uniqueId val="{00000001-3700-4F64-A97C-ED05B2CDA327}"/>
            </c:ext>
          </c:extLst>
        </c:ser>
        <c:ser>
          <c:idx val="2"/>
          <c:order val="2"/>
          <c:tx>
            <c:strRef>
              <c:f>Blad1!$D$1</c:f>
              <c:strCache>
                <c:ptCount val="1"/>
                <c:pt idx="0">
                  <c:v>Prefer not to respond</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General</c:formatCode>
                <c:ptCount val="7"/>
              </c:numCache>
            </c:numRef>
          </c:val>
          <c:extLst xmlns:c16r2="http://schemas.microsoft.com/office/drawing/2015/06/chart">
            <c:ext xmlns:c16="http://schemas.microsoft.com/office/drawing/2014/chart" uri="{C3380CC4-5D6E-409C-BE32-E72D297353CC}">
              <c16:uniqueId val="{00000002-3700-4F64-A97C-ED05B2CDA327}"/>
            </c:ext>
          </c:extLst>
        </c:ser>
        <c:gapWidth val="85"/>
        <c:shape val="box"/>
        <c:axId val="115392896"/>
        <c:axId val="115522560"/>
        <c:axId val="0"/>
      </c:bar3DChart>
      <c:catAx>
        <c:axId val="115392896"/>
        <c:scaling>
          <c:orientation val="minMax"/>
        </c:scaling>
        <c:axPos val="b"/>
        <c:numFmt formatCode="General" sourceLinked="0"/>
        <c:tickLblPos val="nextTo"/>
        <c:crossAx val="115522560"/>
        <c:crosses val="autoZero"/>
        <c:auto val="1"/>
        <c:lblAlgn val="ctr"/>
        <c:lblOffset val="100"/>
      </c:catAx>
      <c:valAx>
        <c:axId val="115522560"/>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15392896"/>
        <c:crosses val="autoZero"/>
        <c:crossBetween val="between"/>
      </c:valAx>
    </c:plotArea>
    <c:legend>
      <c:legendPos val="r"/>
      <c:layout/>
      <c:spPr>
        <a:ln>
          <a:solidFill>
            <a:schemeClr val="tx1"/>
          </a:solidFill>
        </a:ln>
      </c:spPr>
      <c:txPr>
        <a:bodyPr/>
        <a:lstStyle/>
        <a:p>
          <a:pPr>
            <a:defRPr sz="1400"/>
          </a:pPr>
          <a:endParaRPr lang="nl-BE"/>
        </a:p>
      </c:tx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nl-BE"/>
  <c:chart>
    <c:view3D>
      <c:rAngAx val="1"/>
    </c:view3D>
    <c:plotArea>
      <c:layout/>
      <c:bar3DChart>
        <c:barDir val="col"/>
        <c:grouping val="percentStacked"/>
        <c:ser>
          <c:idx val="0"/>
          <c:order val="0"/>
          <c:tx>
            <c:strRef>
              <c:f>Blad1!$B$1</c:f>
              <c:strCache>
                <c:ptCount val="1"/>
                <c:pt idx="0">
                  <c:v>Less than 30</c:v>
                </c:pt>
              </c:strCache>
            </c:strRef>
          </c:tx>
          <c:cat>
            <c:strRef>
              <c:f>Blad1!$A$2:$A$8</c:f>
              <c:strCache>
                <c:ptCount val="7"/>
                <c:pt idx="0">
                  <c:v>FR</c:v>
                </c:pt>
                <c:pt idx="1">
                  <c:v>UK</c:v>
                </c:pt>
                <c:pt idx="2">
                  <c:v>NL</c:v>
                </c:pt>
                <c:pt idx="3">
                  <c:v>SP</c:v>
                </c:pt>
                <c:pt idx="4">
                  <c:v>GR</c:v>
                </c:pt>
                <c:pt idx="5">
                  <c:v>SL</c:v>
                </c:pt>
                <c:pt idx="6">
                  <c:v>LI</c:v>
                </c:pt>
              </c:strCache>
            </c:strRef>
          </c:cat>
          <c:val>
            <c:numRef>
              <c:f>Blad1!$B$2:$B$8</c:f>
              <c:numCache>
                <c:formatCode>0.00%</c:formatCode>
                <c:ptCount val="7"/>
                <c:pt idx="0">
                  <c:v>2.5999999999999999E-2</c:v>
                </c:pt>
                <c:pt idx="1">
                  <c:v>0</c:v>
                </c:pt>
                <c:pt idx="2">
                  <c:v>2.0400000000000001E-2</c:v>
                </c:pt>
                <c:pt idx="3">
                  <c:v>1.6700000000000065E-2</c:v>
                </c:pt>
                <c:pt idx="4">
                  <c:v>9.9000000000000268E-3</c:v>
                </c:pt>
                <c:pt idx="5" formatCode="0%">
                  <c:v>0</c:v>
                </c:pt>
                <c:pt idx="6">
                  <c:v>8.5700000000000026E-2</c:v>
                </c:pt>
              </c:numCache>
            </c:numRef>
          </c:val>
          <c:extLst xmlns:c16r2="http://schemas.microsoft.com/office/drawing/2015/06/chart">
            <c:ext xmlns:c16="http://schemas.microsoft.com/office/drawing/2014/chart" uri="{C3380CC4-5D6E-409C-BE32-E72D297353CC}">
              <c16:uniqueId val="{00000000-E280-45C5-825A-7B75A3FE8F23}"/>
            </c:ext>
          </c:extLst>
        </c:ser>
        <c:ser>
          <c:idx val="1"/>
          <c:order val="1"/>
          <c:tx>
            <c:strRef>
              <c:f>Blad1!$C$1</c:f>
              <c:strCache>
                <c:ptCount val="1"/>
                <c:pt idx="0">
                  <c:v>30-44</c:v>
                </c:pt>
              </c:strCache>
            </c:strRef>
          </c:tx>
          <c:cat>
            <c:strRef>
              <c:f>Blad1!$A$2:$A$8</c:f>
              <c:strCache>
                <c:ptCount val="7"/>
                <c:pt idx="0">
                  <c:v>FR</c:v>
                </c:pt>
                <c:pt idx="1">
                  <c:v>UK</c:v>
                </c:pt>
                <c:pt idx="2">
                  <c:v>NL</c:v>
                </c:pt>
                <c:pt idx="3">
                  <c:v>SP</c:v>
                </c:pt>
                <c:pt idx="4">
                  <c:v>GR</c:v>
                </c:pt>
                <c:pt idx="5">
                  <c:v>SL</c:v>
                </c:pt>
                <c:pt idx="6">
                  <c:v>LI</c:v>
                </c:pt>
              </c:strCache>
            </c:strRef>
          </c:cat>
          <c:val>
            <c:numRef>
              <c:f>Blad1!$C$2:$C$8</c:f>
              <c:numCache>
                <c:formatCode>0.00%</c:formatCode>
                <c:ptCount val="7"/>
                <c:pt idx="0">
                  <c:v>0.36360000000000031</c:v>
                </c:pt>
                <c:pt idx="1">
                  <c:v>0.1905</c:v>
                </c:pt>
                <c:pt idx="2">
                  <c:v>0.26529999999999998</c:v>
                </c:pt>
                <c:pt idx="3">
                  <c:v>0.42500000000000032</c:v>
                </c:pt>
                <c:pt idx="4">
                  <c:v>0.45540000000000008</c:v>
                </c:pt>
                <c:pt idx="5" formatCode="0%">
                  <c:v>0.5</c:v>
                </c:pt>
                <c:pt idx="6">
                  <c:v>0.31430000000000136</c:v>
                </c:pt>
              </c:numCache>
            </c:numRef>
          </c:val>
          <c:extLst xmlns:c16r2="http://schemas.microsoft.com/office/drawing/2015/06/chart">
            <c:ext xmlns:c16="http://schemas.microsoft.com/office/drawing/2014/chart" uri="{C3380CC4-5D6E-409C-BE32-E72D297353CC}">
              <c16:uniqueId val="{00000001-E280-45C5-825A-7B75A3FE8F23}"/>
            </c:ext>
          </c:extLst>
        </c:ser>
        <c:ser>
          <c:idx val="2"/>
          <c:order val="2"/>
          <c:tx>
            <c:strRef>
              <c:f>Blad1!$D$1</c:f>
              <c:strCache>
                <c:ptCount val="1"/>
                <c:pt idx="0">
                  <c:v>45-59 </c:v>
                </c:pt>
              </c:strCache>
            </c:strRef>
          </c:tx>
          <c:cat>
            <c:strRef>
              <c:f>Blad1!$A$2:$A$8</c:f>
              <c:strCache>
                <c:ptCount val="7"/>
                <c:pt idx="0">
                  <c:v>FR</c:v>
                </c:pt>
                <c:pt idx="1">
                  <c:v>UK</c:v>
                </c:pt>
                <c:pt idx="2">
                  <c:v>NL</c:v>
                </c:pt>
                <c:pt idx="3">
                  <c:v>SP</c:v>
                </c:pt>
                <c:pt idx="4">
                  <c:v>GR</c:v>
                </c:pt>
                <c:pt idx="5">
                  <c:v>SL</c:v>
                </c:pt>
                <c:pt idx="6">
                  <c:v>LI</c:v>
                </c:pt>
              </c:strCache>
            </c:strRef>
          </c:cat>
          <c:val>
            <c:numRef>
              <c:f>Blad1!$D$2:$D$8</c:f>
              <c:numCache>
                <c:formatCode>0.00%</c:formatCode>
                <c:ptCount val="7"/>
                <c:pt idx="0">
                  <c:v>0.35060000000000002</c:v>
                </c:pt>
                <c:pt idx="1">
                  <c:v>0.71430000000000005</c:v>
                </c:pt>
                <c:pt idx="2">
                  <c:v>0.53059999999999996</c:v>
                </c:pt>
                <c:pt idx="3">
                  <c:v>0.43330000000000135</c:v>
                </c:pt>
                <c:pt idx="4">
                  <c:v>0.42570000000000002</c:v>
                </c:pt>
                <c:pt idx="5">
                  <c:v>0</c:v>
                </c:pt>
                <c:pt idx="6">
                  <c:v>0.60000000000000064</c:v>
                </c:pt>
              </c:numCache>
            </c:numRef>
          </c:val>
          <c:extLst xmlns:c16r2="http://schemas.microsoft.com/office/drawing/2015/06/chart">
            <c:ext xmlns:c16="http://schemas.microsoft.com/office/drawing/2014/chart" uri="{C3380CC4-5D6E-409C-BE32-E72D297353CC}">
              <c16:uniqueId val="{00000002-E280-45C5-825A-7B75A3FE8F23}"/>
            </c:ext>
          </c:extLst>
        </c:ser>
        <c:ser>
          <c:idx val="3"/>
          <c:order val="3"/>
          <c:tx>
            <c:strRef>
              <c:f>Blad1!$E$1</c:f>
              <c:strCache>
                <c:ptCount val="1"/>
                <c:pt idx="0">
                  <c:v>60-79</c:v>
                </c:pt>
              </c:strCache>
            </c:strRef>
          </c:tx>
          <c:spPr>
            <a:solidFill>
              <a:srgbClr val="FFC000"/>
            </a:solidFill>
          </c:spPr>
          <c:cat>
            <c:strRef>
              <c:f>Blad1!$A$2:$A$8</c:f>
              <c:strCache>
                <c:ptCount val="7"/>
                <c:pt idx="0">
                  <c:v>FR</c:v>
                </c:pt>
                <c:pt idx="1">
                  <c:v>UK</c:v>
                </c:pt>
                <c:pt idx="2">
                  <c:v>NL</c:v>
                </c:pt>
                <c:pt idx="3">
                  <c:v>SP</c:v>
                </c:pt>
                <c:pt idx="4">
                  <c:v>GR</c:v>
                </c:pt>
                <c:pt idx="5">
                  <c:v>SL</c:v>
                </c:pt>
                <c:pt idx="6">
                  <c:v>LI</c:v>
                </c:pt>
              </c:strCache>
            </c:strRef>
          </c:cat>
          <c:val>
            <c:numRef>
              <c:f>Blad1!$E$2:$E$8</c:f>
              <c:numCache>
                <c:formatCode>0.00%</c:formatCode>
                <c:ptCount val="7"/>
                <c:pt idx="0">
                  <c:v>0.25970000000000004</c:v>
                </c:pt>
                <c:pt idx="1">
                  <c:v>9.5200000000000007E-2</c:v>
                </c:pt>
                <c:pt idx="2">
                  <c:v>0.18370000000000053</c:v>
                </c:pt>
                <c:pt idx="3">
                  <c:v>0.125</c:v>
                </c:pt>
                <c:pt idx="4">
                  <c:v>0.10890000000000002</c:v>
                </c:pt>
                <c:pt idx="5">
                  <c:v>0.125</c:v>
                </c:pt>
                <c:pt idx="6">
                  <c:v>0</c:v>
                </c:pt>
              </c:numCache>
            </c:numRef>
          </c:val>
          <c:extLst xmlns:c16r2="http://schemas.microsoft.com/office/drawing/2015/06/chart">
            <c:ext xmlns:c16="http://schemas.microsoft.com/office/drawing/2014/chart" uri="{C3380CC4-5D6E-409C-BE32-E72D297353CC}">
              <c16:uniqueId val="{00000003-E280-45C5-825A-7B75A3FE8F23}"/>
            </c:ext>
          </c:extLst>
        </c:ser>
        <c:ser>
          <c:idx val="4"/>
          <c:order val="4"/>
          <c:tx>
            <c:strRef>
              <c:f>Blad1!$F$1</c:f>
              <c:strCache>
                <c:ptCount val="1"/>
                <c:pt idx="0">
                  <c:v>more than 80</c:v>
                </c:pt>
              </c:strCache>
            </c:strRef>
          </c:tx>
          <c:spPr>
            <a:solidFill>
              <a:srgbClr val="785D99"/>
            </a:solidFill>
          </c:spPr>
          <c:cat>
            <c:strRef>
              <c:f>Blad1!$A$2:$A$8</c:f>
              <c:strCache>
                <c:ptCount val="7"/>
                <c:pt idx="0">
                  <c:v>FR</c:v>
                </c:pt>
                <c:pt idx="1">
                  <c:v>UK</c:v>
                </c:pt>
                <c:pt idx="2">
                  <c:v>NL</c:v>
                </c:pt>
                <c:pt idx="3">
                  <c:v>SP</c:v>
                </c:pt>
                <c:pt idx="4">
                  <c:v>GR</c:v>
                </c:pt>
                <c:pt idx="5">
                  <c:v>SL</c:v>
                </c:pt>
                <c:pt idx="6">
                  <c:v>LI</c:v>
                </c:pt>
              </c:strCache>
            </c:strRef>
          </c:cat>
          <c:val>
            <c:numRef>
              <c:f>Blad1!$F$2:$F$8</c:f>
              <c:numCache>
                <c:formatCode>General</c:formatCode>
                <c:ptCount val="7"/>
              </c:numCache>
            </c:numRef>
          </c:val>
          <c:extLst xmlns:c16r2="http://schemas.microsoft.com/office/drawing/2015/06/chart">
            <c:ext xmlns:c16="http://schemas.microsoft.com/office/drawing/2014/chart" uri="{C3380CC4-5D6E-409C-BE32-E72D297353CC}">
              <c16:uniqueId val="{00000004-E280-45C5-825A-7B75A3FE8F23}"/>
            </c:ext>
          </c:extLst>
        </c:ser>
        <c:gapWidth val="85"/>
        <c:shape val="box"/>
        <c:axId val="133787008"/>
        <c:axId val="134282624"/>
        <c:axId val="0"/>
      </c:bar3DChart>
      <c:catAx>
        <c:axId val="133787008"/>
        <c:scaling>
          <c:orientation val="minMax"/>
        </c:scaling>
        <c:axPos val="b"/>
        <c:numFmt formatCode="General" sourceLinked="0"/>
        <c:tickLblPos val="nextTo"/>
        <c:crossAx val="134282624"/>
        <c:crosses val="autoZero"/>
        <c:auto val="1"/>
        <c:lblAlgn val="ctr"/>
        <c:lblOffset val="100"/>
      </c:catAx>
      <c:valAx>
        <c:axId val="134282624"/>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nl-BE" sz="1800" b="0" i="0" u="none" strike="noStrike" kern="1200" baseline="0" dirty="0" smtClean="0">
                    <a:solidFill>
                      <a:prstClr val="black">
                        <a:lumMod val="65000"/>
                        <a:lumOff val="35000"/>
                      </a:prstClr>
                    </a:solidFill>
                    <a:effectLst/>
                    <a:latin typeface="+mn-lt"/>
                    <a:ea typeface="+mn-ea"/>
                    <a:cs typeface="+mn-cs"/>
                  </a:defRPr>
                </a:pPr>
                <a:r>
                  <a:rPr lang="nl-BE" sz="1800" b="0" i="0" u="none" strike="noStrike" kern="1200" baseline="0" dirty="0">
                    <a:solidFill>
                      <a:prstClr val="black">
                        <a:lumMod val="65000"/>
                        <a:lumOff val="35000"/>
                      </a:prstClr>
                    </a:solidFill>
                    <a:effectLst/>
                    <a:latin typeface="+mn-lt"/>
                    <a:ea typeface="+mn-ea"/>
                    <a:cs typeface="+mn-cs"/>
                  </a:rPr>
                  <a:t>Percentage of professionals</a:t>
                </a:r>
              </a:p>
            </c:rich>
          </c:tx>
          <c:layout/>
        </c:title>
        <c:numFmt formatCode="0%" sourceLinked="1"/>
        <c:tickLblPos val="nextTo"/>
        <c:crossAx val="133787008"/>
        <c:crosses val="autoZero"/>
        <c:crossBetween val="between"/>
      </c:valAx>
    </c:plotArea>
    <c:legend>
      <c:legendPos val="r"/>
      <c:layout/>
      <c:spPr>
        <a:ln>
          <a:solidFill>
            <a:schemeClr val="tx1"/>
          </a:solidFill>
        </a:ln>
      </c:spPr>
    </c:legend>
    <c:plotVisOnly val="1"/>
    <c:dispBlanksAs val="gap"/>
  </c:chart>
  <c:spPr>
    <a:solidFill>
      <a:schemeClr val="bg1"/>
    </a:solidFill>
    <a:ln>
      <a:solidFill>
        <a:schemeClr val="tx1"/>
      </a:solidFill>
    </a:ln>
  </c:spPr>
  <c:txPr>
    <a:bodyPr/>
    <a:lstStyle/>
    <a:p>
      <a:pPr>
        <a:defRPr sz="1800"/>
      </a:pPr>
      <a:endParaRPr lang="nl-B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Less than 1 month </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0.16420000000000001</c:v>
                </c:pt>
                <c:pt idx="1">
                  <c:v>0.18390000000000081</c:v>
                </c:pt>
                <c:pt idx="2">
                  <c:v>9.8800000000000068E-2</c:v>
                </c:pt>
                <c:pt idx="3">
                  <c:v>0.1915</c:v>
                </c:pt>
                <c:pt idx="4">
                  <c:v>0.36130000000000151</c:v>
                </c:pt>
                <c:pt idx="5" formatCode="0%">
                  <c:v>0.2</c:v>
                </c:pt>
                <c:pt idx="6">
                  <c:v>0.17540000000000044</c:v>
                </c:pt>
              </c:numCache>
            </c:numRef>
          </c:val>
          <c:extLst xmlns:c16r2="http://schemas.microsoft.com/office/drawing/2015/06/chart">
            <c:ext xmlns:c16="http://schemas.microsoft.com/office/drawing/2014/chart" uri="{C3380CC4-5D6E-409C-BE32-E72D297353CC}">
              <c16:uniqueId val="{00000000-714A-42E4-B83C-F7C3320C1060}"/>
            </c:ext>
          </c:extLst>
        </c:ser>
        <c:ser>
          <c:idx val="1"/>
          <c:order val="1"/>
          <c:tx>
            <c:strRef>
              <c:f>Sheet1!$C$1</c:f>
              <c:strCache>
                <c:ptCount val="1"/>
                <c:pt idx="0">
                  <c:v>1-3 months</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0.1343</c:v>
                </c:pt>
                <c:pt idx="1">
                  <c:v>0.19539999999999999</c:v>
                </c:pt>
                <c:pt idx="2">
                  <c:v>0.1111</c:v>
                </c:pt>
                <c:pt idx="3">
                  <c:v>0.23400000000000001</c:v>
                </c:pt>
                <c:pt idx="4">
                  <c:v>0.15970000000000081</c:v>
                </c:pt>
                <c:pt idx="5">
                  <c:v>0.16</c:v>
                </c:pt>
                <c:pt idx="6">
                  <c:v>0.21050000000000021</c:v>
                </c:pt>
              </c:numCache>
            </c:numRef>
          </c:val>
          <c:extLst xmlns:c16r2="http://schemas.microsoft.com/office/drawing/2015/06/chart">
            <c:ext xmlns:c16="http://schemas.microsoft.com/office/drawing/2014/chart" uri="{C3380CC4-5D6E-409C-BE32-E72D297353CC}">
              <c16:uniqueId val="{00000001-714A-42E4-B83C-F7C3320C1060}"/>
            </c:ext>
          </c:extLst>
        </c:ser>
        <c:ser>
          <c:idx val="2"/>
          <c:order val="2"/>
          <c:tx>
            <c:strRef>
              <c:f>Sheet1!$D$1</c:f>
              <c:strCache>
                <c:ptCount val="1"/>
                <c:pt idx="0">
                  <c:v>4-12 months</c:v>
                </c:pt>
              </c:strCache>
            </c:strRef>
          </c:tx>
          <c:spPr>
            <a:solidFill>
              <a:schemeClr val="accent3"/>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Sheet1!$D$2:$D$8</c:f>
              <c:numCache>
                <c:formatCode>0.00%</c:formatCode>
                <c:ptCount val="7"/>
                <c:pt idx="0">
                  <c:v>0.23880000000000001</c:v>
                </c:pt>
                <c:pt idx="1">
                  <c:v>0.27580000000000032</c:v>
                </c:pt>
                <c:pt idx="2">
                  <c:v>0.28400000000000031</c:v>
                </c:pt>
                <c:pt idx="3">
                  <c:v>0.27660000000000001</c:v>
                </c:pt>
                <c:pt idx="4">
                  <c:v>0.20169999999999999</c:v>
                </c:pt>
                <c:pt idx="5">
                  <c:v>0.16</c:v>
                </c:pt>
                <c:pt idx="6">
                  <c:v>0.2631</c:v>
                </c:pt>
              </c:numCache>
            </c:numRef>
          </c:val>
          <c:extLst xmlns:c16r2="http://schemas.microsoft.com/office/drawing/2015/06/chart">
            <c:ext xmlns:c16="http://schemas.microsoft.com/office/drawing/2014/chart" uri="{C3380CC4-5D6E-409C-BE32-E72D297353CC}">
              <c16:uniqueId val="{00000002-714A-42E4-B83C-F7C3320C1060}"/>
            </c:ext>
          </c:extLst>
        </c:ser>
        <c:ser>
          <c:idx val="3"/>
          <c:order val="3"/>
          <c:tx>
            <c:strRef>
              <c:f>Sheet1!$E$1</c:f>
              <c:strCache>
                <c:ptCount val="1"/>
                <c:pt idx="0">
                  <c:v>More than 12 months</c:v>
                </c:pt>
              </c:strCache>
            </c:strRef>
          </c:tx>
          <c:spPr>
            <a:solidFill>
              <a:schemeClr val="accent4"/>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Sheet1!$E$2:$E$8</c:f>
              <c:numCache>
                <c:formatCode>0.00%</c:formatCode>
                <c:ptCount val="7"/>
                <c:pt idx="0">
                  <c:v>0.4627</c:v>
                </c:pt>
                <c:pt idx="1">
                  <c:v>0.34480000000000038</c:v>
                </c:pt>
                <c:pt idx="2">
                  <c:v>0.50619999999999998</c:v>
                </c:pt>
                <c:pt idx="3">
                  <c:v>0.29790000000000133</c:v>
                </c:pt>
                <c:pt idx="4">
                  <c:v>0.27730000000000032</c:v>
                </c:pt>
                <c:pt idx="5">
                  <c:v>0.48000000000000032</c:v>
                </c:pt>
                <c:pt idx="6">
                  <c:v>0.35090000000000032</c:v>
                </c:pt>
              </c:numCache>
            </c:numRef>
          </c:val>
          <c:extLst xmlns:c16r2="http://schemas.microsoft.com/office/drawing/2015/06/chart">
            <c:ext xmlns:c16="http://schemas.microsoft.com/office/drawing/2014/chart" uri="{C3380CC4-5D6E-409C-BE32-E72D297353CC}">
              <c16:uniqueId val="{00000003-714A-42E4-B83C-F7C3320C1060}"/>
            </c:ext>
          </c:extLst>
        </c:ser>
        <c:gapWidth val="100"/>
        <c:gapDepth val="65"/>
        <c:shape val="box"/>
        <c:axId val="116487296"/>
        <c:axId val="116488832"/>
        <c:axId val="0"/>
      </c:bar3DChart>
      <c:catAx>
        <c:axId val="11648729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488832"/>
        <c:crosses val="autoZero"/>
        <c:auto val="1"/>
        <c:lblAlgn val="ctr"/>
        <c:lblOffset val="100"/>
      </c:catAx>
      <c:valAx>
        <c:axId val="1164888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BE" sz="1800" b="0" i="0" baseline="0" dirty="0">
                    <a:effectLst/>
                  </a:rPr>
                  <a:t>Percentage of </a:t>
                </a:r>
                <a:r>
                  <a:rPr lang="nl-BE" sz="1800" b="0" i="0" baseline="0" dirty="0" err="1">
                    <a:effectLst/>
                  </a:rPr>
                  <a:t>patients</a:t>
                </a:r>
                <a:endParaRPr lang="nl-BE" b="0" dirty="0">
                  <a:effectLst/>
                </a:endParaRPr>
              </a:p>
            </c:rich>
          </c:tx>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487296"/>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0.64100000000000312</c:v>
                </c:pt>
                <c:pt idx="1">
                  <c:v>0.74470000000000358</c:v>
                </c:pt>
                <c:pt idx="2">
                  <c:v>0.83160000000000311</c:v>
                </c:pt>
                <c:pt idx="3">
                  <c:v>0.66870000000000418</c:v>
                </c:pt>
                <c:pt idx="4">
                  <c:v>0.47060000000000002</c:v>
                </c:pt>
                <c:pt idx="5">
                  <c:v>0.5</c:v>
                </c:pt>
                <c:pt idx="6">
                  <c:v>0.62710000000000277</c:v>
                </c:pt>
              </c:numCache>
            </c:numRef>
          </c:val>
          <c:extLst xmlns:c16r2="http://schemas.microsoft.com/office/drawing/2015/06/chart">
            <c:ext xmlns:c16="http://schemas.microsoft.com/office/drawing/2014/chart" uri="{C3380CC4-5D6E-409C-BE32-E72D297353CC}">
              <c16:uniqueId val="{00000000-A853-47E8-BAAA-8F719F4BE20B}"/>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0.35900000000000032</c:v>
                </c:pt>
                <c:pt idx="1">
                  <c:v>0.25530000000000008</c:v>
                </c:pt>
                <c:pt idx="2">
                  <c:v>0.16839999999999999</c:v>
                </c:pt>
                <c:pt idx="3">
                  <c:v>0.33130000000000243</c:v>
                </c:pt>
                <c:pt idx="4">
                  <c:v>0.52939999999999998</c:v>
                </c:pt>
                <c:pt idx="5">
                  <c:v>0.5</c:v>
                </c:pt>
                <c:pt idx="6">
                  <c:v>0.37290000000000156</c:v>
                </c:pt>
              </c:numCache>
            </c:numRef>
          </c:val>
          <c:extLst xmlns:c16r2="http://schemas.microsoft.com/office/drawing/2015/06/chart">
            <c:ext xmlns:c16="http://schemas.microsoft.com/office/drawing/2014/chart" uri="{C3380CC4-5D6E-409C-BE32-E72D297353CC}">
              <c16:uniqueId val="{00000001-A853-47E8-BAAA-8F719F4BE20B}"/>
            </c:ext>
          </c:extLst>
        </c:ser>
        <c:shape val="box"/>
        <c:axId val="116597504"/>
        <c:axId val="116599040"/>
        <c:axId val="0"/>
      </c:bar3DChart>
      <c:catAx>
        <c:axId val="1165975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599040"/>
        <c:crosses val="autoZero"/>
        <c:auto val="1"/>
        <c:lblAlgn val="ctr"/>
        <c:lblOffset val="100"/>
      </c:catAx>
      <c:valAx>
        <c:axId val="116599040"/>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u="none" strike="noStrike" kern="1200" baseline="0" dirty="0">
                    <a:solidFill>
                      <a:prstClr val="black">
                        <a:lumMod val="65000"/>
                        <a:lumOff val="35000"/>
                      </a:prstClr>
                    </a:solidFill>
                    <a:effectLst/>
                    <a:latin typeface="+mn-lt"/>
                    <a:ea typeface="+mn-ea"/>
                    <a:cs typeface="+mn-cs"/>
                  </a:rPr>
                  <a:t>Percentage of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597504"/>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0.47440000000000032</c:v>
                </c:pt>
                <c:pt idx="1">
                  <c:v>0.51060000000000005</c:v>
                </c:pt>
                <c:pt idx="2">
                  <c:v>0.51580000000000004</c:v>
                </c:pt>
                <c:pt idx="3">
                  <c:v>0.54600000000000004</c:v>
                </c:pt>
                <c:pt idx="4">
                  <c:v>0.29410000000000008</c:v>
                </c:pt>
                <c:pt idx="5">
                  <c:v>0.25</c:v>
                </c:pt>
                <c:pt idx="6">
                  <c:v>0.38980000000000203</c:v>
                </c:pt>
              </c:numCache>
            </c:numRef>
          </c:val>
          <c:extLst xmlns:c16r2="http://schemas.microsoft.com/office/drawing/2015/06/chart">
            <c:ext xmlns:c16="http://schemas.microsoft.com/office/drawing/2014/chart" uri="{C3380CC4-5D6E-409C-BE32-E72D297353CC}">
              <c16:uniqueId val="{00000000-DE1D-4F95-8021-622F0EE01E04}"/>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0.52559999999999996</c:v>
                </c:pt>
                <c:pt idx="1">
                  <c:v>0.48940000000000139</c:v>
                </c:pt>
                <c:pt idx="2">
                  <c:v>0.48420000000000002</c:v>
                </c:pt>
                <c:pt idx="3">
                  <c:v>0.45400000000000001</c:v>
                </c:pt>
                <c:pt idx="4">
                  <c:v>0.70590000000000064</c:v>
                </c:pt>
                <c:pt idx="5">
                  <c:v>0.75000000000000289</c:v>
                </c:pt>
                <c:pt idx="6">
                  <c:v>0.61020000000000063</c:v>
                </c:pt>
              </c:numCache>
            </c:numRef>
          </c:val>
          <c:extLst xmlns:c16r2="http://schemas.microsoft.com/office/drawing/2015/06/chart">
            <c:ext xmlns:c16="http://schemas.microsoft.com/office/drawing/2014/chart" uri="{C3380CC4-5D6E-409C-BE32-E72D297353CC}">
              <c16:uniqueId val="{00000001-DE1D-4F95-8021-622F0EE01E04}"/>
            </c:ext>
          </c:extLst>
        </c:ser>
        <c:shape val="box"/>
        <c:axId val="116528256"/>
        <c:axId val="116529792"/>
        <c:axId val="0"/>
      </c:bar3DChart>
      <c:catAx>
        <c:axId val="11652825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529792"/>
        <c:crosses val="autoZero"/>
        <c:auto val="1"/>
        <c:lblAlgn val="ctr"/>
        <c:lblOffset val="100"/>
      </c:catAx>
      <c:valAx>
        <c:axId val="116529792"/>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u="none" strike="noStrike" kern="1200" baseline="0" dirty="0">
                    <a:solidFill>
                      <a:prstClr val="black">
                        <a:lumMod val="65000"/>
                        <a:lumOff val="35000"/>
                      </a:prstClr>
                    </a:solidFill>
                    <a:effectLst/>
                    <a:latin typeface="+mn-lt"/>
                    <a:ea typeface="+mn-ea"/>
                    <a:cs typeface="+mn-cs"/>
                  </a:rPr>
                  <a:t>Percentage of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528256"/>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0.34620000000000001</c:v>
                </c:pt>
                <c:pt idx="1">
                  <c:v>0.36170000000000002</c:v>
                </c:pt>
                <c:pt idx="2">
                  <c:v>0.51580000000000004</c:v>
                </c:pt>
                <c:pt idx="3">
                  <c:v>0.42940000000000156</c:v>
                </c:pt>
                <c:pt idx="4">
                  <c:v>0.25740000000000002</c:v>
                </c:pt>
                <c:pt idx="5">
                  <c:v>0.32140000000000185</c:v>
                </c:pt>
                <c:pt idx="6">
                  <c:v>0.35590000000000038</c:v>
                </c:pt>
              </c:numCache>
            </c:numRef>
          </c:val>
          <c:extLst xmlns:c16r2="http://schemas.microsoft.com/office/drawing/2015/06/chart">
            <c:ext xmlns:c16="http://schemas.microsoft.com/office/drawing/2014/chart" uri="{C3380CC4-5D6E-409C-BE32-E72D297353CC}">
              <c16:uniqueId val="{00000000-C738-45FD-9E3F-260ABF428E67}"/>
            </c:ext>
          </c:extLst>
        </c:ser>
        <c:ser>
          <c:idx val="1"/>
          <c:order val="1"/>
          <c:tx>
            <c:strRef>
              <c:f>Sheet1!$C$1</c:f>
              <c:strCache>
                <c:ptCount val="1"/>
                <c:pt idx="0">
                  <c:v>No </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0.65380000000000371</c:v>
                </c:pt>
                <c:pt idx="1">
                  <c:v>0.63830000000000064</c:v>
                </c:pt>
                <c:pt idx="2">
                  <c:v>0.48420000000000002</c:v>
                </c:pt>
                <c:pt idx="3">
                  <c:v>0.57060000000000277</c:v>
                </c:pt>
                <c:pt idx="4">
                  <c:v>0.7426000000000037</c:v>
                </c:pt>
                <c:pt idx="5">
                  <c:v>0.67860000000000487</c:v>
                </c:pt>
                <c:pt idx="6">
                  <c:v>0.64410000000000311</c:v>
                </c:pt>
              </c:numCache>
            </c:numRef>
          </c:val>
          <c:extLst xmlns:c16r2="http://schemas.microsoft.com/office/drawing/2015/06/chart">
            <c:ext xmlns:c16="http://schemas.microsoft.com/office/drawing/2014/chart" uri="{C3380CC4-5D6E-409C-BE32-E72D297353CC}">
              <c16:uniqueId val="{00000001-C738-45FD-9E3F-260ABF428E67}"/>
            </c:ext>
          </c:extLst>
        </c:ser>
        <c:shape val="box"/>
        <c:axId val="116688768"/>
        <c:axId val="116690304"/>
        <c:axId val="0"/>
      </c:bar3DChart>
      <c:catAx>
        <c:axId val="1166887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690304"/>
        <c:crosses val="autoZero"/>
        <c:auto val="1"/>
        <c:lblAlgn val="ctr"/>
        <c:lblOffset val="100"/>
      </c:catAx>
      <c:valAx>
        <c:axId val="116690304"/>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a:pPr>
                <a:r>
                  <a:rPr lang="nl-BE" sz="1800" b="0" i="0" u="none" strike="noStrike" kern="1200" baseline="0" dirty="0">
                    <a:solidFill>
                      <a:prstClr val="black">
                        <a:lumMod val="65000"/>
                        <a:lumOff val="35000"/>
                      </a:prstClr>
                    </a:solidFill>
                    <a:effectLst/>
                    <a:latin typeface="+mn-lt"/>
                    <a:ea typeface="+mn-ea"/>
                    <a:cs typeface="+mn-cs"/>
                  </a:rPr>
                  <a:t>Percentage</a:t>
                </a:r>
                <a:r>
                  <a:rPr lang="nl-BE" sz="1800" b="0" i="0" baseline="0" dirty="0">
                    <a:effectLst/>
                  </a:rPr>
                  <a:t> </a:t>
                </a:r>
                <a:r>
                  <a:rPr lang="nl-BE" sz="1800" b="0" i="0" u="none" strike="noStrike" kern="1200" baseline="0" dirty="0">
                    <a:solidFill>
                      <a:prstClr val="black">
                        <a:lumMod val="65000"/>
                        <a:lumOff val="35000"/>
                      </a:prstClr>
                    </a:solidFill>
                    <a:effectLst/>
                    <a:latin typeface="+mn-lt"/>
                    <a:ea typeface="+mn-ea"/>
                    <a:cs typeface="+mn-cs"/>
                  </a:rPr>
                  <a:t>of</a:t>
                </a:r>
                <a:r>
                  <a:rPr lang="nl-BE" sz="1800" b="0" i="0" baseline="0" dirty="0">
                    <a:effectLst/>
                  </a:rPr>
                  <a:t> </a:t>
                </a:r>
                <a:r>
                  <a:rPr lang="nl-BE" sz="1800" b="0" i="0" u="none" strike="noStrike" kern="1200" baseline="0" dirty="0" err="1">
                    <a:solidFill>
                      <a:prstClr val="black">
                        <a:lumMod val="65000"/>
                        <a:lumOff val="35000"/>
                      </a:prstClr>
                    </a:solidFill>
                    <a:effectLst/>
                    <a:latin typeface="+mn-lt"/>
                    <a:ea typeface="+mn-ea"/>
                    <a:cs typeface="+mn-cs"/>
                  </a:rPr>
                  <a:t>patients</a:t>
                </a:r>
                <a:endParaRPr lang="nl-BE" sz="1800" b="0" i="0" u="none" strike="noStrike" kern="1200" baseline="0" dirty="0">
                  <a:solidFill>
                    <a:prstClr val="black">
                      <a:lumMod val="65000"/>
                      <a:lumOff val="35000"/>
                    </a:prstClr>
                  </a:solidFill>
                  <a:effectLst/>
                  <a:latin typeface="+mn-lt"/>
                  <a:ea typeface="+mn-ea"/>
                  <a:cs typeface="+mn-cs"/>
                </a:endParaRPr>
              </a:p>
            </c:rich>
          </c:tx>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6688768"/>
        <c:crosses val="autoZero"/>
        <c:crossBetween val="between"/>
      </c:valAx>
      <c:spPr>
        <a:noFill/>
        <a:ln>
          <a:noFill/>
        </a:ln>
        <a:effectLst/>
      </c:spPr>
    </c:plotArea>
    <c:legend>
      <c:legendPos val="r"/>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Sheet1!$B$1</c:f>
              <c:strCache>
                <c:ptCount val="1"/>
                <c:pt idx="0">
                  <c:v>Yes</c:v>
                </c:pt>
              </c:strCache>
            </c:strRef>
          </c:tx>
          <c:spPr>
            <a:solidFill>
              <a:schemeClr val="accent1"/>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Sheet1!$B$2:$B$8</c:f>
              <c:numCache>
                <c:formatCode>0.00%</c:formatCode>
                <c:ptCount val="7"/>
                <c:pt idx="0">
                  <c:v>0.83330000000000004</c:v>
                </c:pt>
                <c:pt idx="1">
                  <c:v>0.77660000000000406</c:v>
                </c:pt>
                <c:pt idx="2">
                  <c:v>0.92630000000000001</c:v>
                </c:pt>
                <c:pt idx="3">
                  <c:v>0.71780000000000277</c:v>
                </c:pt>
                <c:pt idx="4">
                  <c:v>0.5881999999999995</c:v>
                </c:pt>
                <c:pt idx="5">
                  <c:v>0.82140000000000002</c:v>
                </c:pt>
                <c:pt idx="6">
                  <c:v>0.86439999999999995</c:v>
                </c:pt>
              </c:numCache>
            </c:numRef>
          </c:val>
          <c:extLst xmlns:c16r2="http://schemas.microsoft.com/office/drawing/2015/06/chart">
            <c:ext xmlns:c16="http://schemas.microsoft.com/office/drawing/2014/chart" uri="{C3380CC4-5D6E-409C-BE32-E72D297353CC}">
              <c16:uniqueId val="{00000000-E76F-4F1A-A10A-3BEB518D11F7}"/>
            </c:ext>
          </c:extLst>
        </c:ser>
        <c:ser>
          <c:idx val="1"/>
          <c:order val="1"/>
          <c:tx>
            <c:strRef>
              <c:f>Sheet1!$C$1</c:f>
              <c:strCache>
                <c:ptCount val="1"/>
                <c:pt idx="0">
                  <c:v>No</c:v>
                </c:pt>
              </c:strCache>
            </c:strRef>
          </c:tx>
          <c:spPr>
            <a:solidFill>
              <a:schemeClr val="accent2"/>
            </a:solidFill>
            <a:ln>
              <a:noFill/>
            </a:ln>
            <a:effectLst/>
            <a:sp3d/>
          </c:spPr>
          <c:cat>
            <c:strRef>
              <c:f>Sheet1!$A$2:$A$8</c:f>
              <c:strCache>
                <c:ptCount val="7"/>
                <c:pt idx="0">
                  <c:v>FR</c:v>
                </c:pt>
                <c:pt idx="1">
                  <c:v>UK</c:v>
                </c:pt>
                <c:pt idx="2">
                  <c:v>NL</c:v>
                </c:pt>
                <c:pt idx="3">
                  <c:v>SP</c:v>
                </c:pt>
                <c:pt idx="4">
                  <c:v>GR</c:v>
                </c:pt>
                <c:pt idx="5">
                  <c:v>SL</c:v>
                </c:pt>
                <c:pt idx="6">
                  <c:v>LI</c:v>
                </c:pt>
              </c:strCache>
            </c:strRef>
          </c:cat>
          <c:val>
            <c:numRef>
              <c:f>Sheet1!$C$2:$C$8</c:f>
              <c:numCache>
                <c:formatCode>0.00%</c:formatCode>
                <c:ptCount val="7"/>
                <c:pt idx="0">
                  <c:v>0.16669999999999999</c:v>
                </c:pt>
                <c:pt idx="1">
                  <c:v>0.22339999999999999</c:v>
                </c:pt>
                <c:pt idx="2">
                  <c:v>7.3700000000000029E-2</c:v>
                </c:pt>
                <c:pt idx="3">
                  <c:v>0.28220000000000001</c:v>
                </c:pt>
                <c:pt idx="4">
                  <c:v>0.41180000000000139</c:v>
                </c:pt>
                <c:pt idx="5">
                  <c:v>0.17860000000000001</c:v>
                </c:pt>
                <c:pt idx="6">
                  <c:v>0.1356</c:v>
                </c:pt>
              </c:numCache>
            </c:numRef>
          </c:val>
          <c:extLst xmlns:c16r2="http://schemas.microsoft.com/office/drawing/2015/06/chart">
            <c:ext xmlns:c16="http://schemas.microsoft.com/office/drawing/2014/chart" uri="{C3380CC4-5D6E-409C-BE32-E72D297353CC}">
              <c16:uniqueId val="{00000001-E76F-4F1A-A10A-3BEB518D11F7}"/>
            </c:ext>
          </c:extLst>
        </c:ser>
        <c:shape val="box"/>
        <c:axId val="114248704"/>
        <c:axId val="114279168"/>
        <c:axId val="0"/>
      </c:bar3DChart>
      <c:catAx>
        <c:axId val="1142487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4279168"/>
        <c:crosses val="autoZero"/>
        <c:auto val="1"/>
        <c:lblAlgn val="ctr"/>
        <c:lblOffset val="100"/>
      </c:catAx>
      <c:valAx>
        <c:axId val="114279168"/>
        <c:scaling>
          <c:orientation val="minMax"/>
        </c:scaling>
        <c:axPos val="l"/>
        <c:majorGridlines>
          <c:spPr>
            <a:ln w="9525" cap="flat" cmpd="sng" algn="ctr">
              <a:solidFill>
                <a:schemeClr val="tx1">
                  <a:lumMod val="15000"/>
                  <a:lumOff val="85000"/>
                </a:schemeClr>
              </a:solidFill>
              <a:round/>
            </a:ln>
            <a:effectLst/>
          </c:spPr>
        </c:majorGridlines>
        <c:title>
          <c:tx>
            <c:rich>
              <a:bodyPr/>
              <a:lstStyle/>
              <a:p>
                <a:pPr>
                  <a:defRPr sz="1300"/>
                </a:pPr>
                <a:r>
                  <a:rPr lang="nl-BE" sz="1800" b="0" i="0" kern="1200" baseline="0" dirty="0">
                    <a:solidFill>
                      <a:srgbClr val="595959"/>
                    </a:solidFill>
                    <a:effectLst/>
                  </a:rPr>
                  <a:t>Percentage of </a:t>
                </a:r>
                <a:r>
                  <a:rPr lang="nl-BE" sz="1800" b="0" i="0" kern="1200" baseline="0" dirty="0" err="1">
                    <a:solidFill>
                      <a:srgbClr val="595959"/>
                    </a:solidFill>
                    <a:effectLst/>
                  </a:rPr>
                  <a:t>patients</a:t>
                </a:r>
                <a:endParaRPr lang="nl-BE" sz="1800" dirty="0">
                  <a:effectLst/>
                </a:endParaRPr>
              </a:p>
            </c:rich>
          </c:tx>
          <c:layout>
            <c:manualLayout>
              <c:xMode val="edge"/>
              <c:yMode val="edge"/>
              <c:x val="2.3233336903525789E-2"/>
              <c:y val="0.27671897562325676"/>
            </c:manualLayout>
          </c:layout>
        </c:title>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14248704"/>
        <c:crosses val="autoZero"/>
        <c:crossBetween val="between"/>
      </c:valAx>
      <c:spPr>
        <a:noFill/>
        <a:ln>
          <a:noFill/>
        </a:ln>
        <a:effectLst/>
      </c:spPr>
    </c:plotArea>
    <c:legend>
      <c:legendPos val="r"/>
      <c:layout>
        <c:manualLayout>
          <c:xMode val="edge"/>
          <c:yMode val="edge"/>
          <c:x val="0.91189165087244661"/>
          <c:y val="0.3904767175668567"/>
          <c:w val="6.7408995021910417E-2"/>
          <c:h val="0.15977600563507841"/>
        </c:manualLayout>
      </c:layout>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chart>
  <c:spPr>
    <a:solidFill>
      <a:schemeClr val="bg1"/>
    </a:solidFill>
    <a:ln>
      <a:solidFill>
        <a:schemeClr val="tx1"/>
      </a:solidFill>
    </a:ln>
    <a:effectLst/>
  </c:spPr>
  <c:txPr>
    <a:bodyPr/>
    <a:lstStyle/>
    <a:p>
      <a:pPr>
        <a:defRPr/>
      </a:pPr>
      <a:endParaRPr lang="nl-BE"/>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2" dt="2017-04-08T15:30:18.805" idx="19">
    <p:pos x="10" y="10"/>
    <p:text>stepwise approach</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nl-BE"/>
          </a:p>
        </p:txBody>
      </p:sp>
      <p:sp>
        <p:nvSpPr>
          <p:cNvPr id="3" name="Tijdelijke aanduiding voor datum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6426B34F-7B41-4289-8BDF-431A05A06178}" type="datetimeFigureOut">
              <a:rPr lang="nl-BE" smtClean="0"/>
              <a:pPr/>
              <a:t>1/06/2017</a:t>
            </a:fld>
            <a:endParaRPr lang="nl-BE"/>
          </a:p>
        </p:txBody>
      </p:sp>
      <p:sp>
        <p:nvSpPr>
          <p:cNvPr id="4" name="Tijdelijke aanduiding voor voettekst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0296A8FB-ACF4-4C94-8BA4-A4518532F3C3}" type="slidenum">
              <a:rPr lang="nl-BE" smtClean="0"/>
              <a:pPr/>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1A9EB52-B15C-43FC-8DD3-C3E5DFAC2A0E}" type="datetimeFigureOut">
              <a:rPr lang="en-GB" smtClean="0"/>
              <a:pPr/>
              <a:t>01/06/2017</a:t>
            </a:fld>
            <a:endParaRPr lang="en-GB"/>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A251614-1F84-4672-BDAC-0A4D4AAE912E}" type="slidenum">
              <a:rPr lang="en-GB" smtClean="0"/>
              <a:pPr/>
              <a:t>‹nr.›</a:t>
            </a:fld>
            <a:endParaRPr lang="en-GB"/>
          </a:p>
        </p:txBody>
      </p:sp>
    </p:spTree>
    <p:extLst>
      <p:ext uri="{BB962C8B-B14F-4D97-AF65-F5344CB8AC3E}">
        <p14:creationId xmlns="" xmlns:p14="http://schemas.microsoft.com/office/powerpoint/2010/main" val="83266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56521E-B58E-4790-9FEF-5C130C8C588E}" type="slidenum">
              <a:rPr lang="en-GB" smtClean="0">
                <a:solidFill>
                  <a:prstClr val="black"/>
                </a:solidFill>
              </a:rPr>
              <a:pPr/>
              <a:t>1</a:t>
            </a:fld>
            <a:endParaRPr lang="en-GB" dirty="0">
              <a:solidFill>
                <a:prstClr val="black"/>
              </a:solidFill>
            </a:endParaRPr>
          </a:p>
        </p:txBody>
      </p:sp>
    </p:spTree>
    <p:extLst>
      <p:ext uri="{BB962C8B-B14F-4D97-AF65-F5344CB8AC3E}">
        <p14:creationId xmlns="" xmlns:p14="http://schemas.microsoft.com/office/powerpoint/2010/main" val="370229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More </a:t>
            </a:r>
            <a:r>
              <a:rPr lang="nl-BE" dirty="0" err="1"/>
              <a:t>aged</a:t>
            </a:r>
            <a:r>
              <a:rPr lang="nl-BE" dirty="0"/>
              <a:t> in NL</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23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In </a:t>
            </a:r>
            <a:r>
              <a:rPr lang="nl-BE" dirty="0" err="1"/>
              <a:t>general</a:t>
            </a:r>
            <a:r>
              <a:rPr lang="nl-BE" dirty="0"/>
              <a:t> </a:t>
            </a:r>
            <a:r>
              <a:rPr lang="nl-BE" dirty="0" err="1"/>
              <a:t>many</a:t>
            </a:r>
            <a:r>
              <a:rPr lang="nl-BE" dirty="0"/>
              <a:t> TP, </a:t>
            </a:r>
            <a:r>
              <a:rPr lang="nl-BE" dirty="0" err="1"/>
              <a:t>reflects</a:t>
            </a:r>
            <a:r>
              <a:rPr lang="nl-BE" dirty="0"/>
              <a:t> </a:t>
            </a:r>
            <a:r>
              <a:rPr lang="nl-BE" dirty="0" err="1"/>
              <a:t>membershup</a:t>
            </a:r>
            <a:r>
              <a:rPr lang="nl-BE" dirty="0"/>
              <a:t> </a:t>
            </a:r>
            <a:r>
              <a:rPr lang="nl-BE" dirty="0" err="1"/>
              <a:t>patient</a:t>
            </a:r>
            <a:r>
              <a:rPr lang="nl-BE" dirty="0"/>
              <a:t> </a:t>
            </a:r>
            <a:r>
              <a:rPr lang="nl-BE" dirty="0" err="1"/>
              <a:t>associations</a:t>
            </a:r>
            <a:r>
              <a:rPr lang="nl-BE" dirty="0"/>
              <a:t> </a:t>
            </a:r>
            <a:r>
              <a:rPr lang="nl-BE" dirty="0" err="1"/>
              <a:t>or</a:t>
            </a:r>
            <a:r>
              <a:rPr lang="nl-BE" dirty="0"/>
              <a:t> </a:t>
            </a:r>
            <a:r>
              <a:rPr lang="nl-BE" dirty="0" err="1"/>
              <a:t>willinness</a:t>
            </a:r>
            <a:r>
              <a:rPr lang="nl-BE" dirty="0"/>
              <a:t>/</a:t>
            </a:r>
            <a:r>
              <a:rPr lang="nl-BE" dirty="0" err="1"/>
              <a:t>competence</a:t>
            </a:r>
            <a:r>
              <a:rPr lang="nl-BE" dirty="0"/>
              <a:t> to </a:t>
            </a:r>
            <a:r>
              <a:rPr lang="nl-BE" dirty="0" err="1"/>
              <a:t>respond</a:t>
            </a:r>
            <a:endParaRPr lang="nl-BE" dirty="0"/>
          </a:p>
          <a:p>
            <a:r>
              <a:rPr lang="nl-BE" dirty="0"/>
              <a:t>In center </a:t>
            </a:r>
            <a:r>
              <a:rPr lang="nl-BE" dirty="0" err="1"/>
              <a:t>dialysis</a:t>
            </a:r>
            <a:r>
              <a:rPr lang="nl-BE" dirty="0"/>
              <a:t> </a:t>
            </a:r>
            <a:r>
              <a:rPr lang="nl-BE" dirty="0" err="1"/>
              <a:t>underreprsented</a:t>
            </a:r>
            <a:r>
              <a:rPr lang="nl-BE" dirty="0"/>
              <a:t>.</a:t>
            </a:r>
          </a:p>
          <a:p>
            <a:r>
              <a:rPr lang="nl-BE" dirty="0" err="1"/>
              <a:t>About</a:t>
            </a:r>
            <a:r>
              <a:rPr lang="nl-BE" dirty="0"/>
              <a:t> half of the RRT </a:t>
            </a:r>
            <a:r>
              <a:rPr lang="nl-BE" dirty="0" err="1"/>
              <a:t>population</a:t>
            </a:r>
            <a:r>
              <a:rPr lang="nl-BE" dirty="0"/>
              <a:t> is </a:t>
            </a:r>
            <a:r>
              <a:rPr lang="nl-BE" dirty="0" err="1"/>
              <a:t>transplanted</a:t>
            </a:r>
            <a:r>
              <a:rPr lang="nl-BE" dirty="0"/>
              <a:t> </a:t>
            </a:r>
            <a:r>
              <a:rPr lang="nl-BE" dirty="0">
                <a:solidFill>
                  <a:srgbClr val="FF0000"/>
                </a:solidFill>
              </a:rPr>
              <a:t>check </a:t>
            </a:r>
            <a:r>
              <a:rPr lang="nl-BE" dirty="0" err="1">
                <a:solidFill>
                  <a:srgbClr val="FF0000"/>
                </a:solidFill>
              </a:rPr>
              <a:t>tp</a:t>
            </a:r>
            <a:r>
              <a:rPr lang="nl-BE" dirty="0">
                <a:solidFill>
                  <a:srgbClr val="FF0000"/>
                </a:solidFill>
              </a:rPr>
              <a:t> </a:t>
            </a:r>
            <a:r>
              <a:rPr lang="nl-BE" dirty="0" err="1">
                <a:solidFill>
                  <a:srgbClr val="FF0000"/>
                </a:solidFill>
              </a:rPr>
              <a:t>rate</a:t>
            </a:r>
            <a:r>
              <a:rPr lang="nl-BE" dirty="0">
                <a:solidFill>
                  <a:srgbClr val="FF0000"/>
                </a:solidFill>
              </a:rPr>
              <a:t> per country </a:t>
            </a:r>
            <a:r>
              <a:rPr lang="nl-BE" dirty="0" err="1">
                <a:solidFill>
                  <a:srgbClr val="FF0000"/>
                </a:solidFill>
              </a:rPr>
              <a:t>above</a:t>
            </a:r>
            <a:r>
              <a:rPr lang="nl-BE" dirty="0">
                <a:solidFill>
                  <a:srgbClr val="FF0000"/>
                </a:solidFill>
              </a:rPr>
              <a:t> and match % TP </a:t>
            </a:r>
            <a:r>
              <a:rPr lang="nl-BE" dirty="0" err="1">
                <a:solidFill>
                  <a:srgbClr val="FF0000"/>
                </a:solidFill>
              </a:rPr>
              <a:t>here</a:t>
            </a:r>
            <a:r>
              <a:rPr lang="nl-BE" dirty="0">
                <a:solidFill>
                  <a:srgbClr val="FF0000"/>
                </a:solidFill>
              </a:rPr>
              <a:t>: F 60; UK 51; NL 68; SP 61; GR 30; SL 54; LI 63 </a:t>
            </a:r>
            <a:r>
              <a:rPr lang="nl-BE" dirty="0" err="1">
                <a:solidFill>
                  <a:srgbClr val="FF0000"/>
                </a:solidFill>
              </a:rPr>
              <a:t>vs</a:t>
            </a:r>
            <a:r>
              <a:rPr lang="nl-BE" dirty="0">
                <a:solidFill>
                  <a:srgbClr val="FF0000"/>
                </a:solidFill>
              </a:rPr>
              <a:t> </a:t>
            </a:r>
            <a:r>
              <a:rPr lang="nl-BE" dirty="0" err="1">
                <a:solidFill>
                  <a:srgbClr val="FF0000"/>
                </a:solidFill>
              </a:rPr>
              <a:t>real</a:t>
            </a:r>
            <a:r>
              <a:rPr lang="nl-BE" dirty="0">
                <a:solidFill>
                  <a:srgbClr val="FF0000"/>
                </a:solidFill>
              </a:rPr>
              <a:t>: F 44; UK 53; NL 59; SP 52; GR 20; SL 33; LI 32</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24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10-20% </a:t>
            </a:r>
            <a:r>
              <a:rPr lang="nl-BE" dirty="0" err="1"/>
              <a:t>not</a:t>
            </a:r>
            <a:r>
              <a:rPr lang="nl-BE" dirty="0"/>
              <a:t> </a:t>
            </a:r>
            <a:r>
              <a:rPr lang="nl-BE" dirty="0" err="1"/>
              <a:t>or</a:t>
            </a:r>
            <a:r>
              <a:rPr lang="nl-BE" dirty="0"/>
              <a:t> at </a:t>
            </a:r>
            <a:r>
              <a:rPr lang="nl-BE" dirty="0" err="1"/>
              <a:t>least</a:t>
            </a:r>
            <a:r>
              <a:rPr lang="nl-BE" dirty="0"/>
              <a:t> </a:t>
            </a:r>
            <a:r>
              <a:rPr lang="nl-BE" dirty="0" err="1"/>
              <a:t>they</a:t>
            </a:r>
            <a:r>
              <a:rPr lang="nl-BE" dirty="0"/>
              <a:t> </a:t>
            </a:r>
            <a:r>
              <a:rPr lang="nl-BE" dirty="0" err="1"/>
              <a:t>can’t</a:t>
            </a:r>
            <a:r>
              <a:rPr lang="nl-BE" dirty="0"/>
              <a:t> </a:t>
            </a:r>
            <a:r>
              <a:rPr lang="nl-BE" dirty="0" err="1"/>
              <a:t>remember</a:t>
            </a:r>
            <a:endParaRPr lang="nl-BE" dirty="0"/>
          </a:p>
          <a:p>
            <a:r>
              <a:rPr lang="nl-BE" dirty="0"/>
              <a:t>Is in contrast </a:t>
            </a:r>
            <a:r>
              <a:rPr lang="nl-BE" dirty="0" err="1"/>
              <a:t>with</a:t>
            </a:r>
            <a:r>
              <a:rPr lang="nl-BE" dirty="0"/>
              <a:t> the rest </a:t>
            </a:r>
            <a:r>
              <a:rPr lang="nl-BE" dirty="0" err="1"/>
              <a:t>where</a:t>
            </a:r>
            <a:r>
              <a:rPr lang="nl-BE" dirty="0"/>
              <a:t> the </a:t>
            </a:r>
            <a:r>
              <a:rPr lang="nl-BE" dirty="0" err="1"/>
              <a:t>negative</a:t>
            </a:r>
            <a:r>
              <a:rPr lang="nl-BE" dirty="0"/>
              <a:t> </a:t>
            </a:r>
            <a:r>
              <a:rPr lang="nl-BE" dirty="0" err="1"/>
              <a:t>responses</a:t>
            </a:r>
            <a:r>
              <a:rPr lang="nl-BE" dirty="0"/>
              <a:t> are more prominent </a:t>
            </a:r>
            <a:r>
              <a:rPr lang="nl-BE" dirty="0" err="1"/>
              <a:t>but</a:t>
            </a:r>
            <a:r>
              <a:rPr lang="nl-BE" dirty="0"/>
              <a:t> </a:t>
            </a:r>
            <a:r>
              <a:rPr lang="nl-BE" dirty="0" err="1"/>
              <a:t>told</a:t>
            </a:r>
            <a:r>
              <a:rPr lang="nl-BE" dirty="0"/>
              <a:t> </a:t>
            </a:r>
            <a:r>
              <a:rPr lang="nl-BE" dirty="0" err="1"/>
              <a:t>that</a:t>
            </a:r>
            <a:r>
              <a:rPr lang="nl-BE" dirty="0"/>
              <a:t> </a:t>
            </a:r>
            <a:r>
              <a:rPr lang="nl-BE" dirty="0" err="1"/>
              <a:t>there</a:t>
            </a:r>
            <a:r>
              <a:rPr lang="nl-BE" dirty="0"/>
              <a:t> are different </a:t>
            </a:r>
            <a:r>
              <a:rPr lang="nl-BE" dirty="0" err="1"/>
              <a:t>options</a:t>
            </a:r>
            <a:r>
              <a:rPr lang="nl-BE" dirty="0"/>
              <a:t> </a:t>
            </a:r>
            <a:r>
              <a:rPr lang="nl-BE" dirty="0" err="1"/>
              <a:t>may</a:t>
            </a:r>
            <a:r>
              <a:rPr lang="nl-BE" dirty="0"/>
              <a:t> </a:t>
            </a:r>
            <a:r>
              <a:rPr lang="nl-BE" dirty="0" err="1"/>
              <a:t>be</a:t>
            </a:r>
            <a:r>
              <a:rPr lang="nl-BE" dirty="0"/>
              <a:t> </a:t>
            </a:r>
            <a:r>
              <a:rPr lang="nl-BE" dirty="0" err="1"/>
              <a:t>restricted</a:t>
            </a:r>
            <a:r>
              <a:rPr lang="nl-BE" dirty="0"/>
              <a:t> to in center HD + TP e.g.</a:t>
            </a:r>
          </a:p>
          <a:p>
            <a:pPr rtl="0" eaLnBrk="1" fontAlgn="t" latinLnBrk="0" hangingPunct="1"/>
            <a:r>
              <a:rPr lang="nl-BE" dirty="0"/>
              <a:t>% TP: </a:t>
            </a:r>
            <a:r>
              <a:rPr lang="nl-BE" sz="1200" b="1" i="0" u="none" strike="noStrike" kern="1200" dirty="0">
                <a:solidFill>
                  <a:schemeClr val="tx1"/>
                </a:solidFill>
                <a:latin typeface="+mn-lt"/>
                <a:ea typeface="+mn-ea"/>
                <a:cs typeface="+mn-cs"/>
              </a:rPr>
              <a:t>52</a:t>
            </a:r>
          </a:p>
          <a:p>
            <a:pPr rtl="0" eaLnBrk="1" fontAlgn="t" latinLnBrk="0" hangingPunct="1"/>
            <a:r>
              <a:rPr lang="nl-BE" sz="1200" b="0" i="0" u="none" strike="noStrike" kern="1200" dirty="0">
                <a:solidFill>
                  <a:schemeClr val="tx1"/>
                </a:solidFill>
                <a:latin typeface="+mn-lt"/>
                <a:ea typeface="+mn-ea"/>
                <a:cs typeface="+mn-cs"/>
              </a:rPr>
              <a:t>44</a:t>
            </a:r>
          </a:p>
          <a:p>
            <a:pPr rtl="0" eaLnBrk="1" fontAlgn="t" latinLnBrk="0" hangingPunct="1"/>
            <a:r>
              <a:rPr lang="nl-BE" sz="1200" b="0" i="0" u="none" strike="noStrike" kern="1200" dirty="0">
                <a:solidFill>
                  <a:schemeClr val="tx1"/>
                </a:solidFill>
                <a:latin typeface="+mn-lt"/>
                <a:ea typeface="+mn-ea"/>
                <a:cs typeface="+mn-cs"/>
              </a:rPr>
              <a:t>53</a:t>
            </a:r>
          </a:p>
          <a:p>
            <a:pPr rtl="0" eaLnBrk="1" fontAlgn="t" latinLnBrk="0" hangingPunct="1"/>
            <a:r>
              <a:rPr lang="nl-BE" sz="1200" b="0" i="0" u="none" strike="noStrike" kern="1200" dirty="0">
                <a:solidFill>
                  <a:schemeClr val="tx1"/>
                </a:solidFill>
                <a:latin typeface="+mn-lt"/>
                <a:ea typeface="+mn-ea"/>
                <a:cs typeface="+mn-cs"/>
              </a:rPr>
              <a:t>20</a:t>
            </a:r>
          </a:p>
          <a:p>
            <a:pPr rtl="0" eaLnBrk="1" fontAlgn="t" latinLnBrk="0" hangingPunct="1"/>
            <a:r>
              <a:rPr lang="nl-BE" sz="1200" b="0" i="0" u="none" strike="noStrike" kern="1200" dirty="0">
                <a:solidFill>
                  <a:schemeClr val="tx1"/>
                </a:solidFill>
                <a:latin typeface="+mn-lt"/>
                <a:ea typeface="+mn-ea"/>
                <a:cs typeface="+mn-cs"/>
              </a:rPr>
              <a:t>32</a:t>
            </a:r>
          </a:p>
          <a:p>
            <a:pPr rtl="0" eaLnBrk="1" fontAlgn="t" latinLnBrk="0" hangingPunct="1"/>
            <a:r>
              <a:rPr lang="nl-BE" sz="1200" b="0" i="0" u="none" strike="noStrike" kern="1200" dirty="0">
                <a:solidFill>
                  <a:schemeClr val="tx1"/>
                </a:solidFill>
                <a:latin typeface="+mn-lt"/>
                <a:ea typeface="+mn-ea"/>
                <a:cs typeface="+mn-cs"/>
              </a:rPr>
              <a:t>33</a:t>
            </a:r>
          </a:p>
          <a:p>
            <a:pPr rtl="0" eaLnBrk="1" fontAlgn="t" latinLnBrk="0" hangingPunct="1"/>
            <a:r>
              <a:rPr lang="nl-BE" sz="1200" b="0" i="0" u="none" strike="noStrike" kern="1200" dirty="0">
                <a:solidFill>
                  <a:schemeClr val="tx1"/>
                </a:solidFill>
                <a:latin typeface="+mn-lt"/>
                <a:ea typeface="+mn-ea"/>
                <a:cs typeface="+mn-cs"/>
              </a:rPr>
              <a:t>59</a:t>
            </a:r>
          </a:p>
          <a:p>
            <a:pPr rtl="0" eaLnBrk="1" fontAlgn="t" latinLnBrk="0" hangingPunct="1"/>
            <a:endParaRPr lang="nl-BE" sz="1200" b="0" i="0" u="none" strike="noStrike" kern="120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25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Many</a:t>
            </a:r>
            <a:r>
              <a:rPr lang="nl-BE" dirty="0"/>
              <a:t> </a:t>
            </a:r>
            <a:r>
              <a:rPr lang="nl-BE" dirty="0" err="1"/>
              <a:t>less</a:t>
            </a:r>
            <a:r>
              <a:rPr lang="nl-BE" dirty="0"/>
              <a:t> </a:t>
            </a:r>
            <a:r>
              <a:rPr lang="nl-BE" dirty="0" err="1"/>
              <a:t>than</a:t>
            </a:r>
            <a:r>
              <a:rPr lang="nl-BE" dirty="0"/>
              <a:t> 3 </a:t>
            </a:r>
            <a:r>
              <a:rPr lang="nl-BE" dirty="0" err="1"/>
              <a:t>months</a:t>
            </a:r>
            <a:r>
              <a:rPr lang="nl-BE" dirty="0"/>
              <a:t>! Even NL 18%; up to 50%; late </a:t>
            </a:r>
            <a:r>
              <a:rPr lang="nl-BE" dirty="0" err="1"/>
              <a:t>referral</a:t>
            </a:r>
            <a:r>
              <a:rPr lang="nl-BE" dirty="0"/>
              <a:t>; late start </a:t>
            </a:r>
            <a:r>
              <a:rPr lang="nl-BE" dirty="0" err="1"/>
              <a:t>education</a:t>
            </a:r>
            <a:r>
              <a:rPr lang="nl-BE" dirty="0"/>
              <a:t>;</a:t>
            </a:r>
            <a:r>
              <a:rPr lang="nl-BE" dirty="0" err="1"/>
              <a:t>evolution</a:t>
            </a:r>
            <a:r>
              <a:rPr lang="nl-BE" dirty="0"/>
              <a:t> </a:t>
            </a:r>
            <a:r>
              <a:rPr lang="nl-BE" dirty="0" err="1"/>
              <a:t>took</a:t>
            </a:r>
            <a:r>
              <a:rPr lang="nl-BE" dirty="0"/>
              <a:t> </a:t>
            </a:r>
            <a:r>
              <a:rPr lang="nl-BE" dirty="0" err="1"/>
              <a:t>nephrologist</a:t>
            </a:r>
            <a:r>
              <a:rPr lang="nl-BE" dirty="0"/>
              <a:t> </a:t>
            </a:r>
            <a:r>
              <a:rPr lang="nl-BE" dirty="0" err="1"/>
              <a:t>by</a:t>
            </a:r>
            <a:r>
              <a:rPr lang="nl-BE" dirty="0"/>
              <a:t> </a:t>
            </a:r>
            <a:r>
              <a:rPr lang="nl-BE" dirty="0" err="1"/>
              <a:t>suprise</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26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t>
            </a:r>
            <a:r>
              <a:rPr lang="nl-BE" dirty="0" err="1"/>
              <a:t>Enough</a:t>
            </a:r>
            <a:r>
              <a:rPr lang="nl-BE" dirty="0"/>
              <a:t>” is a bit </a:t>
            </a:r>
            <a:r>
              <a:rPr lang="nl-BE" dirty="0" err="1"/>
              <a:t>ambiguous</a:t>
            </a:r>
            <a:r>
              <a:rPr lang="nl-BE" dirty="0"/>
              <a:t>. </a:t>
            </a:r>
            <a:r>
              <a:rPr lang="nl-BE" dirty="0" err="1"/>
              <a:t>It</a:t>
            </a:r>
            <a:r>
              <a:rPr lang="nl-BE" dirty="0"/>
              <a:t> </a:t>
            </a:r>
            <a:r>
              <a:rPr lang="nl-BE" dirty="0" err="1"/>
              <a:t>may</a:t>
            </a:r>
            <a:r>
              <a:rPr lang="nl-BE" dirty="0"/>
              <a:t> </a:t>
            </a:r>
            <a:r>
              <a:rPr lang="nl-BE" dirty="0" err="1"/>
              <a:t>be</a:t>
            </a:r>
            <a:r>
              <a:rPr lang="nl-BE" dirty="0"/>
              <a:t> </a:t>
            </a:r>
            <a:r>
              <a:rPr lang="nl-BE" dirty="0" err="1"/>
              <a:t>not</a:t>
            </a:r>
            <a:r>
              <a:rPr lang="nl-BE" dirty="0"/>
              <a:t> </a:t>
            </a:r>
            <a:r>
              <a:rPr lang="nl-BE" dirty="0" err="1"/>
              <a:t>or</a:t>
            </a:r>
            <a:r>
              <a:rPr lang="nl-BE" dirty="0"/>
              <a:t> </a:t>
            </a:r>
            <a:r>
              <a:rPr lang="nl-BE" dirty="0" err="1"/>
              <a:t>not</a:t>
            </a:r>
            <a:r>
              <a:rPr lang="nl-BE" dirty="0"/>
              <a:t> </a:t>
            </a:r>
            <a:r>
              <a:rPr lang="nl-BE" dirty="0" err="1"/>
              <a:t>enough</a:t>
            </a:r>
            <a:r>
              <a:rPr lang="nl-BE" dirty="0"/>
              <a:t>. </a:t>
            </a:r>
            <a:r>
              <a:rPr lang="nl-BE" dirty="0" err="1"/>
              <a:t>But</a:t>
            </a:r>
            <a:r>
              <a:rPr lang="nl-BE" dirty="0"/>
              <a:t> </a:t>
            </a:r>
            <a:r>
              <a:rPr lang="nl-BE" dirty="0" err="1"/>
              <a:t>not</a:t>
            </a:r>
            <a:r>
              <a:rPr lang="nl-BE" dirty="0"/>
              <a:t> </a:t>
            </a:r>
            <a:r>
              <a:rPr lang="nl-BE" dirty="0" err="1"/>
              <a:t>enough</a:t>
            </a:r>
            <a:r>
              <a:rPr lang="nl-BE" dirty="0"/>
              <a:t> is </a:t>
            </a:r>
            <a:r>
              <a:rPr lang="nl-BE" dirty="0" err="1"/>
              <a:t>not</a:t>
            </a:r>
            <a:r>
              <a:rPr lang="nl-BE" dirty="0"/>
              <a:t> </a:t>
            </a:r>
            <a:r>
              <a:rPr lang="nl-BE" dirty="0" err="1"/>
              <a:t>enough</a:t>
            </a:r>
            <a:r>
              <a:rPr lang="nl-BE" dirty="0"/>
              <a:t>. </a:t>
            </a:r>
          </a:p>
          <a:p>
            <a:r>
              <a:rPr lang="nl-BE" dirty="0"/>
              <a:t>In al deze vragen, is het duidelijk dat de arts soms de keuzes maakt; De vraag is of het ethisch is dat te doen en of niet op zijn minst alle opties voorgelegd moeten worden. Dat belet niet dat de arts dan nog altijd sterk staat om de finale decisie te </a:t>
            </a:r>
            <a:r>
              <a:rPr lang="nl-BE" dirty="0" err="1"/>
              <a:t>beinvloeden</a:t>
            </a:r>
            <a:r>
              <a:rPr lang="nl-BE" dirty="0"/>
              <a:t>.</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27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Drop </a:t>
            </a:r>
            <a:r>
              <a:rPr lang="nl-BE" dirty="0" err="1"/>
              <a:t>it</a:t>
            </a:r>
            <a:r>
              <a:rPr lang="nl-BE" dirty="0"/>
              <a:t>? </a:t>
            </a:r>
            <a:r>
              <a:rPr lang="nl-BE" dirty="0" err="1"/>
              <a:t>This</a:t>
            </a:r>
            <a:r>
              <a:rPr lang="nl-BE" dirty="0"/>
              <a:t> part </a:t>
            </a:r>
            <a:r>
              <a:rPr lang="nl-BE" dirty="0" err="1"/>
              <a:t>could</a:t>
            </a:r>
            <a:r>
              <a:rPr lang="nl-BE" dirty="0"/>
              <a:t> </a:t>
            </a:r>
            <a:r>
              <a:rPr lang="nl-BE" dirty="0" err="1"/>
              <a:t>be</a:t>
            </a:r>
            <a:r>
              <a:rPr lang="nl-BE" dirty="0"/>
              <a:t> </a:t>
            </a:r>
            <a:r>
              <a:rPr lang="nl-BE" dirty="0" err="1"/>
              <a:t>deleted</a:t>
            </a:r>
            <a:r>
              <a:rPr lang="nl-BE" dirty="0"/>
              <a:t>, is </a:t>
            </a:r>
            <a:r>
              <a:rPr lang="nl-BE" dirty="0" err="1"/>
              <a:t>less</a:t>
            </a:r>
            <a:r>
              <a:rPr lang="nl-BE" dirty="0"/>
              <a:t> </a:t>
            </a:r>
            <a:r>
              <a:rPr lang="nl-BE" dirty="0" err="1"/>
              <a:t>essential</a:t>
            </a:r>
            <a:r>
              <a:rPr lang="nl-BE" dirty="0"/>
              <a:t> to the </a:t>
            </a:r>
            <a:r>
              <a:rPr lang="nl-BE" dirty="0" err="1"/>
              <a:t>discussion</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29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Still</a:t>
            </a:r>
            <a:r>
              <a:rPr lang="nl-BE" dirty="0"/>
              <a:t> a </a:t>
            </a:r>
            <a:r>
              <a:rPr lang="nl-BE" dirty="0" err="1"/>
              <a:t>substantial</a:t>
            </a:r>
            <a:r>
              <a:rPr lang="nl-BE" dirty="0"/>
              <a:t> </a:t>
            </a:r>
            <a:r>
              <a:rPr lang="nl-BE" dirty="0" err="1"/>
              <a:t>section</a:t>
            </a:r>
            <a:r>
              <a:rPr lang="nl-BE" dirty="0"/>
              <a:t> </a:t>
            </a:r>
            <a:r>
              <a:rPr lang="nl-BE" dirty="0" err="1"/>
              <a:t>no</a:t>
            </a:r>
            <a:r>
              <a:rPr lang="nl-BE" dirty="0"/>
              <a:t> info average 25%</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30</a:t>
            </a:fld>
            <a:endParaRPr lang="en-GB"/>
          </a:p>
        </p:txBody>
      </p:sp>
    </p:spTree>
    <p:extLst>
      <p:ext uri="{BB962C8B-B14F-4D97-AF65-F5344CB8AC3E}">
        <p14:creationId xmlns="" xmlns:p14="http://schemas.microsoft.com/office/powerpoint/2010/main" val="158360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In the </a:t>
            </a:r>
            <a:r>
              <a:rPr lang="nl-BE" dirty="0" err="1"/>
              <a:t>Netherlands</a:t>
            </a:r>
            <a:r>
              <a:rPr lang="nl-BE" dirty="0"/>
              <a:t> </a:t>
            </a:r>
            <a:r>
              <a:rPr lang="nl-BE" dirty="0" err="1"/>
              <a:t>mostly</a:t>
            </a:r>
            <a:r>
              <a:rPr lang="nl-BE" dirty="0"/>
              <a:t> living </a:t>
            </a:r>
            <a:r>
              <a:rPr lang="nl-BE" dirty="0" err="1"/>
              <a:t>donation</a:t>
            </a:r>
            <a:r>
              <a:rPr lang="nl-BE" dirty="0"/>
              <a:t>; </a:t>
            </a:r>
            <a:r>
              <a:rPr lang="nl-BE" dirty="0" err="1"/>
              <a:t>Greece</a:t>
            </a:r>
            <a:r>
              <a:rPr lang="nl-BE" dirty="0"/>
              <a:t> overal low TP </a:t>
            </a:r>
            <a:r>
              <a:rPr lang="nl-BE" dirty="0" err="1"/>
              <a:t>rate</a:t>
            </a:r>
            <a:r>
              <a:rPr lang="nl-BE" dirty="0"/>
              <a:t> but35% LD.</a:t>
            </a:r>
          </a:p>
          <a:p>
            <a:r>
              <a:rPr lang="nl-BE" dirty="0" err="1"/>
              <a:t>Neither</a:t>
            </a:r>
            <a:r>
              <a:rPr lang="nl-BE" dirty="0"/>
              <a:t> </a:t>
            </a:r>
            <a:r>
              <a:rPr lang="nl-BE" dirty="0" err="1"/>
              <a:t>were</a:t>
            </a:r>
            <a:r>
              <a:rPr lang="nl-BE" dirty="0"/>
              <a:t> </a:t>
            </a:r>
            <a:r>
              <a:rPr lang="nl-BE" dirty="0" err="1"/>
              <a:t>discussed</a:t>
            </a:r>
            <a:r>
              <a:rPr lang="nl-BE" dirty="0"/>
              <a:t> </a:t>
            </a:r>
            <a:r>
              <a:rPr lang="nl-BE" dirty="0" err="1"/>
              <a:t>makes</a:t>
            </a:r>
            <a:r>
              <a:rPr lang="nl-BE" dirty="0"/>
              <a:t> </a:t>
            </a:r>
            <a:r>
              <a:rPr lang="nl-BE" dirty="0" err="1"/>
              <a:t>no</a:t>
            </a:r>
            <a:r>
              <a:rPr lang="nl-BE" dirty="0"/>
              <a:t> </a:t>
            </a:r>
            <a:r>
              <a:rPr lang="nl-BE" dirty="0" err="1"/>
              <a:t>sense</a:t>
            </a:r>
            <a:r>
              <a:rPr lang="nl-BE" dirty="0"/>
              <a:t> and </a:t>
            </a:r>
            <a:r>
              <a:rPr lang="nl-BE" dirty="0" err="1"/>
              <a:t>should</a:t>
            </a:r>
            <a:r>
              <a:rPr lang="nl-BE" dirty="0"/>
              <a:t> </a:t>
            </a:r>
            <a:r>
              <a:rPr lang="nl-BE" dirty="0" err="1"/>
              <a:t>be</a:t>
            </a:r>
            <a:r>
              <a:rPr lang="nl-BE" dirty="0"/>
              <a:t> </a:t>
            </a:r>
            <a:r>
              <a:rPr lang="nl-BE" dirty="0" err="1"/>
              <a:t>deleted</a:t>
            </a:r>
            <a:r>
              <a:rPr lang="nl-BE" dirty="0"/>
              <a:t>.</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31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Zeer belangrijk</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32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Relatively</a:t>
            </a:r>
            <a:r>
              <a:rPr lang="nl-BE" dirty="0"/>
              <a:t> low </a:t>
            </a:r>
            <a:r>
              <a:rPr lang="nl-BE" dirty="0" err="1"/>
              <a:t>importance</a:t>
            </a:r>
            <a:r>
              <a:rPr lang="nl-BE" dirty="0"/>
              <a:t> </a:t>
            </a:r>
            <a:r>
              <a:rPr lang="nl-BE" dirty="0" err="1"/>
              <a:t>educational</a:t>
            </a:r>
            <a:r>
              <a:rPr lang="nl-BE" dirty="0"/>
              <a:t> programs and internet (</a:t>
            </a:r>
            <a:r>
              <a:rPr lang="nl-BE" dirty="0" err="1"/>
              <a:t>except</a:t>
            </a:r>
            <a:r>
              <a:rPr lang="nl-BE" dirty="0"/>
              <a:t> </a:t>
            </a:r>
            <a:r>
              <a:rPr lang="nl-BE" dirty="0" err="1"/>
              <a:t>france</a:t>
            </a:r>
            <a:r>
              <a:rPr lang="nl-BE" dirty="0"/>
              <a:t>); </a:t>
            </a:r>
            <a:r>
              <a:rPr lang="nl-BE" dirty="0" err="1"/>
              <a:t>limited</a:t>
            </a:r>
            <a:r>
              <a:rPr lang="nl-BE" dirty="0"/>
              <a:t> </a:t>
            </a:r>
            <a:r>
              <a:rPr lang="nl-BE" dirty="0" err="1"/>
              <a:t>role</a:t>
            </a:r>
            <a:r>
              <a:rPr lang="nl-BE" dirty="0"/>
              <a:t> nurse </a:t>
            </a:r>
            <a:r>
              <a:rPr lang="nl-BE" dirty="0" err="1"/>
              <a:t>except</a:t>
            </a:r>
            <a:r>
              <a:rPr lang="nl-BE" dirty="0"/>
              <a:t> UK, </a:t>
            </a:r>
            <a:r>
              <a:rPr lang="nl-BE" dirty="0" err="1"/>
              <a:t>where</a:t>
            </a:r>
            <a:r>
              <a:rPr lang="nl-BE" dirty="0"/>
              <a:t> </a:t>
            </a:r>
            <a:r>
              <a:rPr lang="nl-BE" dirty="0" err="1"/>
              <a:t>educational</a:t>
            </a:r>
            <a:r>
              <a:rPr lang="nl-BE" dirty="0"/>
              <a:t> programs are </a:t>
            </a:r>
            <a:r>
              <a:rPr lang="nl-BE" dirty="0" err="1"/>
              <a:t>slightly</a:t>
            </a:r>
            <a:r>
              <a:rPr lang="nl-BE" dirty="0"/>
              <a:t> </a:t>
            </a:r>
            <a:r>
              <a:rPr lang="nl-BE" dirty="0" err="1"/>
              <a:t>higher</a:t>
            </a:r>
            <a:r>
              <a:rPr lang="nl-BE" dirty="0"/>
              <a:t> </a:t>
            </a:r>
            <a:r>
              <a:rPr lang="nl-BE" dirty="0" err="1"/>
              <a:t>scoring</a:t>
            </a:r>
            <a:r>
              <a:rPr lang="nl-BE" dirty="0"/>
              <a:t>.</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33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Geen</a:t>
            </a:r>
            <a:r>
              <a:rPr lang="en-GB" dirty="0"/>
              <a:t> </a:t>
            </a:r>
            <a:r>
              <a:rPr lang="en-GB" dirty="0" err="1"/>
              <a:t>backquestionning</a:t>
            </a:r>
            <a:r>
              <a:rPr lang="en-GB" dirty="0"/>
              <a:t> </a:t>
            </a:r>
            <a:r>
              <a:rPr lang="en-GB" dirty="0" err="1"/>
              <a:t>om</a:t>
            </a:r>
            <a:r>
              <a:rPr lang="en-GB" dirty="0"/>
              <a:t> </a:t>
            </a:r>
            <a:r>
              <a:rPr lang="en-GB" dirty="0" err="1"/>
              <a:t>contradicties</a:t>
            </a:r>
            <a:r>
              <a:rPr lang="en-GB" dirty="0"/>
              <a:t> op </a:t>
            </a:r>
            <a:r>
              <a:rPr lang="en-GB" dirty="0" err="1"/>
              <a:t>te</a:t>
            </a:r>
            <a:r>
              <a:rPr lang="en-GB" dirty="0"/>
              <a:t> </a:t>
            </a:r>
            <a:r>
              <a:rPr lang="en-GB" dirty="0" err="1"/>
              <a:t>sporen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10132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4 </a:t>
            </a:r>
            <a:r>
              <a:rPr lang="nl-BE" dirty="0" err="1"/>
              <a:t>countries</a:t>
            </a:r>
            <a:r>
              <a:rPr lang="nl-BE" dirty="0"/>
              <a:t> more </a:t>
            </a:r>
            <a:r>
              <a:rPr lang="nl-BE" dirty="0" err="1"/>
              <a:t>than</a:t>
            </a:r>
            <a:r>
              <a:rPr lang="nl-BE" dirty="0"/>
              <a:t> 20% </a:t>
            </a:r>
            <a:r>
              <a:rPr lang="nl-BE" dirty="0" err="1"/>
              <a:t>not</a:t>
            </a:r>
            <a:r>
              <a:rPr lang="nl-BE" dirty="0"/>
              <a:t>. </a:t>
            </a:r>
            <a:r>
              <a:rPr lang="nl-BE" dirty="0" err="1"/>
              <a:t>Could</a:t>
            </a:r>
            <a:r>
              <a:rPr lang="nl-BE" dirty="0"/>
              <a:t> </a:t>
            </a:r>
            <a:r>
              <a:rPr lang="nl-BE" dirty="0" err="1"/>
              <a:t>be</a:t>
            </a:r>
            <a:r>
              <a:rPr lang="nl-BE" dirty="0"/>
              <a:t> </a:t>
            </a:r>
            <a:r>
              <a:rPr lang="nl-BE" dirty="0" err="1"/>
              <a:t>non-suitable</a:t>
            </a:r>
            <a:r>
              <a:rPr lang="nl-BE" dirty="0"/>
              <a:t> </a:t>
            </a:r>
            <a:r>
              <a:rPr lang="nl-BE" dirty="0" err="1"/>
              <a:t>patients</a:t>
            </a:r>
            <a:r>
              <a:rPr lang="nl-BE" dirty="0"/>
              <a:t>.</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37</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Drop </a:t>
            </a:r>
            <a:r>
              <a:rPr lang="nl-BE" dirty="0" err="1"/>
              <a:t>it</a:t>
            </a:r>
            <a:r>
              <a:rPr lang="nl-BE" dirty="0"/>
              <a:t>?</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57</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58</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59</a:t>
            </a:fld>
            <a:endParaRPr lang="en-GB"/>
          </a:p>
        </p:txBody>
      </p:sp>
    </p:spTree>
    <p:extLst>
      <p:ext uri="{BB962C8B-B14F-4D97-AF65-F5344CB8AC3E}">
        <p14:creationId xmlns="" xmlns:p14="http://schemas.microsoft.com/office/powerpoint/2010/main" val="959548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nl-BE" dirty="0" err="1"/>
              <a:t>With</a:t>
            </a:r>
            <a:r>
              <a:rPr lang="nl-BE" baseline="0" dirty="0"/>
              <a:t> </a:t>
            </a:r>
            <a:r>
              <a:rPr lang="nl-BE" baseline="0" dirty="0" err="1"/>
              <a:t>Slovenia</a:t>
            </a:r>
            <a:endParaRPr lang="nl-BE" dirty="0"/>
          </a:p>
          <a:p>
            <a:endParaRPr lang="nl-BE" dirty="0"/>
          </a:p>
        </p:txBody>
      </p:sp>
      <p:sp>
        <p:nvSpPr>
          <p:cNvPr id="4" name="Slide Number Placeholder 3"/>
          <p:cNvSpPr>
            <a:spLocks noGrp="1"/>
          </p:cNvSpPr>
          <p:nvPr>
            <p:ph type="sldNum" sz="quarter" idx="10"/>
          </p:nvPr>
        </p:nvSpPr>
        <p:spPr/>
        <p:txBody>
          <a:bodyPr/>
          <a:lstStyle/>
          <a:p>
            <a:fld id="{4A251614-1F84-4672-BDAC-0A4D4AAE912E}" type="slidenum">
              <a:rPr lang="en-GB" smtClean="0"/>
              <a:pPr/>
              <a:t>61</a:t>
            </a:fld>
            <a:endParaRPr lang="en-GB"/>
          </a:p>
        </p:txBody>
      </p:sp>
    </p:spTree>
    <p:extLst>
      <p:ext uri="{BB962C8B-B14F-4D97-AF65-F5344CB8AC3E}">
        <p14:creationId xmlns="" xmlns:p14="http://schemas.microsoft.com/office/powerpoint/2010/main" val="2579918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Assionalsre</a:t>
            </a:r>
            <a:r>
              <a:rPr lang="nl-BE" dirty="0"/>
              <a:t> these </a:t>
            </a:r>
            <a:r>
              <a:rPr lang="nl-BE" dirty="0" err="1"/>
              <a:t>responses</a:t>
            </a:r>
            <a:r>
              <a:rPr lang="nl-BE" dirty="0"/>
              <a:t> of </a:t>
            </a:r>
            <a:r>
              <a:rPr lang="nl-BE" dirty="0" err="1"/>
              <a:t>patients</a:t>
            </a:r>
            <a:r>
              <a:rPr lang="nl-BE" dirty="0"/>
              <a:t> </a:t>
            </a:r>
            <a:r>
              <a:rPr lang="nl-BE" dirty="0" err="1"/>
              <a:t>or</a:t>
            </a:r>
            <a:r>
              <a:rPr lang="nl-BE" dirty="0"/>
              <a:t> </a:t>
            </a:r>
            <a:r>
              <a:rPr lang="nl-BE" dirty="0" err="1"/>
              <a:t>patients</a:t>
            </a:r>
            <a:r>
              <a:rPr lang="nl-BE" dirty="0"/>
              <a:t> + professionals?</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68</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Drop </a:t>
            </a:r>
            <a:r>
              <a:rPr lang="nl-BE" dirty="0" err="1"/>
              <a:t>it</a:t>
            </a:r>
            <a:r>
              <a:rPr lang="nl-BE" dirty="0"/>
              <a:t>? </a:t>
            </a:r>
            <a:r>
              <a:rPr lang="nl-BE" dirty="0" err="1"/>
              <a:t>Absolutely</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69</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Better</a:t>
            </a:r>
            <a:r>
              <a:rPr lang="nl-BE" dirty="0"/>
              <a:t> </a:t>
            </a:r>
            <a:r>
              <a:rPr lang="nl-BE" dirty="0" err="1"/>
              <a:t>not</a:t>
            </a:r>
            <a:r>
              <a:rPr lang="nl-BE" dirty="0"/>
              <a:t> </a:t>
            </a:r>
            <a:r>
              <a:rPr lang="nl-BE" dirty="0" err="1"/>
              <a:t>include</a:t>
            </a:r>
            <a:r>
              <a:rPr lang="nl-BE" dirty="0"/>
              <a:t>. </a:t>
            </a:r>
            <a:r>
              <a:rPr lang="nl-BE" dirty="0" err="1"/>
              <a:t>Maybe</a:t>
            </a:r>
            <a:r>
              <a:rPr lang="nl-BE" dirty="0"/>
              <a:t> </a:t>
            </a:r>
            <a:r>
              <a:rPr lang="nl-BE" dirty="0" err="1"/>
              <a:t>question</a:t>
            </a:r>
            <a:r>
              <a:rPr lang="nl-BE" dirty="0"/>
              <a:t> </a:t>
            </a:r>
            <a:r>
              <a:rPr lang="nl-BE" dirty="0" err="1"/>
              <a:t>misunderstood</a:t>
            </a:r>
            <a:r>
              <a:rPr lang="nl-BE" dirty="0"/>
              <a:t> + </a:t>
            </a:r>
            <a:r>
              <a:rPr lang="nl-BE" dirty="0" err="1"/>
              <a:t>not</a:t>
            </a:r>
            <a:r>
              <a:rPr lang="nl-BE" dirty="0"/>
              <a:t> the right </a:t>
            </a:r>
            <a:r>
              <a:rPr lang="nl-BE" dirty="0" err="1"/>
              <a:t>group</a:t>
            </a:r>
            <a:r>
              <a:rPr lang="nl-BE" dirty="0"/>
              <a:t> to </a:t>
            </a:r>
            <a:r>
              <a:rPr lang="nl-BE" dirty="0" err="1"/>
              <a:t>whom</a:t>
            </a:r>
            <a:r>
              <a:rPr lang="nl-BE" dirty="0"/>
              <a:t> </a:t>
            </a:r>
            <a:r>
              <a:rPr lang="nl-BE" dirty="0" err="1"/>
              <a:t>this</a:t>
            </a:r>
            <a:r>
              <a:rPr lang="nl-BE" dirty="0"/>
              <a:t> was </a:t>
            </a:r>
            <a:r>
              <a:rPr lang="nl-BE" dirty="0" err="1"/>
              <a:t>asked</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70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Without</a:t>
            </a:r>
            <a:r>
              <a:rPr lang="nl-BE" baseline="0" dirty="0"/>
              <a:t> Slovenia</a:t>
            </a:r>
            <a:endParaRPr lang="nl-BE" dirty="0"/>
          </a:p>
        </p:txBody>
      </p:sp>
      <p:sp>
        <p:nvSpPr>
          <p:cNvPr id="4" name="Slide Number Placeholder 3"/>
          <p:cNvSpPr>
            <a:spLocks noGrp="1"/>
          </p:cNvSpPr>
          <p:nvPr>
            <p:ph type="sldNum" sz="quarter" idx="10"/>
          </p:nvPr>
        </p:nvSpPr>
        <p:spPr/>
        <p:txBody>
          <a:bodyPr/>
          <a:lstStyle/>
          <a:p>
            <a:fld id="{4A251614-1F84-4672-BDAC-0A4D4AAE912E}" type="slidenum">
              <a:rPr lang="en-GB" smtClean="0"/>
              <a:pPr/>
              <a:t>71</a:t>
            </a:fld>
            <a:endParaRPr lang="en-GB"/>
          </a:p>
        </p:txBody>
      </p:sp>
    </p:spTree>
    <p:extLst>
      <p:ext uri="{BB962C8B-B14F-4D97-AF65-F5344CB8AC3E}">
        <p14:creationId xmlns="" xmlns:p14="http://schemas.microsoft.com/office/powerpoint/2010/main" val="3013868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Limits</a:t>
            </a:r>
            <a:r>
              <a:rPr lang="nl-BE" dirty="0"/>
              <a:t> in </a:t>
            </a:r>
            <a:r>
              <a:rPr lang="nl-BE" dirty="0" err="1"/>
              <a:t>staff</a:t>
            </a:r>
            <a:r>
              <a:rPr lang="nl-BE" dirty="0"/>
              <a:t> and training , </a:t>
            </a:r>
            <a:r>
              <a:rPr lang="nl-BE" dirty="0" err="1"/>
              <a:t>reimbursement</a:t>
            </a:r>
            <a:r>
              <a:rPr lang="nl-BE" dirty="0"/>
              <a:t> is </a:t>
            </a:r>
            <a:r>
              <a:rPr lang="nl-BE" dirty="0" err="1"/>
              <a:t>still</a:t>
            </a:r>
            <a:r>
              <a:rPr lang="nl-BE" dirty="0"/>
              <a:t> a </a:t>
            </a:r>
            <a:r>
              <a:rPr lang="nl-BE" dirty="0" err="1"/>
              <a:t>probblem</a:t>
            </a:r>
            <a:r>
              <a:rPr lang="nl-BE" dirty="0"/>
              <a:t> in most </a:t>
            </a:r>
            <a:r>
              <a:rPr lang="nl-BE" dirty="0" err="1"/>
              <a:t>countries</a:t>
            </a:r>
            <a:r>
              <a:rPr lang="nl-BE" dirty="0"/>
              <a:t> </a:t>
            </a:r>
            <a:r>
              <a:rPr lang="nl-BE" dirty="0" err="1"/>
              <a:t>except</a:t>
            </a:r>
            <a:r>
              <a:rPr lang="nl-BE" dirty="0"/>
              <a:t> </a:t>
            </a:r>
            <a:r>
              <a:rPr lang="nl-BE" dirty="0" err="1"/>
              <a:t>nl</a:t>
            </a:r>
            <a:r>
              <a:rPr lang="nl-BE" dirty="0"/>
              <a:t>. + </a:t>
            </a:r>
            <a:r>
              <a:rPr lang="nl-BE" dirty="0" err="1"/>
              <a:t>no</a:t>
            </a:r>
            <a:r>
              <a:rPr lang="nl-BE" dirty="0"/>
              <a:t> interest </a:t>
            </a:r>
            <a:r>
              <a:rPr lang="nl-BE" dirty="0" err="1"/>
              <a:t>hospital</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74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Geen</a:t>
            </a:r>
            <a:r>
              <a:rPr lang="en-GB" dirty="0"/>
              <a:t> </a:t>
            </a:r>
            <a:r>
              <a:rPr lang="en-GB" dirty="0" err="1"/>
              <a:t>backquestionning</a:t>
            </a:r>
            <a:r>
              <a:rPr lang="en-GB" dirty="0"/>
              <a:t> </a:t>
            </a:r>
            <a:r>
              <a:rPr lang="en-GB" dirty="0" err="1"/>
              <a:t>om</a:t>
            </a:r>
            <a:r>
              <a:rPr lang="en-GB" dirty="0"/>
              <a:t> </a:t>
            </a:r>
            <a:r>
              <a:rPr lang="en-GB" dirty="0" err="1"/>
              <a:t>contradicties</a:t>
            </a:r>
            <a:r>
              <a:rPr lang="en-GB" dirty="0"/>
              <a:t> op </a:t>
            </a:r>
            <a:r>
              <a:rPr lang="en-GB" dirty="0" err="1"/>
              <a:t>te</a:t>
            </a:r>
            <a:r>
              <a:rPr lang="en-GB" dirty="0"/>
              <a:t> </a:t>
            </a:r>
            <a:r>
              <a:rPr lang="en-GB" dirty="0" err="1"/>
              <a:t>sporen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587848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Main</a:t>
            </a:r>
            <a:r>
              <a:rPr lang="nl-BE" dirty="0"/>
              <a:t> </a:t>
            </a:r>
            <a:r>
              <a:rPr lang="nl-BE" dirty="0" err="1"/>
              <a:t>resons</a:t>
            </a:r>
            <a:r>
              <a:rPr lang="nl-BE" dirty="0"/>
              <a:t>: </a:t>
            </a:r>
            <a:r>
              <a:rPr lang="nl-BE" dirty="0" err="1"/>
              <a:t>QoL</a:t>
            </a:r>
            <a:r>
              <a:rPr lang="nl-BE" dirty="0"/>
              <a:t>, </a:t>
            </a:r>
            <a:r>
              <a:rPr lang="nl-BE" dirty="0" err="1"/>
              <a:t>dependency</a:t>
            </a:r>
            <a:r>
              <a:rPr lang="nl-BE" dirty="0"/>
              <a:t>, </a:t>
            </a:r>
            <a:r>
              <a:rPr lang="nl-BE" dirty="0" err="1"/>
              <a:t>QoLMove</a:t>
            </a:r>
            <a:r>
              <a:rPr lang="nl-BE" dirty="0"/>
              <a:t> to </a:t>
            </a:r>
            <a:r>
              <a:rPr lang="nl-BE" dirty="0" err="1"/>
              <a:t>further</a:t>
            </a:r>
            <a:r>
              <a:rPr lang="nl-BE" dirty="0"/>
              <a:t> </a:t>
            </a:r>
            <a:r>
              <a:rPr lang="nl-BE" dirty="0" err="1"/>
              <a:t>below</a:t>
            </a:r>
            <a:r>
              <a:rPr lang="nl-BE" dirty="0"/>
              <a:t>. </a:t>
            </a:r>
          </a:p>
          <a:p>
            <a:r>
              <a:rPr lang="nl-BE" dirty="0" err="1"/>
              <a:t>Please</a:t>
            </a:r>
            <a:r>
              <a:rPr lang="nl-BE" dirty="0"/>
              <a:t> </a:t>
            </a:r>
            <a:r>
              <a:rPr lang="nl-BE" dirty="0" err="1"/>
              <a:t>specify</a:t>
            </a:r>
            <a:r>
              <a:rPr lang="nl-BE" dirty="0"/>
              <a:t> mag weg</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76</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Without</a:t>
            </a:r>
            <a:r>
              <a:rPr lang="nl-BE" baseline="0" dirty="0"/>
              <a:t> Slovenia</a:t>
            </a:r>
            <a:endParaRPr lang="nl-BE" dirty="0"/>
          </a:p>
        </p:txBody>
      </p:sp>
      <p:sp>
        <p:nvSpPr>
          <p:cNvPr id="4" name="Slide Number Placeholder 3"/>
          <p:cNvSpPr>
            <a:spLocks noGrp="1"/>
          </p:cNvSpPr>
          <p:nvPr>
            <p:ph type="sldNum" sz="quarter" idx="10"/>
          </p:nvPr>
        </p:nvSpPr>
        <p:spPr/>
        <p:txBody>
          <a:bodyPr/>
          <a:lstStyle/>
          <a:p>
            <a:fld id="{4A251614-1F84-4672-BDAC-0A4D4AAE912E}" type="slidenum">
              <a:rPr lang="en-GB" smtClean="0"/>
              <a:pPr/>
              <a:t>79</a:t>
            </a:fld>
            <a:endParaRPr lang="en-GB"/>
          </a:p>
        </p:txBody>
      </p:sp>
    </p:spTree>
    <p:extLst>
      <p:ext uri="{BB962C8B-B14F-4D97-AF65-F5344CB8AC3E}">
        <p14:creationId xmlns="" xmlns:p14="http://schemas.microsoft.com/office/powerpoint/2010/main" val="301386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Limits</a:t>
            </a:r>
            <a:r>
              <a:rPr lang="nl-BE" dirty="0"/>
              <a:t> in </a:t>
            </a:r>
            <a:r>
              <a:rPr lang="nl-BE" dirty="0" err="1"/>
              <a:t>staff</a:t>
            </a:r>
            <a:r>
              <a:rPr lang="nl-BE" dirty="0"/>
              <a:t> and training , </a:t>
            </a:r>
            <a:r>
              <a:rPr lang="nl-BE" dirty="0" err="1"/>
              <a:t>reimbursement</a:t>
            </a:r>
            <a:r>
              <a:rPr lang="nl-BE" dirty="0"/>
              <a:t> is </a:t>
            </a:r>
            <a:r>
              <a:rPr lang="nl-BE" dirty="0" err="1"/>
              <a:t>still</a:t>
            </a:r>
            <a:r>
              <a:rPr lang="nl-BE" dirty="0"/>
              <a:t> a </a:t>
            </a:r>
            <a:r>
              <a:rPr lang="nl-BE" dirty="0" err="1"/>
              <a:t>probblem</a:t>
            </a:r>
            <a:r>
              <a:rPr lang="nl-BE" dirty="0"/>
              <a:t> in most </a:t>
            </a:r>
            <a:r>
              <a:rPr lang="nl-BE" dirty="0" err="1"/>
              <a:t>countries</a:t>
            </a:r>
            <a:r>
              <a:rPr lang="nl-BE" dirty="0"/>
              <a:t> </a:t>
            </a:r>
            <a:r>
              <a:rPr lang="nl-BE" dirty="0" err="1"/>
              <a:t>except</a:t>
            </a:r>
            <a:r>
              <a:rPr lang="nl-BE" dirty="0"/>
              <a:t> </a:t>
            </a:r>
            <a:r>
              <a:rPr lang="nl-BE" dirty="0" err="1"/>
              <a:t>nl</a:t>
            </a:r>
            <a:r>
              <a:rPr lang="nl-BE" dirty="0"/>
              <a:t>. + </a:t>
            </a:r>
            <a:r>
              <a:rPr lang="nl-BE" dirty="0" err="1"/>
              <a:t>no</a:t>
            </a:r>
            <a:r>
              <a:rPr lang="nl-BE" dirty="0"/>
              <a:t> interest </a:t>
            </a:r>
            <a:r>
              <a:rPr lang="nl-BE" dirty="0" err="1"/>
              <a:t>hospital</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81</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Remarkably</a:t>
            </a:r>
            <a:r>
              <a:rPr lang="nl-BE" dirty="0"/>
              <a:t> </a:t>
            </a:r>
            <a:r>
              <a:rPr lang="nl-BE" dirty="0" err="1"/>
              <a:t>much</a:t>
            </a:r>
            <a:r>
              <a:rPr lang="nl-BE" dirty="0"/>
              <a:t> </a:t>
            </a:r>
            <a:r>
              <a:rPr lang="nl-BE" dirty="0" err="1"/>
              <a:t>compared</a:t>
            </a:r>
            <a:r>
              <a:rPr lang="nl-BE" dirty="0"/>
              <a:t> to </a:t>
            </a:r>
            <a:r>
              <a:rPr lang="nl-BE" dirty="0" err="1"/>
              <a:t>patient</a:t>
            </a:r>
            <a:r>
              <a:rPr lang="nl-BE" dirty="0"/>
              <a:t> response</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Staff</a:t>
            </a:r>
            <a:r>
              <a:rPr lang="nl-BE" dirty="0"/>
              <a:t> </a:t>
            </a:r>
            <a:r>
              <a:rPr lang="nl-BE" dirty="0" err="1"/>
              <a:t>limiations</a:t>
            </a:r>
            <a:r>
              <a:rPr lang="nl-BE" dirty="0"/>
              <a:t>, </a:t>
            </a:r>
            <a:r>
              <a:rPr lang="nl-BE" dirty="0" err="1"/>
              <a:t>litle</a:t>
            </a:r>
            <a:r>
              <a:rPr lang="nl-BE" dirty="0"/>
              <a:t> info; </a:t>
            </a:r>
            <a:r>
              <a:rPr lang="nl-BE" dirty="0" err="1"/>
              <a:t>ethical</a:t>
            </a:r>
            <a:r>
              <a:rPr lang="nl-BE" dirty="0"/>
              <a:t> concerns</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Still</a:t>
            </a:r>
            <a:r>
              <a:rPr lang="nl-BE" dirty="0"/>
              <a:t> a </a:t>
            </a:r>
            <a:r>
              <a:rPr lang="nl-BE" dirty="0" err="1"/>
              <a:t>substantial</a:t>
            </a:r>
            <a:r>
              <a:rPr lang="nl-BE" dirty="0"/>
              <a:t> </a:t>
            </a:r>
            <a:r>
              <a:rPr lang="nl-BE" dirty="0" err="1"/>
              <a:t>section</a:t>
            </a:r>
            <a:r>
              <a:rPr lang="nl-BE" dirty="0"/>
              <a:t> </a:t>
            </a:r>
            <a:r>
              <a:rPr lang="nl-BE" dirty="0" err="1"/>
              <a:t>no</a:t>
            </a:r>
            <a:r>
              <a:rPr lang="nl-BE" dirty="0"/>
              <a:t> info average 25%</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86</a:t>
            </a:fld>
            <a:endParaRPr lang="en-GB"/>
          </a:p>
        </p:txBody>
      </p:sp>
    </p:spTree>
    <p:extLst>
      <p:ext uri="{BB962C8B-B14F-4D97-AF65-F5344CB8AC3E}">
        <p14:creationId xmlns="" xmlns:p14="http://schemas.microsoft.com/office/powerpoint/2010/main" val="1583604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a:t>Especially</a:t>
            </a:r>
            <a:r>
              <a:rPr lang="nl-BE" dirty="0"/>
              <a:t> </a:t>
            </a:r>
            <a:r>
              <a:rPr lang="nl-BE" dirty="0" err="1"/>
              <a:t>staff</a:t>
            </a:r>
            <a:r>
              <a:rPr lang="nl-BE" dirty="0"/>
              <a:t> </a:t>
            </a:r>
            <a:r>
              <a:rPr lang="nl-BE" dirty="0" err="1"/>
              <a:t>limitations</a:t>
            </a:r>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N of </a:t>
            </a:r>
            <a:r>
              <a:rPr lang="nl-BE" dirty="0" err="1"/>
              <a:t>retired</a:t>
            </a:r>
            <a:r>
              <a:rPr lang="nl-BE" dirty="0"/>
              <a:t> in NL a bit in </a:t>
            </a:r>
            <a:r>
              <a:rPr lang="nl-BE" dirty="0" err="1"/>
              <a:t>contradiction</a:t>
            </a:r>
            <a:r>
              <a:rPr lang="nl-BE" dirty="0"/>
              <a:t> </a:t>
            </a:r>
            <a:r>
              <a:rPr lang="nl-BE" dirty="0" err="1"/>
              <a:t>with</a:t>
            </a:r>
            <a:r>
              <a:rPr lang="nl-BE" dirty="0"/>
              <a:t> </a:t>
            </a:r>
            <a:r>
              <a:rPr lang="nl-BE" dirty="0" err="1"/>
              <a:t>age</a:t>
            </a:r>
            <a:r>
              <a:rPr lang="nl-BE" dirty="0"/>
              <a:t>; </a:t>
            </a:r>
            <a:r>
              <a:rPr lang="nl-BE" dirty="0" err="1"/>
              <a:t>other</a:t>
            </a:r>
            <a:r>
              <a:rPr lang="nl-BE" dirty="0"/>
              <a:t>: do </a:t>
            </a:r>
            <a:r>
              <a:rPr lang="nl-BE" dirty="0" err="1"/>
              <a:t>not</a:t>
            </a:r>
            <a:r>
              <a:rPr lang="nl-BE" dirty="0"/>
              <a:t> </a:t>
            </a:r>
            <a:r>
              <a:rPr lang="nl-BE" dirty="0" err="1"/>
              <a:t>find</a:t>
            </a:r>
            <a:r>
              <a:rPr lang="nl-BE" dirty="0"/>
              <a:t> </a:t>
            </a:r>
            <a:r>
              <a:rPr lang="nl-BE" dirty="0" err="1"/>
              <a:t>they</a:t>
            </a:r>
            <a:r>
              <a:rPr lang="nl-BE" dirty="0"/>
              <a:t> </a:t>
            </a:r>
            <a:r>
              <a:rPr lang="nl-BE" dirty="0" err="1"/>
              <a:t>classify</a:t>
            </a:r>
            <a:r>
              <a:rPr lang="nl-BE" dirty="0"/>
              <a:t> in </a:t>
            </a:r>
            <a:r>
              <a:rPr lang="nl-BE" dirty="0" err="1"/>
              <a:t>any</a:t>
            </a:r>
            <a:r>
              <a:rPr lang="nl-BE" dirty="0"/>
              <a:t> </a:t>
            </a:r>
            <a:r>
              <a:rPr lang="nl-BE" dirty="0" err="1"/>
              <a:t>category</a:t>
            </a:r>
            <a:r>
              <a:rPr lang="nl-BE" dirty="0"/>
              <a:t> </a:t>
            </a:r>
            <a:r>
              <a:rPr lang="nl-BE" dirty="0" err="1"/>
              <a:t>because</a:t>
            </a:r>
            <a:r>
              <a:rPr lang="nl-BE" dirty="0"/>
              <a:t> </a:t>
            </a:r>
            <a:r>
              <a:rPr lang="nl-BE" dirty="0" err="1"/>
              <a:t>they</a:t>
            </a:r>
            <a:r>
              <a:rPr lang="nl-BE" dirty="0"/>
              <a:t> </a:t>
            </a:r>
            <a:r>
              <a:rPr lang="nl-BE" dirty="0" err="1"/>
              <a:t>cannot</a:t>
            </a:r>
            <a:r>
              <a:rPr lang="nl-BE" dirty="0"/>
              <a:t> </a:t>
            </a:r>
            <a:r>
              <a:rPr lang="nl-BE" dirty="0" err="1"/>
              <a:t>work</a:t>
            </a:r>
            <a:r>
              <a:rPr lang="nl-BE" dirty="0"/>
              <a:t> </a:t>
            </a:r>
            <a:r>
              <a:rPr lang="nl-BE" dirty="0" err="1"/>
              <a:t>due</a:t>
            </a:r>
            <a:r>
              <a:rPr lang="nl-BE" dirty="0"/>
              <a:t> to </a:t>
            </a:r>
            <a:r>
              <a:rPr lang="nl-BE" dirty="0" err="1"/>
              <a:t>their</a:t>
            </a:r>
            <a:r>
              <a:rPr lang="nl-BE" dirty="0"/>
              <a:t> CKD</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Belangrijk</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89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Hier moet ook nog proportie nurses / artsen bij</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90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Geen</a:t>
            </a:r>
            <a:r>
              <a:rPr lang="en-GB" dirty="0"/>
              <a:t> </a:t>
            </a:r>
            <a:r>
              <a:rPr lang="en-GB" dirty="0" err="1"/>
              <a:t>backquestionning</a:t>
            </a:r>
            <a:r>
              <a:rPr lang="en-GB" dirty="0"/>
              <a:t> </a:t>
            </a:r>
            <a:r>
              <a:rPr lang="en-GB" dirty="0" err="1"/>
              <a:t>om</a:t>
            </a:r>
            <a:r>
              <a:rPr lang="en-GB" dirty="0"/>
              <a:t> </a:t>
            </a:r>
            <a:r>
              <a:rPr lang="en-GB" dirty="0" err="1"/>
              <a:t>contradicties</a:t>
            </a:r>
            <a:r>
              <a:rPr lang="en-GB" dirty="0"/>
              <a:t> op </a:t>
            </a:r>
            <a:r>
              <a:rPr lang="en-GB" dirty="0" err="1"/>
              <a:t>te</a:t>
            </a:r>
            <a:r>
              <a:rPr lang="en-GB" dirty="0"/>
              <a:t> </a:t>
            </a:r>
            <a:r>
              <a:rPr lang="en-GB" dirty="0" err="1"/>
              <a:t>sporen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99468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91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Geen</a:t>
            </a:r>
            <a:r>
              <a:rPr lang="en-GB" dirty="0"/>
              <a:t> </a:t>
            </a:r>
            <a:r>
              <a:rPr lang="en-GB" dirty="0" err="1"/>
              <a:t>backquestionning</a:t>
            </a:r>
            <a:r>
              <a:rPr lang="en-GB" dirty="0"/>
              <a:t> </a:t>
            </a:r>
            <a:r>
              <a:rPr lang="en-GB" dirty="0" err="1"/>
              <a:t>om</a:t>
            </a:r>
            <a:r>
              <a:rPr lang="en-GB" dirty="0"/>
              <a:t> </a:t>
            </a:r>
            <a:r>
              <a:rPr lang="en-GB" dirty="0" err="1"/>
              <a:t>contradicties</a:t>
            </a:r>
            <a:r>
              <a:rPr lang="en-GB" dirty="0"/>
              <a:t> op </a:t>
            </a:r>
            <a:r>
              <a:rPr lang="en-GB" dirty="0" err="1"/>
              <a:t>te</a:t>
            </a:r>
            <a:r>
              <a:rPr lang="en-GB" dirty="0"/>
              <a:t> </a:t>
            </a:r>
            <a:r>
              <a:rPr lang="en-GB" dirty="0" err="1"/>
              <a:t>sporen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5251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Geen</a:t>
            </a:r>
            <a:r>
              <a:rPr lang="en-GB" dirty="0"/>
              <a:t> </a:t>
            </a:r>
            <a:r>
              <a:rPr lang="en-GB" dirty="0" err="1"/>
              <a:t>backquestionning</a:t>
            </a:r>
            <a:r>
              <a:rPr lang="en-GB" dirty="0"/>
              <a:t> </a:t>
            </a:r>
            <a:r>
              <a:rPr lang="en-GB" dirty="0" err="1"/>
              <a:t>om</a:t>
            </a:r>
            <a:r>
              <a:rPr lang="en-GB" dirty="0"/>
              <a:t> </a:t>
            </a:r>
            <a:r>
              <a:rPr lang="en-GB" dirty="0" err="1"/>
              <a:t>contradicties</a:t>
            </a:r>
            <a:r>
              <a:rPr lang="en-GB" dirty="0"/>
              <a:t> op </a:t>
            </a:r>
            <a:r>
              <a:rPr lang="en-GB" dirty="0" err="1"/>
              <a:t>te</a:t>
            </a:r>
            <a:r>
              <a:rPr lang="en-GB" dirty="0"/>
              <a:t> </a:t>
            </a:r>
            <a:r>
              <a:rPr lang="en-GB" dirty="0" err="1"/>
              <a:t>sporen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9315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Geen</a:t>
            </a:r>
            <a:r>
              <a:rPr lang="en-GB" dirty="0"/>
              <a:t> </a:t>
            </a:r>
            <a:r>
              <a:rPr lang="en-GB" dirty="0" err="1"/>
              <a:t>backquestionning</a:t>
            </a:r>
            <a:r>
              <a:rPr lang="en-GB" dirty="0"/>
              <a:t> </a:t>
            </a:r>
            <a:r>
              <a:rPr lang="en-GB" dirty="0" err="1"/>
              <a:t>om</a:t>
            </a:r>
            <a:r>
              <a:rPr lang="en-GB" dirty="0"/>
              <a:t> </a:t>
            </a:r>
            <a:r>
              <a:rPr lang="en-GB" dirty="0" err="1"/>
              <a:t>contradicties</a:t>
            </a:r>
            <a:r>
              <a:rPr lang="en-GB" dirty="0"/>
              <a:t> op </a:t>
            </a:r>
            <a:r>
              <a:rPr lang="en-GB" dirty="0" err="1"/>
              <a:t>te</a:t>
            </a:r>
            <a:r>
              <a:rPr lang="en-GB" dirty="0"/>
              <a:t> </a:t>
            </a:r>
            <a:r>
              <a:rPr lang="en-GB" dirty="0" err="1"/>
              <a:t>sporen</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51614-1F84-4672-BDAC-0A4D4AAE912E}"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86520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Web </a:t>
            </a:r>
            <a:r>
              <a:rPr lang="nl-BE" dirty="0" err="1"/>
              <a:t>Savvy</a:t>
            </a:r>
            <a:r>
              <a:rPr lang="nl-BE" dirty="0"/>
              <a:t> is 1 risk of bias, als je de </a:t>
            </a:r>
            <a:r>
              <a:rPr lang="nl-BE" dirty="0" err="1"/>
              <a:t>enquete</a:t>
            </a:r>
            <a:r>
              <a:rPr lang="nl-BE" dirty="0"/>
              <a:t> via dokters of nurses doet krijg je een andere bias</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16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Web </a:t>
            </a:r>
            <a:r>
              <a:rPr lang="nl-BE" dirty="0" err="1"/>
              <a:t>Savvy</a:t>
            </a:r>
            <a:r>
              <a:rPr lang="nl-BE" dirty="0"/>
              <a:t> is 1 risk of bias, als je de </a:t>
            </a:r>
            <a:r>
              <a:rPr lang="nl-BE" dirty="0" err="1"/>
              <a:t>enquete</a:t>
            </a:r>
            <a:r>
              <a:rPr lang="nl-BE" dirty="0"/>
              <a:t> via dokters of nurses doet krijg je een andere bias</a:t>
            </a:r>
          </a:p>
        </p:txBody>
      </p:sp>
      <p:sp>
        <p:nvSpPr>
          <p:cNvPr id="4" name="Tijdelijke aanduiding voor dianummer 3"/>
          <p:cNvSpPr>
            <a:spLocks noGrp="1"/>
          </p:cNvSpPr>
          <p:nvPr>
            <p:ph type="sldNum" sz="quarter" idx="10"/>
          </p:nvPr>
        </p:nvSpPr>
        <p:spPr/>
        <p:txBody>
          <a:bodyPr/>
          <a:lstStyle/>
          <a:p>
            <a:fld id="{4A251614-1F84-4672-BDAC-0A4D4AAE912E}"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C213038E-E7A8-4C71-AAD9-794D8A38102B}" type="datetimeFigureOut">
              <a:rPr lang="nl-BE" smtClean="0"/>
              <a:pPr/>
              <a:t>1/06/2017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C213038E-E7A8-4C71-AAD9-794D8A38102B}" type="datetimeFigureOut">
              <a:rPr lang="nl-BE" smtClean="0"/>
              <a:pPr/>
              <a:t>1/06/2017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C213038E-E7A8-4C71-AAD9-794D8A38102B}" type="datetimeFigureOut">
              <a:rPr lang="nl-BE" smtClean="0"/>
              <a:pPr/>
              <a:t>1/06/2017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sp>
        <p:nvSpPr>
          <p:cNvPr id="11" name="Rectangle 10"/>
          <p:cNvSpPr/>
          <p:nvPr userDrawn="1"/>
        </p:nvSpPr>
        <p:spPr>
          <a:xfrm>
            <a:off x="0" y="1124745"/>
            <a:ext cx="9145588" cy="26449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67816" y="4159045"/>
            <a:ext cx="8271384" cy="606527"/>
          </a:xfrm>
        </p:spPr>
        <p:txBody>
          <a:bodyPr anchor="ctr" anchorCtr="0"/>
          <a:lstStyle>
            <a:lvl1pPr>
              <a:defRPr>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589956" y="4859568"/>
            <a:ext cx="8249244" cy="390832"/>
          </a:xfrm>
        </p:spPr>
        <p:txBody>
          <a:bodyPr anchor="ctr" anchorCtr="0">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606D60-C158-4BE9-8181-8227313167FE}" type="datetime1">
              <a:rPr lang="en-GB" smtClean="0">
                <a:solidFill>
                  <a:prstClr val="black">
                    <a:tint val="75000"/>
                  </a:prstClr>
                </a:solidFill>
              </a:rPr>
              <a:pPr/>
              <a:t>01/06/2017</a:t>
            </a:fld>
            <a:endParaRPr lang="en-GB">
              <a:solidFill>
                <a:prstClr val="black">
                  <a:tint val="75000"/>
                </a:prstClr>
              </a:solidFill>
            </a:endParaRPr>
          </a:p>
        </p:txBody>
      </p:sp>
      <p:sp>
        <p:nvSpPr>
          <p:cNvPr id="15" name="Picture Placeholder 14"/>
          <p:cNvSpPr>
            <a:spLocks noGrp="1"/>
          </p:cNvSpPr>
          <p:nvPr>
            <p:ph type="pic" sz="quarter" idx="13"/>
          </p:nvPr>
        </p:nvSpPr>
        <p:spPr>
          <a:xfrm>
            <a:off x="0" y="2924175"/>
            <a:ext cx="8316416" cy="936625"/>
          </a:xfrm>
        </p:spPr>
        <p:txBody>
          <a:bodyPr/>
          <a:lstStyle/>
          <a:p>
            <a:r>
              <a:rPr lang="en-US"/>
              <a:t>Click icon to add picture</a:t>
            </a:r>
            <a:endParaRPr lang="en-GB"/>
          </a:p>
        </p:txBody>
      </p:sp>
    </p:spTree>
    <p:extLst>
      <p:ext uri="{BB962C8B-B14F-4D97-AF65-F5344CB8AC3E}">
        <p14:creationId xmlns="" xmlns:p14="http://schemas.microsoft.com/office/powerpoint/2010/main" val="68460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 Picture">
    <p:spTree>
      <p:nvGrpSpPr>
        <p:cNvPr id="1" name=""/>
        <p:cNvGrpSpPr/>
        <p:nvPr/>
      </p:nvGrpSpPr>
      <p:grpSpPr>
        <a:xfrm>
          <a:off x="0" y="0"/>
          <a:ext cx="0" cy="0"/>
          <a:chOff x="0" y="0"/>
          <a:chExt cx="0" cy="0"/>
        </a:xfrm>
      </p:grpSpPr>
      <p:sp>
        <p:nvSpPr>
          <p:cNvPr id="9" name="Rectangle 8"/>
          <p:cNvSpPr/>
          <p:nvPr userDrawn="1"/>
        </p:nvSpPr>
        <p:spPr>
          <a:xfrm>
            <a:off x="-1588" y="1720850"/>
            <a:ext cx="9145588" cy="4035425"/>
          </a:xfrm>
          <a:prstGeom prst="rect">
            <a:avLst/>
          </a:prstGeom>
          <a:solidFill>
            <a:schemeClr val="bg1">
              <a:lumMod val="8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4" name="Picture Placeholder 13"/>
          <p:cNvSpPr>
            <a:spLocks noGrp="1"/>
          </p:cNvSpPr>
          <p:nvPr>
            <p:ph type="pic" sz="quarter" idx="14"/>
          </p:nvPr>
        </p:nvSpPr>
        <p:spPr>
          <a:xfrm>
            <a:off x="684213" y="2133600"/>
            <a:ext cx="7775575" cy="3240088"/>
          </a:xfrm>
        </p:spPr>
        <p:txBody>
          <a:bodyPr/>
          <a:lstStyle/>
          <a:p>
            <a:r>
              <a:rPr lang="en-US"/>
              <a:t>Click icon to add picture</a:t>
            </a:r>
            <a:endParaRPr lang="en-GB"/>
          </a:p>
        </p:txBody>
      </p:sp>
      <p:sp>
        <p:nvSpPr>
          <p:cNvPr id="2" name="Title 1"/>
          <p:cNvSpPr>
            <a:spLocks noGrp="1"/>
          </p:cNvSpPr>
          <p:nvPr>
            <p:ph type="title"/>
          </p:nvPr>
        </p:nvSpPr>
        <p:spPr>
          <a:xfrm>
            <a:off x="589934" y="103250"/>
            <a:ext cx="6415549" cy="796414"/>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E2B145B4-9180-4D9B-90BE-A2FA77B16556}" type="datetime1">
              <a:rPr lang="en-GB" smtClean="0">
                <a:solidFill>
                  <a:prstClr val="black">
                    <a:tint val="75000"/>
                  </a:prstClr>
                </a:solidFill>
              </a:rPr>
              <a:pPr/>
              <a:t>01/06/2017</a:t>
            </a:fld>
            <a:endParaRPr lang="en-GB">
              <a:solidFill>
                <a:prstClr val="black">
                  <a:tint val="75000"/>
                </a:prstClr>
              </a:solidFill>
            </a:endParaRPr>
          </a:p>
        </p:txBody>
      </p:sp>
      <p:sp>
        <p:nvSpPr>
          <p:cNvPr id="5" name="Footer Placeholder 4"/>
          <p:cNvSpPr>
            <a:spLocks noGrp="1"/>
          </p:cNvSpPr>
          <p:nvPr>
            <p:ph type="ftr" sz="quarter" idx="11"/>
          </p:nvPr>
        </p:nvSpPr>
        <p:spPr>
          <a:xfrm>
            <a:off x="590723" y="6313026"/>
            <a:ext cx="5942811" cy="365125"/>
          </a:xfrm>
        </p:spPr>
        <p:txBody>
          <a:bodyPr/>
          <a:lstStyle/>
          <a:p>
            <a:r>
              <a:rPr lang="en-GB">
                <a:solidFill>
                  <a:srgbClr val="414042"/>
                </a:solidFill>
              </a:rPr>
              <a:t>Document name, month, 2013  </a:t>
            </a:r>
            <a:endParaRPr lang="en-GB" dirty="0">
              <a:solidFill>
                <a:srgbClr val="414042"/>
              </a:solidFill>
            </a:endParaRPr>
          </a:p>
        </p:txBody>
      </p:sp>
      <p:sp>
        <p:nvSpPr>
          <p:cNvPr id="6" name="Slide Number Placeholder 5"/>
          <p:cNvSpPr>
            <a:spLocks noGrp="1"/>
          </p:cNvSpPr>
          <p:nvPr>
            <p:ph type="sldNum" sz="quarter" idx="12"/>
          </p:nvPr>
        </p:nvSpPr>
        <p:spPr>
          <a:xfrm>
            <a:off x="6802624" y="6313026"/>
            <a:ext cx="2133600" cy="365125"/>
          </a:xfrm>
        </p:spPr>
        <p:txBody>
          <a:bodyPr/>
          <a:lstStyle/>
          <a:p>
            <a:fld id="{F0922682-ABBB-4B0F-91BB-85120825D6EB}" type="slidenum">
              <a:rPr lang="en-GB" smtClean="0">
                <a:solidFill>
                  <a:srgbClr val="414042"/>
                </a:solidFill>
              </a:rPr>
              <a:pPr/>
              <a:t>‹nr.›</a:t>
            </a:fld>
            <a:endParaRPr lang="en-GB">
              <a:solidFill>
                <a:srgbClr val="414042"/>
              </a:solidFill>
            </a:endParaRPr>
          </a:p>
        </p:txBody>
      </p:sp>
      <p:sp>
        <p:nvSpPr>
          <p:cNvPr id="8" name="Text Placeholder 2"/>
          <p:cNvSpPr>
            <a:spLocks noGrp="1"/>
          </p:cNvSpPr>
          <p:nvPr>
            <p:ph type="body" idx="13"/>
          </p:nvPr>
        </p:nvSpPr>
        <p:spPr>
          <a:xfrm>
            <a:off x="575184" y="1002903"/>
            <a:ext cx="8264016" cy="405076"/>
          </a:xfrm>
        </p:spPr>
        <p:txBody>
          <a:bodyPr anchor="ctr" anchorCtr="0">
            <a:normAutofit/>
          </a:bodyP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2"/>
          <p:cNvSpPr txBox="1">
            <a:spLocks/>
          </p:cNvSpPr>
          <p:nvPr userDrawn="1"/>
        </p:nvSpPr>
        <p:spPr>
          <a:xfrm>
            <a:off x="6847555" y="6312767"/>
            <a:ext cx="1917905" cy="368248"/>
          </a:xfrm>
          <a:prstGeom prst="rect">
            <a:avLst/>
          </a:prstGeom>
        </p:spPr>
        <p:txBody>
          <a:bodyPr anchor="ctr" anchorCtr="0">
            <a:normAutofit/>
          </a:bodyPr>
          <a:lstStyle>
            <a:lvl1pPr marL="0" indent="0" algn="r" defTabSz="914400" rtl="0" eaLnBrk="1" latinLnBrk="0" hangingPunct="1">
              <a:lnSpc>
                <a:spcPct val="90000"/>
              </a:lnSpc>
              <a:spcBef>
                <a:spcPts val="1600"/>
              </a:spcBef>
              <a:buClr>
                <a:schemeClr val="accent2"/>
              </a:buClr>
              <a:buFont typeface="Arial" pitchFamily="34" charset="0"/>
              <a:buNone/>
              <a:defRPr sz="1050" kern="1200">
                <a:solidFill>
                  <a:schemeClr val="accent1"/>
                </a:solidFill>
                <a:latin typeface="+mn-lt"/>
                <a:ea typeface="+mn-ea"/>
                <a:cs typeface="+mn-cs"/>
              </a:defRPr>
            </a:lvl1pPr>
            <a:lvl2pPr marL="457200" indent="0" algn="l" defTabSz="914400" rtl="0" eaLnBrk="1" latinLnBrk="0" hangingPunct="1">
              <a:lnSpc>
                <a:spcPct val="90000"/>
              </a:lnSpc>
              <a:spcBef>
                <a:spcPts val="1600"/>
              </a:spcBef>
              <a:buClr>
                <a:schemeClr val="accent2"/>
              </a:buClr>
              <a:buFont typeface="Arial" pitchFamily="34" charset="0"/>
              <a:buNone/>
              <a:defRPr sz="1400" kern="1200">
                <a:solidFill>
                  <a:schemeClr val="accent1"/>
                </a:solidFill>
                <a:latin typeface="+mn-lt"/>
                <a:ea typeface="+mn-ea"/>
                <a:cs typeface="+mn-cs"/>
              </a:defRPr>
            </a:lvl2pPr>
            <a:lvl3pPr marL="914400" indent="0" algn="l" defTabSz="914400" rtl="0" eaLnBrk="1" latinLnBrk="0" hangingPunct="1">
              <a:lnSpc>
                <a:spcPct val="90000"/>
              </a:lnSpc>
              <a:spcBef>
                <a:spcPts val="1600"/>
              </a:spcBef>
              <a:buClr>
                <a:schemeClr val="accent2"/>
              </a:buClr>
              <a:buFont typeface="Arial" pitchFamily="34" charset="0"/>
              <a:buNone/>
              <a:defRPr sz="1200" kern="1200">
                <a:solidFill>
                  <a:schemeClr val="accent1"/>
                </a:solidFill>
                <a:latin typeface="+mn-lt"/>
                <a:ea typeface="+mn-ea"/>
                <a:cs typeface="+mn-cs"/>
              </a:defRPr>
            </a:lvl3pPr>
            <a:lvl4pPr marL="1371600" indent="0" algn="l" defTabSz="914400" rtl="0" eaLnBrk="1" latinLnBrk="0" hangingPunct="1">
              <a:lnSpc>
                <a:spcPct val="90000"/>
              </a:lnSpc>
              <a:spcBef>
                <a:spcPts val="1600"/>
              </a:spcBef>
              <a:buClr>
                <a:schemeClr val="accent2"/>
              </a:buClr>
              <a:buFont typeface="Arial" pitchFamily="34" charset="0"/>
              <a:buNone/>
              <a:defRPr sz="1200" kern="1200">
                <a:solidFill>
                  <a:schemeClr val="accent1"/>
                </a:solidFill>
                <a:latin typeface="+mn-lt"/>
                <a:ea typeface="+mn-ea"/>
                <a:cs typeface="+mn-cs"/>
              </a:defRPr>
            </a:lvl4pPr>
            <a:lvl5pPr marL="1828800" indent="0" algn="l" defTabSz="914400" rtl="0" eaLnBrk="1" latinLnBrk="0" hangingPunct="1">
              <a:lnSpc>
                <a:spcPct val="90000"/>
              </a:lnSpc>
              <a:spcBef>
                <a:spcPts val="1200"/>
              </a:spcBef>
              <a:buFont typeface="Arial" pitchFamily="34" charset="0"/>
              <a:buNone/>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A2C02F"/>
              </a:buClr>
            </a:pPr>
            <a:r>
              <a:rPr lang="en-US" dirty="0">
                <a:solidFill>
                  <a:srgbClr val="414042"/>
                </a:solidFill>
              </a:rPr>
              <a:t>Page</a:t>
            </a:r>
            <a:endParaRPr lang="en-GB" dirty="0">
              <a:solidFill>
                <a:srgbClr val="414042"/>
              </a:solidFill>
            </a:endParaRPr>
          </a:p>
        </p:txBody>
      </p:sp>
    </p:spTree>
    <p:extLst>
      <p:ext uri="{BB962C8B-B14F-4D97-AF65-F5344CB8AC3E}">
        <p14:creationId xmlns="" xmlns:p14="http://schemas.microsoft.com/office/powerpoint/2010/main" val="108629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pic>
        <p:nvPicPr>
          <p:cNvPr id="8" name="Picture 14"/>
          <p:cNvPicPr>
            <a:picLocks noChangeAspect="1"/>
          </p:cNvPicPr>
          <p:nvPr userDrawn="1"/>
        </p:nvPicPr>
        <p:blipFill>
          <a:blip r:embed="rId2" cstate="print">
            <a:extLst>
              <a:ext uri="{28A0092B-C50C-407E-A947-70E740481C1C}">
                <a14:useLocalDpi xmlns="" xmlns:a14="http://schemas.microsoft.com/office/drawing/2010/main" val="0"/>
              </a:ext>
            </a:extLst>
          </a:blip>
          <a:srcRect l="29132" t="41011"/>
          <a:stretch>
            <a:fillRect/>
          </a:stretch>
        </p:blipFill>
        <p:spPr bwMode="auto">
          <a:xfrm>
            <a:off x="0" y="0"/>
            <a:ext cx="4727575" cy="4206875"/>
          </a:xfrm>
          <a:prstGeom prst="rect">
            <a:avLst/>
          </a:prstGeom>
          <a:noFill/>
          <a:ln>
            <a:noFill/>
          </a:ln>
          <a:extLst>
            <a:ext uri="{909E8E84-426E-40DD-AFC4-6F175D3DCCD1}">
              <a14:hiddenFill xmlns="" xmlns:a14="http://schemas.microsoft.com/office/drawing/2010/main">
                <a:solidFill>
                  <a:srgbClr val="FFFFFF">
                    <a:alpha val="9803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9934" y="1144128"/>
            <a:ext cx="6400801" cy="796414"/>
          </a:xfrm>
        </p:spPr>
        <p:txBody>
          <a:bodyPr>
            <a:normAutofit/>
          </a:bodyPr>
          <a:lstStyle>
            <a:lvl1pPr>
              <a:defRPr sz="2200"/>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E1808C3-C42D-4B83-B736-48525E71215A}" type="datetime1">
              <a:rPr lang="en-GB" smtClean="0">
                <a:solidFill>
                  <a:prstClr val="black">
                    <a:tint val="75000"/>
                  </a:prstClr>
                </a:solidFill>
              </a:rPr>
              <a:pPr/>
              <a:t>01/06/2017</a:t>
            </a:fld>
            <a:endParaRPr lang="en-GB">
              <a:solidFill>
                <a:prstClr val="black">
                  <a:tint val="75000"/>
                </a:prstClr>
              </a:solidFill>
            </a:endParaRPr>
          </a:p>
        </p:txBody>
      </p:sp>
      <p:sp>
        <p:nvSpPr>
          <p:cNvPr id="7" name="Text Placeholder 6"/>
          <p:cNvSpPr>
            <a:spLocks noGrp="1"/>
          </p:cNvSpPr>
          <p:nvPr>
            <p:ph type="body" sz="quarter" idx="13"/>
          </p:nvPr>
        </p:nvSpPr>
        <p:spPr>
          <a:xfrm>
            <a:off x="589934" y="2279753"/>
            <a:ext cx="8140700" cy="2970213"/>
          </a:xfrm>
        </p:spPr>
        <p:txBody>
          <a:bodyPr>
            <a:normAutofit/>
          </a:bodyPr>
          <a:lstStyle>
            <a:lvl1pPr marL="0" indent="0">
              <a:spcBef>
                <a:spcPts val="1600"/>
              </a:spcBef>
              <a:buNone/>
              <a:tabLst>
                <a:tab pos="4306888" algn="l"/>
              </a:tabLst>
              <a:defRPr sz="1400">
                <a:solidFill>
                  <a:schemeClr val="accent2"/>
                </a:solidFill>
              </a:defRPr>
            </a:lvl1pPr>
            <a:lvl2pPr marL="0" indent="0">
              <a:spcBef>
                <a:spcPts val="1600"/>
              </a:spcBef>
              <a:buNone/>
              <a:tabLst>
                <a:tab pos="4306888" algn="l"/>
              </a:tabLst>
              <a:defRPr sz="1400">
                <a:solidFill>
                  <a:schemeClr val="accent3"/>
                </a:solidFill>
              </a:defRPr>
            </a:lvl2pPr>
            <a:lvl3pPr marL="0" indent="0">
              <a:spcBef>
                <a:spcPts val="1600"/>
              </a:spcBef>
              <a:buNone/>
              <a:tabLst>
                <a:tab pos="4306888" algn="l"/>
              </a:tabLst>
              <a:defRPr sz="1400">
                <a:solidFill>
                  <a:schemeClr val="accent4"/>
                </a:solidFill>
              </a:defRPr>
            </a:lvl3pPr>
            <a:lvl4pPr marL="0" indent="0">
              <a:spcBef>
                <a:spcPts val="1600"/>
              </a:spcBef>
              <a:buNone/>
              <a:tabLst>
                <a:tab pos="4306888" algn="l"/>
              </a:tabLst>
              <a:defRPr sz="1400">
                <a:solidFill>
                  <a:schemeClr val="accent5"/>
                </a:solidFill>
              </a:defRPr>
            </a:lvl4pPr>
            <a:lvl5pPr marL="0" indent="0">
              <a:spcBef>
                <a:spcPts val="1600"/>
              </a:spcBef>
              <a:buNone/>
              <a:tabLst>
                <a:tab pos="4306888" algn="l"/>
              </a:tabLst>
              <a:defRPr sz="14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084168" y="476672"/>
            <a:ext cx="2743200" cy="942975"/>
          </a:xfrm>
          <a:prstGeom prst="rect">
            <a:avLst/>
          </a:prstGeom>
        </p:spPr>
      </p:pic>
    </p:spTree>
    <p:extLst>
      <p:ext uri="{BB962C8B-B14F-4D97-AF65-F5344CB8AC3E}">
        <p14:creationId xmlns="" xmlns:p14="http://schemas.microsoft.com/office/powerpoint/2010/main" val="102499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2" name="Title 1"/>
          <p:cNvSpPr>
            <a:spLocks noGrp="1"/>
          </p:cNvSpPr>
          <p:nvPr>
            <p:ph type="title"/>
          </p:nvPr>
        </p:nvSpPr>
        <p:spPr>
          <a:xfrm>
            <a:off x="589934" y="1144128"/>
            <a:ext cx="6400801" cy="796414"/>
          </a:xfrm>
        </p:spPr>
        <p:txBody>
          <a:bodyPr>
            <a:normAutofit/>
          </a:bodyPr>
          <a:lstStyle>
            <a:lvl1pPr>
              <a:defRPr sz="2200"/>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E1808C3-C42D-4B83-B736-48525E71215A}" type="datetime1">
              <a:rPr lang="en-GB" smtClean="0">
                <a:solidFill>
                  <a:prstClr val="black">
                    <a:tint val="75000"/>
                  </a:prstClr>
                </a:solidFill>
              </a:rPr>
              <a:pPr/>
              <a:t>01/06/2017</a:t>
            </a:fld>
            <a:endParaRPr lang="en-GB">
              <a:solidFill>
                <a:prstClr val="black">
                  <a:tint val="75000"/>
                </a:prstClr>
              </a:solidFill>
            </a:endParaRPr>
          </a:p>
        </p:txBody>
      </p:sp>
      <p:sp>
        <p:nvSpPr>
          <p:cNvPr id="7" name="Text Placeholder 6"/>
          <p:cNvSpPr>
            <a:spLocks noGrp="1"/>
          </p:cNvSpPr>
          <p:nvPr>
            <p:ph type="body" sz="quarter" idx="13"/>
          </p:nvPr>
        </p:nvSpPr>
        <p:spPr>
          <a:xfrm>
            <a:off x="589934" y="2279753"/>
            <a:ext cx="8140700" cy="2970213"/>
          </a:xfrm>
        </p:spPr>
        <p:txBody>
          <a:bodyPr>
            <a:normAutofit/>
          </a:bodyPr>
          <a:lstStyle>
            <a:lvl1pPr marL="0" indent="0">
              <a:spcBef>
                <a:spcPts val="1600"/>
              </a:spcBef>
              <a:buNone/>
              <a:tabLst>
                <a:tab pos="4306888" algn="l"/>
              </a:tabLst>
              <a:defRPr sz="1400">
                <a:solidFill>
                  <a:schemeClr val="accent2"/>
                </a:solidFill>
              </a:defRPr>
            </a:lvl1pPr>
            <a:lvl2pPr marL="0" indent="0">
              <a:spcBef>
                <a:spcPts val="1600"/>
              </a:spcBef>
              <a:buNone/>
              <a:tabLst>
                <a:tab pos="4306888" algn="l"/>
              </a:tabLst>
              <a:defRPr sz="1400">
                <a:solidFill>
                  <a:schemeClr val="accent3"/>
                </a:solidFill>
              </a:defRPr>
            </a:lvl2pPr>
            <a:lvl3pPr marL="0" indent="0">
              <a:spcBef>
                <a:spcPts val="1600"/>
              </a:spcBef>
              <a:buNone/>
              <a:tabLst>
                <a:tab pos="4306888" algn="l"/>
              </a:tabLst>
              <a:defRPr sz="1400">
                <a:solidFill>
                  <a:schemeClr val="accent4"/>
                </a:solidFill>
              </a:defRPr>
            </a:lvl3pPr>
            <a:lvl4pPr marL="0" indent="0">
              <a:spcBef>
                <a:spcPts val="1600"/>
              </a:spcBef>
              <a:buNone/>
              <a:tabLst>
                <a:tab pos="4306888" algn="l"/>
              </a:tabLst>
              <a:defRPr sz="1400">
                <a:solidFill>
                  <a:schemeClr val="accent5"/>
                </a:solidFill>
              </a:defRPr>
            </a:lvl4pPr>
            <a:lvl5pPr marL="0" indent="0">
              <a:spcBef>
                <a:spcPts val="1600"/>
              </a:spcBef>
              <a:buNone/>
              <a:tabLst>
                <a:tab pos="4306888" algn="l"/>
              </a:tabLst>
              <a:defRPr sz="14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14"/>
          </p:nvPr>
        </p:nvSpPr>
        <p:spPr>
          <a:xfrm>
            <a:off x="7308850" y="10525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396974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C213038E-E7A8-4C71-AAD9-794D8A38102B}" type="datetimeFigureOut">
              <a:rPr lang="nl-BE" smtClean="0"/>
              <a:pPr/>
              <a:t>1/06/2017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213038E-E7A8-4C71-AAD9-794D8A38102B}" type="datetimeFigureOut">
              <a:rPr lang="nl-BE" smtClean="0"/>
              <a:pPr/>
              <a:t>1/06/2017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C213038E-E7A8-4C71-AAD9-794D8A38102B}" type="datetimeFigureOut">
              <a:rPr lang="nl-BE" smtClean="0"/>
              <a:pPr/>
              <a:t>1/06/2017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C213038E-E7A8-4C71-AAD9-794D8A38102B}" type="datetimeFigureOut">
              <a:rPr lang="nl-BE" smtClean="0"/>
              <a:pPr/>
              <a:t>1/06/2017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C213038E-E7A8-4C71-AAD9-794D8A38102B}" type="datetimeFigureOut">
              <a:rPr lang="nl-BE" smtClean="0"/>
              <a:pPr/>
              <a:t>1/06/2017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213038E-E7A8-4C71-AAD9-794D8A38102B}" type="datetimeFigureOut">
              <a:rPr lang="nl-BE" smtClean="0"/>
              <a:pPr/>
              <a:t>1/06/2017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13038E-E7A8-4C71-AAD9-794D8A38102B}" type="datetimeFigureOut">
              <a:rPr lang="nl-BE" smtClean="0"/>
              <a:pPr/>
              <a:t>1/06/2017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213038E-E7A8-4C71-AAD9-794D8A38102B}" type="datetimeFigureOut">
              <a:rPr lang="nl-BE" smtClean="0"/>
              <a:pPr/>
              <a:t>1/06/2017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1DD45F5C-F9A2-4558-80AA-1BE3EADA8E1B}"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3038E-E7A8-4C71-AAD9-794D8A38102B}" type="datetimeFigureOut">
              <a:rPr lang="nl-BE" smtClean="0"/>
              <a:pPr/>
              <a:t>1/06/2017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45F5C-F9A2-4558-80AA-1BE3EADA8E1B}" type="slidenum">
              <a:rPr lang="nl-BE" smtClean="0"/>
              <a:pPr/>
              <a:t>‹nr.›</a:t>
            </a:fld>
            <a:endParaRPr lang="nl-BE"/>
          </a:p>
        </p:txBody>
      </p:sp>
      <p:pic>
        <p:nvPicPr>
          <p:cNvPr id="7" name="Picture 6"/>
          <p:cNvPicPr>
            <a:picLocks noChangeAspect="1"/>
          </p:cNvPicPr>
          <p:nvPr userDrawn="1"/>
        </p:nvPicPr>
        <p:blipFill rotWithShape="1">
          <a:blip r:embed="rId17" cstate="print">
            <a:extLst>
              <a:ext uri="{28A0092B-C50C-407E-A947-70E740481C1C}">
                <a14:useLocalDpi xmlns="" xmlns:a14="http://schemas.microsoft.com/office/drawing/2010/main" val="0"/>
              </a:ext>
            </a:extLst>
          </a:blip>
          <a:srcRect r="60000" b="60379"/>
          <a:stretch/>
        </p:blipFill>
        <p:spPr>
          <a:xfrm>
            <a:off x="0" y="4481736"/>
            <a:ext cx="9144000" cy="2376264"/>
          </a:xfrm>
          <a:prstGeom prst="rect">
            <a:avLst/>
          </a:prstGeom>
        </p:spPr>
      </p:pic>
      <p:pic>
        <p:nvPicPr>
          <p:cNvPr id="8" name="Picture 7"/>
          <p:cNvPicPr>
            <a:picLocks noChangeAspect="1"/>
          </p:cNvPicPr>
          <p:nvPr userDrawn="1"/>
        </p:nvPicPr>
        <p:blipFill>
          <a:blip r:embed="rId18" cstate="print">
            <a:extLst>
              <a:ext uri="{28A0092B-C50C-407E-A947-70E740481C1C}">
                <a14:useLocalDpi xmlns="" xmlns:a14="http://schemas.microsoft.com/office/drawing/2010/main" val="0"/>
              </a:ext>
            </a:extLst>
          </a:blip>
          <a:stretch>
            <a:fillRect/>
          </a:stretch>
        </p:blipFill>
        <p:spPr>
          <a:xfrm>
            <a:off x="6732240" y="260648"/>
            <a:ext cx="2244296" cy="753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gif"/><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5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14945" y="4873986"/>
            <a:ext cx="8249244" cy="936104"/>
          </a:xfrm>
        </p:spPr>
        <p:txBody>
          <a:bodyPr>
            <a:normAutofit fontScale="77500" lnSpcReduction="20000"/>
          </a:bodyPr>
          <a:lstStyle/>
          <a:p>
            <a:pPr algn="ctr">
              <a:lnSpc>
                <a:spcPct val="150000"/>
              </a:lnSpc>
            </a:pPr>
            <a:endParaRPr lang="en-US" sz="1600" dirty="0">
              <a:solidFill>
                <a:srgbClr val="FF0000"/>
              </a:solidFill>
              <a:latin typeface="Calibri" panose="020F0502020204030204" pitchFamily="34" charset="0"/>
              <a:cs typeface="Arial" pitchFamily="34" charset="0"/>
            </a:endParaRPr>
          </a:p>
          <a:p>
            <a:pPr algn="ctr">
              <a:lnSpc>
                <a:spcPct val="150000"/>
              </a:lnSpc>
            </a:pPr>
            <a:r>
              <a:rPr lang="en-US" sz="1600" dirty="0">
                <a:solidFill>
                  <a:srgbClr val="FF0000"/>
                </a:solidFill>
                <a:latin typeface="Calibri" panose="020F0502020204030204" pitchFamily="34" charset="0"/>
                <a:cs typeface="Arial" pitchFamily="34" charset="0"/>
              </a:rPr>
              <a:t/>
            </a:r>
            <a:br>
              <a:rPr lang="en-US" sz="1600" dirty="0">
                <a:solidFill>
                  <a:srgbClr val="FF0000"/>
                </a:solidFill>
                <a:latin typeface="Calibri" panose="020F0502020204030204" pitchFamily="34" charset="0"/>
                <a:cs typeface="Arial" pitchFamily="34" charset="0"/>
              </a:rPr>
            </a:br>
            <a:endParaRPr lang="en-GB" sz="1800" b="1" dirty="0">
              <a:solidFill>
                <a:schemeClr val="tx2"/>
              </a:solidFill>
              <a:latin typeface="Calibri" panose="020F0502020204030204" pitchFamily="34" charset="0"/>
              <a:cs typeface="Arial" pitchFamily="34" charset="0"/>
            </a:endParaRPr>
          </a:p>
        </p:txBody>
      </p:sp>
      <p:sp>
        <p:nvSpPr>
          <p:cNvPr id="2" name="TextBox 1"/>
          <p:cNvSpPr txBox="1"/>
          <p:nvPr/>
        </p:nvSpPr>
        <p:spPr>
          <a:xfrm>
            <a:off x="1757715" y="4266985"/>
            <a:ext cx="5688632" cy="1015663"/>
          </a:xfrm>
          <a:prstGeom prst="rect">
            <a:avLst/>
          </a:prstGeom>
          <a:noFill/>
        </p:spPr>
        <p:txBody>
          <a:bodyPr wrap="square" rtlCol="0">
            <a:spAutoFit/>
          </a:bodyPr>
          <a:lstStyle/>
          <a:p>
            <a:pPr algn="ctr">
              <a:lnSpc>
                <a:spcPct val="150000"/>
              </a:lnSpc>
            </a:pPr>
            <a:r>
              <a:rPr lang="en-US" sz="2400" dirty="0">
                <a:solidFill>
                  <a:srgbClr val="002060"/>
                </a:solidFill>
                <a:latin typeface="Calibri" panose="020F0502020204030204" pitchFamily="34" charset="0"/>
                <a:cs typeface="Arial" pitchFamily="34" charset="0"/>
              </a:rPr>
              <a:t>2017 European Kidney Forum</a:t>
            </a:r>
            <a:endParaRPr lang="en-GB" sz="2400" b="1" dirty="0">
              <a:solidFill>
                <a:schemeClr val="tx2"/>
              </a:solidFill>
              <a:latin typeface="Calibri" panose="020F0502020204030204" pitchFamily="34" charset="0"/>
              <a:cs typeface="Arial" pitchFamily="34" charset="0"/>
            </a:endParaRPr>
          </a:p>
          <a:p>
            <a:pPr marL="0" lvl="1" algn="ctr"/>
            <a:endParaRPr lang="en-GB" sz="2400" dirty="0">
              <a:solidFill>
                <a:srgbClr val="002060"/>
              </a:solidFill>
            </a:endParaRPr>
          </a:p>
        </p:txBody>
      </p:sp>
      <p:sp>
        <p:nvSpPr>
          <p:cNvPr id="3" name="Title 2"/>
          <p:cNvSpPr>
            <a:spLocks noGrp="1"/>
          </p:cNvSpPr>
          <p:nvPr>
            <p:ph type="ctrTitle"/>
          </p:nvPr>
        </p:nvSpPr>
        <p:spPr>
          <a:xfrm>
            <a:off x="597469" y="4676121"/>
            <a:ext cx="8271384" cy="606527"/>
          </a:xfrm>
        </p:spPr>
        <p:txBody>
          <a:bodyPr>
            <a:normAutofit fontScale="90000"/>
          </a:bodyPr>
          <a:lstStyle/>
          <a:p>
            <a:r>
              <a:rPr lang="en-US" dirty="0"/>
              <a:t>Patient Choice of Treatment</a:t>
            </a:r>
            <a:endParaRPr lang="en-GB"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01227" y="1053448"/>
            <a:ext cx="5463867" cy="3293096"/>
          </a:xfrm>
          <a:prstGeom prst="rect">
            <a:avLst/>
          </a:prstGeom>
        </p:spPr>
      </p:pic>
    </p:spTree>
    <p:extLst>
      <p:ext uri="{BB962C8B-B14F-4D97-AF65-F5344CB8AC3E}">
        <p14:creationId xmlns="" xmlns:p14="http://schemas.microsoft.com/office/powerpoint/2010/main" val="160879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16632"/>
            <a:ext cx="8229600" cy="1143000"/>
          </a:xfrm>
        </p:spPr>
        <p:txBody>
          <a:bodyPr>
            <a:normAutofit/>
          </a:bodyPr>
          <a:lstStyle/>
          <a:p>
            <a:pPr algn="l"/>
            <a:r>
              <a:rPr lang="en-US" sz="2800" b="1" dirty="0">
                <a:solidFill>
                  <a:srgbClr val="002060"/>
                </a:solidFill>
              </a:rPr>
              <a:t>Survey Methodology</a:t>
            </a:r>
            <a:endParaRPr lang="en-GB" sz="2800" b="1" dirty="0">
              <a:solidFill>
                <a:srgbClr val="002060"/>
              </a:solidFill>
            </a:endParaRPr>
          </a:p>
        </p:txBody>
      </p:sp>
      <p:sp>
        <p:nvSpPr>
          <p:cNvPr id="6" name="Content Placeholder 5"/>
          <p:cNvSpPr>
            <a:spLocks noGrp="1"/>
          </p:cNvSpPr>
          <p:nvPr>
            <p:ph idx="1"/>
          </p:nvPr>
        </p:nvSpPr>
        <p:spPr>
          <a:xfrm>
            <a:off x="688785" y="1052736"/>
            <a:ext cx="8310082" cy="5904656"/>
          </a:xfrm>
        </p:spPr>
        <p:txBody>
          <a:bodyPr>
            <a:normAutofit/>
          </a:bodyPr>
          <a:lstStyle/>
          <a:p>
            <a:r>
              <a:rPr lang="en-GB" sz="2300" dirty="0">
                <a:solidFill>
                  <a:srgbClr val="002060"/>
                </a:solidFill>
              </a:rPr>
              <a:t>8 countries in various regions of Europe were recruited</a:t>
            </a:r>
          </a:p>
          <a:p>
            <a:pPr lvl="1"/>
            <a:r>
              <a:rPr lang="en-US" sz="1700" dirty="0">
                <a:solidFill>
                  <a:srgbClr val="002060"/>
                </a:solidFill>
              </a:rPr>
              <a:t>UK</a:t>
            </a:r>
          </a:p>
          <a:p>
            <a:pPr lvl="1"/>
            <a:r>
              <a:rPr lang="en-US" sz="1700" dirty="0">
                <a:solidFill>
                  <a:srgbClr val="002060"/>
                </a:solidFill>
              </a:rPr>
              <a:t>France</a:t>
            </a:r>
          </a:p>
          <a:p>
            <a:pPr lvl="1"/>
            <a:r>
              <a:rPr lang="en-US" sz="1700" dirty="0">
                <a:solidFill>
                  <a:srgbClr val="002060"/>
                </a:solidFill>
              </a:rPr>
              <a:t>Netherlands</a:t>
            </a:r>
          </a:p>
          <a:p>
            <a:pPr lvl="1"/>
            <a:r>
              <a:rPr lang="en-US" sz="1700" dirty="0">
                <a:solidFill>
                  <a:srgbClr val="002060"/>
                </a:solidFill>
              </a:rPr>
              <a:t>Slovenia</a:t>
            </a:r>
          </a:p>
          <a:p>
            <a:pPr lvl="1"/>
            <a:r>
              <a:rPr lang="en-US" sz="1700" dirty="0">
                <a:solidFill>
                  <a:srgbClr val="002060"/>
                </a:solidFill>
              </a:rPr>
              <a:t>Lithuania</a:t>
            </a:r>
          </a:p>
          <a:p>
            <a:pPr lvl="1"/>
            <a:r>
              <a:rPr lang="en-US" sz="1700" dirty="0">
                <a:solidFill>
                  <a:srgbClr val="002060"/>
                </a:solidFill>
              </a:rPr>
              <a:t>Spain</a:t>
            </a:r>
          </a:p>
          <a:p>
            <a:pPr lvl="1"/>
            <a:r>
              <a:rPr lang="en-US" sz="1700" dirty="0">
                <a:solidFill>
                  <a:srgbClr val="002060"/>
                </a:solidFill>
              </a:rPr>
              <a:t>Greece</a:t>
            </a:r>
          </a:p>
          <a:p>
            <a:pPr lvl="1"/>
            <a:r>
              <a:rPr lang="en-US" sz="1700" dirty="0">
                <a:solidFill>
                  <a:srgbClr val="002060"/>
                </a:solidFill>
              </a:rPr>
              <a:t>Portugal (too few responses to use in comparisons)</a:t>
            </a:r>
          </a:p>
        </p:txBody>
      </p:sp>
    </p:spTree>
    <p:extLst>
      <p:ext uri="{BB962C8B-B14F-4D97-AF65-F5344CB8AC3E}">
        <p14:creationId xmlns="" xmlns:p14="http://schemas.microsoft.com/office/powerpoint/2010/main" val="147341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16632"/>
            <a:ext cx="8229600" cy="1143000"/>
          </a:xfrm>
        </p:spPr>
        <p:txBody>
          <a:bodyPr>
            <a:normAutofit/>
          </a:bodyPr>
          <a:lstStyle/>
          <a:p>
            <a:pPr algn="l"/>
            <a:r>
              <a:rPr lang="en-US" sz="2800" b="1" dirty="0">
                <a:solidFill>
                  <a:srgbClr val="002060"/>
                </a:solidFill>
              </a:rPr>
              <a:t>Survey Methodology</a:t>
            </a:r>
            <a:endParaRPr lang="en-GB" sz="2800" b="1" dirty="0">
              <a:solidFill>
                <a:srgbClr val="002060"/>
              </a:solidFill>
            </a:endParaRPr>
          </a:p>
        </p:txBody>
      </p:sp>
      <p:sp>
        <p:nvSpPr>
          <p:cNvPr id="6" name="Content Placeholder 5"/>
          <p:cNvSpPr>
            <a:spLocks noGrp="1"/>
          </p:cNvSpPr>
          <p:nvPr>
            <p:ph idx="1"/>
          </p:nvPr>
        </p:nvSpPr>
        <p:spPr>
          <a:xfrm>
            <a:off x="688785" y="1052736"/>
            <a:ext cx="8310082" cy="5904656"/>
          </a:xfrm>
        </p:spPr>
        <p:txBody>
          <a:bodyPr>
            <a:normAutofit/>
          </a:bodyPr>
          <a:lstStyle/>
          <a:p>
            <a:r>
              <a:rPr lang="en-GB" sz="2300" dirty="0">
                <a:solidFill>
                  <a:srgbClr val="002060"/>
                </a:solidFill>
              </a:rPr>
              <a:t>8 countries in various regions of Europe were recruited</a:t>
            </a:r>
          </a:p>
          <a:p>
            <a:pPr lvl="1"/>
            <a:r>
              <a:rPr lang="en-US" sz="1700" dirty="0">
                <a:solidFill>
                  <a:srgbClr val="002060"/>
                </a:solidFill>
              </a:rPr>
              <a:t>UK</a:t>
            </a:r>
          </a:p>
          <a:p>
            <a:pPr lvl="1"/>
            <a:r>
              <a:rPr lang="en-US" sz="1700" dirty="0">
                <a:solidFill>
                  <a:srgbClr val="002060"/>
                </a:solidFill>
              </a:rPr>
              <a:t>France</a:t>
            </a:r>
          </a:p>
          <a:p>
            <a:pPr lvl="1"/>
            <a:r>
              <a:rPr lang="en-US" sz="1700" dirty="0">
                <a:solidFill>
                  <a:srgbClr val="002060"/>
                </a:solidFill>
              </a:rPr>
              <a:t>Netherlands</a:t>
            </a:r>
          </a:p>
          <a:p>
            <a:pPr lvl="1"/>
            <a:r>
              <a:rPr lang="en-US" sz="1700" dirty="0">
                <a:solidFill>
                  <a:srgbClr val="002060"/>
                </a:solidFill>
              </a:rPr>
              <a:t>Slovenia</a:t>
            </a:r>
          </a:p>
          <a:p>
            <a:pPr lvl="1"/>
            <a:r>
              <a:rPr lang="en-US" sz="1700" dirty="0">
                <a:solidFill>
                  <a:srgbClr val="002060"/>
                </a:solidFill>
              </a:rPr>
              <a:t>Lithuania</a:t>
            </a:r>
          </a:p>
          <a:p>
            <a:pPr lvl="1"/>
            <a:r>
              <a:rPr lang="en-US" sz="1700" dirty="0">
                <a:solidFill>
                  <a:srgbClr val="002060"/>
                </a:solidFill>
              </a:rPr>
              <a:t>Spain</a:t>
            </a:r>
          </a:p>
          <a:p>
            <a:pPr lvl="1"/>
            <a:r>
              <a:rPr lang="en-US" sz="1700" dirty="0">
                <a:solidFill>
                  <a:srgbClr val="002060"/>
                </a:solidFill>
              </a:rPr>
              <a:t>Greece</a:t>
            </a:r>
          </a:p>
          <a:p>
            <a:pPr lvl="1"/>
            <a:r>
              <a:rPr lang="en-US" sz="1700" dirty="0">
                <a:solidFill>
                  <a:srgbClr val="002060"/>
                </a:solidFill>
              </a:rPr>
              <a:t>Portugal (too few responses to use in comparisons)</a:t>
            </a:r>
          </a:p>
          <a:p>
            <a:r>
              <a:rPr lang="en-GB" sz="2300" dirty="0">
                <a:solidFill>
                  <a:srgbClr val="002060"/>
                </a:solidFill>
              </a:rPr>
              <a:t>1 survey of patients and 1 survey for health care professionals to compare and contrast</a:t>
            </a:r>
          </a:p>
        </p:txBody>
      </p:sp>
    </p:spTree>
    <p:extLst>
      <p:ext uri="{BB962C8B-B14F-4D97-AF65-F5344CB8AC3E}">
        <p14:creationId xmlns="" xmlns:p14="http://schemas.microsoft.com/office/powerpoint/2010/main" val="1872965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16632"/>
            <a:ext cx="8229600" cy="1143000"/>
          </a:xfrm>
        </p:spPr>
        <p:txBody>
          <a:bodyPr>
            <a:normAutofit/>
          </a:bodyPr>
          <a:lstStyle/>
          <a:p>
            <a:pPr algn="l"/>
            <a:r>
              <a:rPr lang="en-US" sz="2800" b="1" dirty="0">
                <a:solidFill>
                  <a:srgbClr val="002060"/>
                </a:solidFill>
              </a:rPr>
              <a:t>Survey Methodology</a:t>
            </a:r>
            <a:endParaRPr lang="en-GB" sz="2800" b="1" dirty="0">
              <a:solidFill>
                <a:srgbClr val="002060"/>
              </a:solidFill>
            </a:endParaRPr>
          </a:p>
        </p:txBody>
      </p:sp>
      <p:sp>
        <p:nvSpPr>
          <p:cNvPr id="6" name="Content Placeholder 5"/>
          <p:cNvSpPr>
            <a:spLocks noGrp="1"/>
          </p:cNvSpPr>
          <p:nvPr>
            <p:ph idx="1"/>
          </p:nvPr>
        </p:nvSpPr>
        <p:spPr>
          <a:xfrm>
            <a:off x="688785" y="1052736"/>
            <a:ext cx="8310082" cy="5904656"/>
          </a:xfrm>
        </p:spPr>
        <p:txBody>
          <a:bodyPr>
            <a:normAutofit/>
          </a:bodyPr>
          <a:lstStyle/>
          <a:p>
            <a:r>
              <a:rPr lang="en-GB" sz="2300" dirty="0">
                <a:solidFill>
                  <a:srgbClr val="002060"/>
                </a:solidFill>
              </a:rPr>
              <a:t>8 countries in various regions of Europe were recruited</a:t>
            </a:r>
          </a:p>
          <a:p>
            <a:pPr lvl="1"/>
            <a:r>
              <a:rPr lang="en-US" sz="1700" dirty="0">
                <a:solidFill>
                  <a:srgbClr val="002060"/>
                </a:solidFill>
              </a:rPr>
              <a:t>UK</a:t>
            </a:r>
          </a:p>
          <a:p>
            <a:pPr lvl="1"/>
            <a:r>
              <a:rPr lang="en-US" sz="1700" dirty="0">
                <a:solidFill>
                  <a:srgbClr val="002060"/>
                </a:solidFill>
              </a:rPr>
              <a:t>France</a:t>
            </a:r>
          </a:p>
          <a:p>
            <a:pPr lvl="1"/>
            <a:r>
              <a:rPr lang="en-US" sz="1700" dirty="0">
                <a:solidFill>
                  <a:srgbClr val="002060"/>
                </a:solidFill>
              </a:rPr>
              <a:t>Netherlands</a:t>
            </a:r>
          </a:p>
          <a:p>
            <a:pPr lvl="1"/>
            <a:r>
              <a:rPr lang="en-US" sz="1700" dirty="0">
                <a:solidFill>
                  <a:srgbClr val="002060"/>
                </a:solidFill>
              </a:rPr>
              <a:t>Slovenia</a:t>
            </a:r>
          </a:p>
          <a:p>
            <a:pPr lvl="1"/>
            <a:r>
              <a:rPr lang="en-US" sz="1700" dirty="0">
                <a:solidFill>
                  <a:srgbClr val="002060"/>
                </a:solidFill>
              </a:rPr>
              <a:t>Lithuania</a:t>
            </a:r>
          </a:p>
          <a:p>
            <a:pPr lvl="1"/>
            <a:r>
              <a:rPr lang="en-US" sz="1700" dirty="0">
                <a:solidFill>
                  <a:srgbClr val="002060"/>
                </a:solidFill>
              </a:rPr>
              <a:t>Spain</a:t>
            </a:r>
          </a:p>
          <a:p>
            <a:pPr lvl="1"/>
            <a:r>
              <a:rPr lang="en-US" sz="1700" dirty="0">
                <a:solidFill>
                  <a:srgbClr val="002060"/>
                </a:solidFill>
              </a:rPr>
              <a:t>Greece</a:t>
            </a:r>
          </a:p>
          <a:p>
            <a:pPr lvl="1"/>
            <a:r>
              <a:rPr lang="en-US" sz="1700" dirty="0">
                <a:solidFill>
                  <a:srgbClr val="002060"/>
                </a:solidFill>
              </a:rPr>
              <a:t>Portugal (too few responses to use in comparisons)</a:t>
            </a:r>
          </a:p>
          <a:p>
            <a:r>
              <a:rPr lang="en-GB" sz="2300" dirty="0">
                <a:solidFill>
                  <a:srgbClr val="002060"/>
                </a:solidFill>
              </a:rPr>
              <a:t>1 survey of patients and 1 survey for health care professionals to compare and contrast</a:t>
            </a:r>
          </a:p>
          <a:p>
            <a:r>
              <a:rPr lang="en-GB" sz="2300" dirty="0">
                <a:solidFill>
                  <a:srgbClr val="002060"/>
                </a:solidFill>
              </a:rPr>
              <a:t>Survey translated in local languages (2 per country x 8 = 16 surveys)</a:t>
            </a:r>
          </a:p>
        </p:txBody>
      </p:sp>
    </p:spTree>
    <p:extLst>
      <p:ext uri="{BB962C8B-B14F-4D97-AF65-F5344CB8AC3E}">
        <p14:creationId xmlns="" xmlns:p14="http://schemas.microsoft.com/office/powerpoint/2010/main" val="432666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16632"/>
            <a:ext cx="8229600" cy="1143000"/>
          </a:xfrm>
        </p:spPr>
        <p:txBody>
          <a:bodyPr>
            <a:normAutofit/>
          </a:bodyPr>
          <a:lstStyle/>
          <a:p>
            <a:pPr algn="l"/>
            <a:r>
              <a:rPr lang="en-US" sz="2800" b="1" dirty="0">
                <a:solidFill>
                  <a:srgbClr val="002060"/>
                </a:solidFill>
              </a:rPr>
              <a:t>Survey Methodology</a:t>
            </a:r>
            <a:endParaRPr lang="en-GB" sz="2800" b="1" dirty="0">
              <a:solidFill>
                <a:srgbClr val="002060"/>
              </a:solidFill>
            </a:endParaRPr>
          </a:p>
        </p:txBody>
      </p:sp>
      <p:sp>
        <p:nvSpPr>
          <p:cNvPr id="6" name="Content Placeholder 5"/>
          <p:cNvSpPr>
            <a:spLocks noGrp="1"/>
          </p:cNvSpPr>
          <p:nvPr>
            <p:ph idx="1"/>
          </p:nvPr>
        </p:nvSpPr>
        <p:spPr>
          <a:xfrm>
            <a:off x="688785" y="1052736"/>
            <a:ext cx="8310082" cy="5904656"/>
          </a:xfrm>
        </p:spPr>
        <p:txBody>
          <a:bodyPr>
            <a:normAutofit/>
          </a:bodyPr>
          <a:lstStyle/>
          <a:p>
            <a:r>
              <a:rPr lang="en-GB" sz="2300" dirty="0">
                <a:solidFill>
                  <a:srgbClr val="002060"/>
                </a:solidFill>
              </a:rPr>
              <a:t>8 countries in various regions of Europe were recruited</a:t>
            </a:r>
          </a:p>
          <a:p>
            <a:pPr lvl="1"/>
            <a:r>
              <a:rPr lang="en-US" sz="1700" dirty="0">
                <a:solidFill>
                  <a:srgbClr val="002060"/>
                </a:solidFill>
              </a:rPr>
              <a:t>UK</a:t>
            </a:r>
          </a:p>
          <a:p>
            <a:pPr lvl="1"/>
            <a:r>
              <a:rPr lang="en-US" sz="1700" dirty="0">
                <a:solidFill>
                  <a:srgbClr val="002060"/>
                </a:solidFill>
              </a:rPr>
              <a:t>France</a:t>
            </a:r>
          </a:p>
          <a:p>
            <a:pPr lvl="1"/>
            <a:r>
              <a:rPr lang="en-US" sz="1700" dirty="0">
                <a:solidFill>
                  <a:srgbClr val="002060"/>
                </a:solidFill>
              </a:rPr>
              <a:t>Netherlands</a:t>
            </a:r>
          </a:p>
          <a:p>
            <a:pPr lvl="1"/>
            <a:r>
              <a:rPr lang="en-US" sz="1700" dirty="0">
                <a:solidFill>
                  <a:srgbClr val="002060"/>
                </a:solidFill>
              </a:rPr>
              <a:t>Slovenia</a:t>
            </a:r>
          </a:p>
          <a:p>
            <a:pPr lvl="1"/>
            <a:r>
              <a:rPr lang="en-US" sz="1700" dirty="0">
                <a:solidFill>
                  <a:srgbClr val="002060"/>
                </a:solidFill>
              </a:rPr>
              <a:t>Lithuania</a:t>
            </a:r>
          </a:p>
          <a:p>
            <a:pPr lvl="1"/>
            <a:r>
              <a:rPr lang="en-US" sz="1700" dirty="0">
                <a:solidFill>
                  <a:srgbClr val="002060"/>
                </a:solidFill>
              </a:rPr>
              <a:t>Spain</a:t>
            </a:r>
          </a:p>
          <a:p>
            <a:pPr lvl="1"/>
            <a:r>
              <a:rPr lang="en-US" sz="1700" dirty="0">
                <a:solidFill>
                  <a:srgbClr val="002060"/>
                </a:solidFill>
              </a:rPr>
              <a:t>Greece</a:t>
            </a:r>
          </a:p>
          <a:p>
            <a:pPr lvl="1"/>
            <a:r>
              <a:rPr lang="en-US" sz="1700" dirty="0">
                <a:solidFill>
                  <a:srgbClr val="002060"/>
                </a:solidFill>
              </a:rPr>
              <a:t>Portugal (too few responses to use in comparisons)</a:t>
            </a:r>
          </a:p>
          <a:p>
            <a:r>
              <a:rPr lang="en-GB" sz="2300" dirty="0">
                <a:solidFill>
                  <a:srgbClr val="002060"/>
                </a:solidFill>
              </a:rPr>
              <a:t>1 survey of patients and 1 survey for health care professionals to compare and contrast</a:t>
            </a:r>
          </a:p>
          <a:p>
            <a:r>
              <a:rPr lang="en-GB" sz="2300" dirty="0">
                <a:solidFill>
                  <a:srgbClr val="002060"/>
                </a:solidFill>
              </a:rPr>
              <a:t>Survey translated in local languages (2 per country x 8 = 16 surveys)</a:t>
            </a:r>
          </a:p>
          <a:p>
            <a:r>
              <a:rPr lang="en-US" sz="2300" dirty="0">
                <a:solidFill>
                  <a:srgbClr val="002060"/>
                </a:solidFill>
              </a:rPr>
              <a:t>Conducted online: Survey Monkey</a:t>
            </a:r>
            <a:endParaRPr lang="en-GB" sz="2300" dirty="0">
              <a:solidFill>
                <a:srgbClr val="002060"/>
              </a:solidFill>
            </a:endParaRPr>
          </a:p>
        </p:txBody>
      </p:sp>
    </p:spTree>
    <p:extLst>
      <p:ext uri="{BB962C8B-B14F-4D97-AF65-F5344CB8AC3E}">
        <p14:creationId xmlns="" xmlns:p14="http://schemas.microsoft.com/office/powerpoint/2010/main" val="2354056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16632"/>
            <a:ext cx="8229600" cy="1143000"/>
          </a:xfrm>
        </p:spPr>
        <p:txBody>
          <a:bodyPr>
            <a:normAutofit/>
          </a:bodyPr>
          <a:lstStyle/>
          <a:p>
            <a:pPr algn="l"/>
            <a:r>
              <a:rPr lang="en-US" sz="2800" b="1" dirty="0">
                <a:solidFill>
                  <a:srgbClr val="002060"/>
                </a:solidFill>
              </a:rPr>
              <a:t>Survey Methodology</a:t>
            </a:r>
            <a:endParaRPr lang="en-GB" sz="2800" b="1" dirty="0">
              <a:solidFill>
                <a:srgbClr val="002060"/>
              </a:solidFill>
            </a:endParaRPr>
          </a:p>
        </p:txBody>
      </p:sp>
      <p:sp>
        <p:nvSpPr>
          <p:cNvPr id="6" name="Content Placeholder 5"/>
          <p:cNvSpPr>
            <a:spLocks noGrp="1"/>
          </p:cNvSpPr>
          <p:nvPr>
            <p:ph idx="1"/>
          </p:nvPr>
        </p:nvSpPr>
        <p:spPr>
          <a:xfrm>
            <a:off x="688785" y="1052736"/>
            <a:ext cx="8310082" cy="5904656"/>
          </a:xfrm>
        </p:spPr>
        <p:txBody>
          <a:bodyPr>
            <a:normAutofit/>
          </a:bodyPr>
          <a:lstStyle/>
          <a:p>
            <a:r>
              <a:rPr lang="en-GB" sz="2300" dirty="0">
                <a:solidFill>
                  <a:srgbClr val="002060"/>
                </a:solidFill>
              </a:rPr>
              <a:t>8 countries in various regions of Europe were recruited</a:t>
            </a:r>
          </a:p>
          <a:p>
            <a:pPr lvl="1"/>
            <a:r>
              <a:rPr lang="en-US" sz="1700" dirty="0">
                <a:solidFill>
                  <a:srgbClr val="002060"/>
                </a:solidFill>
              </a:rPr>
              <a:t>UK</a:t>
            </a:r>
          </a:p>
          <a:p>
            <a:pPr lvl="1"/>
            <a:r>
              <a:rPr lang="en-US" sz="1700" dirty="0">
                <a:solidFill>
                  <a:srgbClr val="002060"/>
                </a:solidFill>
              </a:rPr>
              <a:t>France</a:t>
            </a:r>
          </a:p>
          <a:p>
            <a:pPr lvl="1"/>
            <a:r>
              <a:rPr lang="en-US" sz="1700" dirty="0">
                <a:solidFill>
                  <a:srgbClr val="002060"/>
                </a:solidFill>
              </a:rPr>
              <a:t>Netherlands</a:t>
            </a:r>
          </a:p>
          <a:p>
            <a:pPr lvl="1"/>
            <a:r>
              <a:rPr lang="en-US" sz="1700" dirty="0">
                <a:solidFill>
                  <a:srgbClr val="002060"/>
                </a:solidFill>
              </a:rPr>
              <a:t>Slovenia</a:t>
            </a:r>
          </a:p>
          <a:p>
            <a:pPr lvl="1"/>
            <a:r>
              <a:rPr lang="en-US" sz="1700" dirty="0">
                <a:solidFill>
                  <a:srgbClr val="002060"/>
                </a:solidFill>
              </a:rPr>
              <a:t>Lithuania</a:t>
            </a:r>
          </a:p>
          <a:p>
            <a:pPr lvl="1"/>
            <a:r>
              <a:rPr lang="en-US" sz="1700" dirty="0">
                <a:solidFill>
                  <a:srgbClr val="002060"/>
                </a:solidFill>
              </a:rPr>
              <a:t>Spain</a:t>
            </a:r>
          </a:p>
          <a:p>
            <a:pPr lvl="1"/>
            <a:r>
              <a:rPr lang="en-US" sz="1700" dirty="0">
                <a:solidFill>
                  <a:srgbClr val="002060"/>
                </a:solidFill>
              </a:rPr>
              <a:t>Greece</a:t>
            </a:r>
          </a:p>
          <a:p>
            <a:pPr lvl="1"/>
            <a:r>
              <a:rPr lang="en-US" sz="1700" dirty="0">
                <a:solidFill>
                  <a:srgbClr val="002060"/>
                </a:solidFill>
              </a:rPr>
              <a:t>Portugal (too few responses to use in comparisons)</a:t>
            </a:r>
          </a:p>
          <a:p>
            <a:r>
              <a:rPr lang="en-GB" sz="2300" dirty="0">
                <a:solidFill>
                  <a:srgbClr val="002060"/>
                </a:solidFill>
              </a:rPr>
              <a:t>1 survey of patients and 1 survey for health care professionals to compare and contrast</a:t>
            </a:r>
          </a:p>
          <a:p>
            <a:r>
              <a:rPr lang="en-GB" sz="2300" dirty="0">
                <a:solidFill>
                  <a:srgbClr val="002060"/>
                </a:solidFill>
              </a:rPr>
              <a:t>Survey translated in local languages (2 per country x 8 = 16 surveys)</a:t>
            </a:r>
          </a:p>
          <a:p>
            <a:r>
              <a:rPr lang="en-US" sz="2300" dirty="0">
                <a:solidFill>
                  <a:srgbClr val="002060"/>
                </a:solidFill>
              </a:rPr>
              <a:t>Conducted online: Survey Monkey</a:t>
            </a:r>
          </a:p>
          <a:p>
            <a:r>
              <a:rPr lang="en-GB" sz="2300" dirty="0">
                <a:solidFill>
                  <a:srgbClr val="002060"/>
                </a:solidFill>
              </a:rPr>
              <a:t>Survey deployed via EKHA’s member networks (national patient, national nurse, and national physician societies)</a:t>
            </a:r>
          </a:p>
          <a:p>
            <a:endParaRPr lang="en-GB" sz="2300" dirty="0">
              <a:solidFill>
                <a:srgbClr val="002060"/>
              </a:solidFill>
            </a:endParaRPr>
          </a:p>
        </p:txBody>
      </p:sp>
    </p:spTree>
    <p:extLst>
      <p:ext uri="{BB962C8B-B14F-4D97-AF65-F5344CB8AC3E}">
        <p14:creationId xmlns="" xmlns:p14="http://schemas.microsoft.com/office/powerpoint/2010/main" val="78984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EDITH PROJECT!</a:t>
            </a:r>
            <a:endParaRPr lang="nl-BE" dirty="0"/>
          </a:p>
        </p:txBody>
      </p:sp>
      <p:sp>
        <p:nvSpPr>
          <p:cNvPr id="5" name="Ondertitel 4"/>
          <p:cNvSpPr>
            <a:spLocks noGrp="1"/>
          </p:cNvSpPr>
          <p:nvPr>
            <p:ph type="subTitle" idx="1"/>
          </p:nvPr>
        </p:nvSpPr>
        <p:spPr/>
        <p:txBody>
          <a:bodyPr/>
          <a:lstStyle/>
          <a:p>
            <a:endParaRPr lang="nl-B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RISK OF BIAS</a:t>
            </a:r>
          </a:p>
        </p:txBody>
      </p:sp>
      <p:sp>
        <p:nvSpPr>
          <p:cNvPr id="3" name="Tijdelijke aanduiding voor inhoud 2"/>
          <p:cNvSpPr>
            <a:spLocks noGrp="1"/>
          </p:cNvSpPr>
          <p:nvPr>
            <p:ph idx="1"/>
          </p:nvPr>
        </p:nvSpPr>
        <p:spPr/>
        <p:txBody>
          <a:bodyPr/>
          <a:lstStyle/>
          <a:p>
            <a:r>
              <a:rPr lang="en-US" sz="2300" dirty="0">
                <a:solidFill>
                  <a:srgbClr val="002060"/>
                </a:solidFill>
              </a:rPr>
              <a:t>Participant bias of patients/professionals who have internet access and are web savvy, and have time and interest in giving a response</a:t>
            </a:r>
          </a:p>
          <a:p>
            <a:endParaRPr lang="nl-B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RISK OF BIAS</a:t>
            </a:r>
          </a:p>
        </p:txBody>
      </p:sp>
      <p:sp>
        <p:nvSpPr>
          <p:cNvPr id="3" name="Tijdelijke aanduiding voor inhoud 2"/>
          <p:cNvSpPr>
            <a:spLocks noGrp="1"/>
          </p:cNvSpPr>
          <p:nvPr>
            <p:ph idx="1"/>
          </p:nvPr>
        </p:nvSpPr>
        <p:spPr/>
        <p:txBody>
          <a:bodyPr/>
          <a:lstStyle/>
          <a:p>
            <a:r>
              <a:rPr lang="en-US" sz="2300" dirty="0">
                <a:solidFill>
                  <a:srgbClr val="002060"/>
                </a:solidFill>
              </a:rPr>
              <a:t>Participant bias of patients/professionals who have internet access and are web savvy, and have time and interest in giving a </a:t>
            </a:r>
            <a:r>
              <a:rPr lang="en-US" sz="2300" dirty="0" smtClean="0">
                <a:solidFill>
                  <a:srgbClr val="002060"/>
                </a:solidFill>
              </a:rPr>
              <a:t>response</a:t>
            </a:r>
          </a:p>
          <a:p>
            <a:r>
              <a:rPr lang="en-US" sz="2300" dirty="0" smtClean="0">
                <a:solidFill>
                  <a:srgbClr val="002060"/>
                </a:solidFill>
              </a:rPr>
              <a:t>Because of time restrictions, we can only offer the results of the comparison country by country</a:t>
            </a:r>
            <a:endParaRPr lang="en-US" sz="2300" dirty="0">
              <a:solidFill>
                <a:srgbClr val="002060"/>
              </a:solidFill>
            </a:endParaRPr>
          </a:p>
          <a:p>
            <a:endParaRPr lang="nl-B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PARTICIPATION</a:t>
            </a:r>
          </a:p>
        </p:txBody>
      </p:sp>
      <p:graphicFrame>
        <p:nvGraphicFramePr>
          <p:cNvPr id="8" name="Tijdelijke aanduiding voor inhoud 7"/>
          <p:cNvGraphicFramePr>
            <a:graphicFrameLocks noGrp="1"/>
          </p:cNvGraphicFramePr>
          <p:nvPr>
            <p:ph idx="1"/>
          </p:nvPr>
        </p:nvGraphicFramePr>
        <p:xfrm>
          <a:off x="395536" y="1628800"/>
          <a:ext cx="4320480" cy="3337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tblGrid>
              <a:tr h="370840">
                <a:tc>
                  <a:txBody>
                    <a:bodyPr/>
                    <a:lstStyle/>
                    <a:p>
                      <a:pPr algn="ctr"/>
                      <a:r>
                        <a:rPr lang="nl-BE" sz="1600" dirty="0"/>
                        <a:t>COUNTRY</a:t>
                      </a:r>
                    </a:p>
                  </a:txBody>
                  <a:tcPr/>
                </a:tc>
                <a:tc>
                  <a:txBody>
                    <a:bodyPr/>
                    <a:lstStyle/>
                    <a:p>
                      <a:pPr algn="ctr"/>
                      <a:r>
                        <a:rPr lang="nl-BE" sz="1600" dirty="0"/>
                        <a:t>PATIENTS</a:t>
                      </a:r>
                    </a:p>
                  </a:txBody>
                  <a:tcPr/>
                </a:tc>
                <a:tc>
                  <a:txBody>
                    <a:bodyPr/>
                    <a:lstStyle/>
                    <a:p>
                      <a:pPr algn="ctr"/>
                      <a:r>
                        <a:rPr lang="nl-BE" sz="1600" dirty="0"/>
                        <a:t>PROFESSION.</a:t>
                      </a:r>
                    </a:p>
                  </a:txBody>
                  <a:tcPr/>
                </a:tc>
                <a:extLst>
                  <a:ext uri="{0D108BD9-81ED-4DB2-BD59-A6C34878D82A}">
                    <a16:rowId xmlns="" xmlns:a16="http://schemas.microsoft.com/office/drawing/2014/main" val="10000"/>
                  </a:ext>
                </a:extLst>
              </a:tr>
              <a:tr h="370840">
                <a:tc>
                  <a:txBody>
                    <a:bodyPr/>
                    <a:lstStyle/>
                    <a:p>
                      <a:r>
                        <a:rPr lang="nl-BE" dirty="0"/>
                        <a:t>Spain</a:t>
                      </a:r>
                    </a:p>
                  </a:txBody>
                  <a:tcPr/>
                </a:tc>
                <a:tc>
                  <a:txBody>
                    <a:bodyPr/>
                    <a:lstStyle/>
                    <a:p>
                      <a:pPr algn="ctr"/>
                      <a:r>
                        <a:rPr lang="nl-BE" dirty="0"/>
                        <a:t>163</a:t>
                      </a:r>
                    </a:p>
                  </a:txBody>
                  <a:tcPr/>
                </a:tc>
                <a:tc>
                  <a:txBody>
                    <a:bodyPr/>
                    <a:lstStyle/>
                    <a:p>
                      <a:pPr algn="ctr"/>
                      <a:r>
                        <a:rPr lang="nl-BE" dirty="0"/>
                        <a:t>120</a:t>
                      </a:r>
                    </a:p>
                  </a:txBody>
                  <a:tcPr/>
                </a:tc>
                <a:extLst>
                  <a:ext uri="{0D108BD9-81ED-4DB2-BD59-A6C34878D82A}">
                    <a16:rowId xmlns="" xmlns:a16="http://schemas.microsoft.com/office/drawing/2014/main" val="10001"/>
                  </a:ext>
                </a:extLst>
              </a:tr>
              <a:tr h="370840">
                <a:tc>
                  <a:txBody>
                    <a:bodyPr/>
                    <a:lstStyle/>
                    <a:p>
                      <a:r>
                        <a:rPr lang="nl-BE" dirty="0"/>
                        <a:t>France</a:t>
                      </a:r>
                    </a:p>
                  </a:txBody>
                  <a:tcPr/>
                </a:tc>
                <a:tc>
                  <a:txBody>
                    <a:bodyPr/>
                    <a:lstStyle/>
                    <a:p>
                      <a:pPr algn="ctr"/>
                      <a:r>
                        <a:rPr lang="nl-BE" dirty="0"/>
                        <a:t>78</a:t>
                      </a:r>
                    </a:p>
                  </a:txBody>
                  <a:tcPr/>
                </a:tc>
                <a:tc>
                  <a:txBody>
                    <a:bodyPr/>
                    <a:lstStyle/>
                    <a:p>
                      <a:pPr algn="ctr"/>
                      <a:r>
                        <a:rPr lang="nl-BE" dirty="0"/>
                        <a:t>55</a:t>
                      </a:r>
                    </a:p>
                  </a:txBody>
                  <a:tcPr/>
                </a:tc>
                <a:extLst>
                  <a:ext uri="{0D108BD9-81ED-4DB2-BD59-A6C34878D82A}">
                    <a16:rowId xmlns="" xmlns:a16="http://schemas.microsoft.com/office/drawing/2014/main" val="10002"/>
                  </a:ext>
                </a:extLst>
              </a:tr>
              <a:tr h="370840">
                <a:tc>
                  <a:txBody>
                    <a:bodyPr/>
                    <a:lstStyle/>
                    <a:p>
                      <a:r>
                        <a:rPr lang="nl-BE" dirty="0"/>
                        <a:t>UK</a:t>
                      </a:r>
                    </a:p>
                  </a:txBody>
                  <a:tcPr/>
                </a:tc>
                <a:tc>
                  <a:txBody>
                    <a:bodyPr/>
                    <a:lstStyle/>
                    <a:p>
                      <a:pPr algn="ctr"/>
                      <a:r>
                        <a:rPr lang="nl-BE" dirty="0"/>
                        <a:t>110</a:t>
                      </a:r>
                    </a:p>
                  </a:txBody>
                  <a:tcPr/>
                </a:tc>
                <a:tc>
                  <a:txBody>
                    <a:bodyPr/>
                    <a:lstStyle/>
                    <a:p>
                      <a:pPr algn="ctr"/>
                      <a:r>
                        <a:rPr lang="nl-BE" dirty="0"/>
                        <a:t>75</a:t>
                      </a:r>
                    </a:p>
                  </a:txBody>
                  <a:tcPr/>
                </a:tc>
                <a:extLst>
                  <a:ext uri="{0D108BD9-81ED-4DB2-BD59-A6C34878D82A}">
                    <a16:rowId xmlns="" xmlns:a16="http://schemas.microsoft.com/office/drawing/2014/main" val="10003"/>
                  </a:ext>
                </a:extLst>
              </a:tr>
              <a:tr h="370840">
                <a:tc>
                  <a:txBody>
                    <a:bodyPr/>
                    <a:lstStyle/>
                    <a:p>
                      <a:r>
                        <a:rPr lang="nl-BE" dirty="0" err="1"/>
                        <a:t>Greece</a:t>
                      </a:r>
                      <a:endParaRPr lang="nl-BE" dirty="0"/>
                    </a:p>
                  </a:txBody>
                  <a:tcPr/>
                </a:tc>
                <a:tc>
                  <a:txBody>
                    <a:bodyPr/>
                    <a:lstStyle/>
                    <a:p>
                      <a:pPr algn="ctr"/>
                      <a:r>
                        <a:rPr lang="nl-BE" dirty="0"/>
                        <a:t>136</a:t>
                      </a:r>
                    </a:p>
                  </a:txBody>
                  <a:tcPr/>
                </a:tc>
                <a:tc>
                  <a:txBody>
                    <a:bodyPr/>
                    <a:lstStyle/>
                    <a:p>
                      <a:pPr algn="ctr"/>
                      <a:r>
                        <a:rPr lang="nl-BE" dirty="0"/>
                        <a:t>101</a:t>
                      </a:r>
                    </a:p>
                  </a:txBody>
                  <a:tcPr/>
                </a:tc>
                <a:extLst>
                  <a:ext uri="{0D108BD9-81ED-4DB2-BD59-A6C34878D82A}">
                    <a16:rowId xmlns="" xmlns:a16="http://schemas.microsoft.com/office/drawing/2014/main" val="10004"/>
                  </a:ext>
                </a:extLst>
              </a:tr>
              <a:tr h="370840">
                <a:tc>
                  <a:txBody>
                    <a:bodyPr/>
                    <a:lstStyle/>
                    <a:p>
                      <a:r>
                        <a:rPr lang="nl-BE" dirty="0" err="1"/>
                        <a:t>Lithuania</a:t>
                      </a:r>
                      <a:endParaRPr lang="nl-BE" dirty="0"/>
                    </a:p>
                  </a:txBody>
                  <a:tcPr/>
                </a:tc>
                <a:tc>
                  <a:txBody>
                    <a:bodyPr/>
                    <a:lstStyle/>
                    <a:p>
                      <a:pPr algn="ctr"/>
                      <a:r>
                        <a:rPr lang="nl-BE" dirty="0"/>
                        <a:t>52</a:t>
                      </a:r>
                    </a:p>
                  </a:txBody>
                  <a:tcPr/>
                </a:tc>
                <a:tc>
                  <a:txBody>
                    <a:bodyPr/>
                    <a:lstStyle/>
                    <a:p>
                      <a:pPr algn="ctr"/>
                      <a:r>
                        <a:rPr lang="nl-BE" dirty="0"/>
                        <a:t>35</a:t>
                      </a:r>
                    </a:p>
                  </a:txBody>
                  <a:tcPr/>
                </a:tc>
                <a:extLst>
                  <a:ext uri="{0D108BD9-81ED-4DB2-BD59-A6C34878D82A}">
                    <a16:rowId xmlns="" xmlns:a16="http://schemas.microsoft.com/office/drawing/2014/main" val="10005"/>
                  </a:ext>
                </a:extLst>
              </a:tr>
              <a:tr h="370840">
                <a:tc>
                  <a:txBody>
                    <a:bodyPr/>
                    <a:lstStyle/>
                    <a:p>
                      <a:r>
                        <a:rPr lang="nl-BE" dirty="0" err="1"/>
                        <a:t>Slovenia</a:t>
                      </a:r>
                      <a:endParaRPr lang="nl-BE" dirty="0"/>
                    </a:p>
                  </a:txBody>
                  <a:tcPr/>
                </a:tc>
                <a:tc>
                  <a:txBody>
                    <a:bodyPr/>
                    <a:lstStyle/>
                    <a:p>
                      <a:pPr algn="ctr"/>
                      <a:r>
                        <a:rPr lang="nl-BE" dirty="0"/>
                        <a:t>28</a:t>
                      </a:r>
                    </a:p>
                  </a:txBody>
                  <a:tcPr/>
                </a:tc>
                <a:tc>
                  <a:txBody>
                    <a:bodyPr/>
                    <a:lstStyle/>
                    <a:p>
                      <a:pPr algn="ctr"/>
                      <a:r>
                        <a:rPr lang="nl-BE" dirty="0"/>
                        <a:t>16</a:t>
                      </a:r>
                    </a:p>
                  </a:txBody>
                  <a:tcPr/>
                </a:tc>
                <a:extLst>
                  <a:ext uri="{0D108BD9-81ED-4DB2-BD59-A6C34878D82A}">
                    <a16:rowId xmlns="" xmlns:a16="http://schemas.microsoft.com/office/drawing/2014/main" val="10006"/>
                  </a:ext>
                </a:extLst>
              </a:tr>
              <a:tr h="370840">
                <a:tc>
                  <a:txBody>
                    <a:bodyPr/>
                    <a:lstStyle/>
                    <a:p>
                      <a:r>
                        <a:rPr lang="nl-BE" dirty="0" err="1"/>
                        <a:t>Netherlands</a:t>
                      </a:r>
                      <a:endParaRPr lang="nl-BE" dirty="0"/>
                    </a:p>
                  </a:txBody>
                  <a:tcPr/>
                </a:tc>
                <a:tc>
                  <a:txBody>
                    <a:bodyPr/>
                    <a:lstStyle/>
                    <a:p>
                      <a:pPr algn="ctr"/>
                      <a:r>
                        <a:rPr lang="nl-BE" dirty="0"/>
                        <a:t>95</a:t>
                      </a:r>
                    </a:p>
                  </a:txBody>
                  <a:tcPr/>
                </a:tc>
                <a:tc>
                  <a:txBody>
                    <a:bodyPr/>
                    <a:lstStyle/>
                    <a:p>
                      <a:pPr algn="ctr"/>
                      <a:r>
                        <a:rPr lang="nl-BE" dirty="0"/>
                        <a:t>49</a:t>
                      </a:r>
                    </a:p>
                  </a:txBody>
                  <a:tcPr/>
                </a:tc>
                <a:extLst>
                  <a:ext uri="{0D108BD9-81ED-4DB2-BD59-A6C34878D82A}">
                    <a16:rowId xmlns="" xmlns:a16="http://schemas.microsoft.com/office/drawing/2014/main" val="10007"/>
                  </a:ext>
                </a:extLst>
              </a:tr>
              <a:tr h="370840">
                <a:tc>
                  <a:txBody>
                    <a:bodyPr/>
                    <a:lstStyle/>
                    <a:p>
                      <a:r>
                        <a:rPr lang="nl-BE" dirty="0"/>
                        <a:t>Portugal</a:t>
                      </a:r>
                    </a:p>
                  </a:txBody>
                  <a:tcPr/>
                </a:tc>
                <a:tc>
                  <a:txBody>
                    <a:bodyPr/>
                    <a:lstStyle/>
                    <a:p>
                      <a:pPr algn="ctr"/>
                      <a:r>
                        <a:rPr lang="nl-BE" dirty="0"/>
                        <a:t>0</a:t>
                      </a:r>
                    </a:p>
                  </a:txBody>
                  <a:tcPr/>
                </a:tc>
                <a:tc>
                  <a:txBody>
                    <a:bodyPr/>
                    <a:lstStyle/>
                    <a:p>
                      <a:pPr algn="ctr"/>
                      <a:r>
                        <a:rPr lang="nl-BE" dirty="0"/>
                        <a:t>9</a:t>
                      </a:r>
                    </a:p>
                  </a:txBody>
                  <a:tcP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PARTICIPATION</a:t>
            </a:r>
          </a:p>
        </p:txBody>
      </p:sp>
      <p:graphicFrame>
        <p:nvGraphicFramePr>
          <p:cNvPr id="8" name="Tijdelijke aanduiding voor inhoud 7"/>
          <p:cNvGraphicFramePr>
            <a:graphicFrameLocks noGrp="1"/>
          </p:cNvGraphicFramePr>
          <p:nvPr>
            <p:ph idx="1"/>
          </p:nvPr>
        </p:nvGraphicFramePr>
        <p:xfrm>
          <a:off x="395536" y="1628800"/>
          <a:ext cx="5760640" cy="333756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tblGrid>
              <a:tr h="370840">
                <a:tc>
                  <a:txBody>
                    <a:bodyPr/>
                    <a:lstStyle/>
                    <a:p>
                      <a:pPr algn="ctr"/>
                      <a:r>
                        <a:rPr lang="nl-BE" sz="1600" dirty="0"/>
                        <a:t>COUNTRY</a:t>
                      </a:r>
                    </a:p>
                  </a:txBody>
                  <a:tcPr/>
                </a:tc>
                <a:tc>
                  <a:txBody>
                    <a:bodyPr/>
                    <a:lstStyle/>
                    <a:p>
                      <a:pPr algn="ctr"/>
                      <a:r>
                        <a:rPr lang="nl-BE" sz="1600" dirty="0"/>
                        <a:t>PATIENTS</a:t>
                      </a:r>
                    </a:p>
                  </a:txBody>
                  <a:tcPr/>
                </a:tc>
                <a:tc>
                  <a:txBody>
                    <a:bodyPr/>
                    <a:lstStyle/>
                    <a:p>
                      <a:pPr algn="ctr"/>
                      <a:r>
                        <a:rPr lang="nl-BE" sz="1600" dirty="0"/>
                        <a:t>PROFESSION.</a:t>
                      </a:r>
                    </a:p>
                  </a:txBody>
                  <a:tcPr/>
                </a:tc>
                <a:tc>
                  <a:txBody>
                    <a:bodyPr/>
                    <a:lstStyle/>
                    <a:p>
                      <a:pPr algn="ctr"/>
                      <a:r>
                        <a:rPr lang="nl-BE" sz="1600" dirty="0"/>
                        <a:t>INHABITANTS</a:t>
                      </a:r>
                    </a:p>
                  </a:txBody>
                  <a:tcPr/>
                </a:tc>
                <a:extLst>
                  <a:ext uri="{0D108BD9-81ED-4DB2-BD59-A6C34878D82A}">
                    <a16:rowId xmlns="" xmlns:a16="http://schemas.microsoft.com/office/drawing/2014/main" val="10000"/>
                  </a:ext>
                </a:extLst>
              </a:tr>
              <a:tr h="370840">
                <a:tc>
                  <a:txBody>
                    <a:bodyPr/>
                    <a:lstStyle/>
                    <a:p>
                      <a:r>
                        <a:rPr lang="nl-BE" dirty="0"/>
                        <a:t>Spain</a:t>
                      </a:r>
                    </a:p>
                  </a:txBody>
                  <a:tcPr/>
                </a:tc>
                <a:tc>
                  <a:txBody>
                    <a:bodyPr/>
                    <a:lstStyle/>
                    <a:p>
                      <a:pPr algn="ctr"/>
                      <a:r>
                        <a:rPr lang="nl-BE" dirty="0"/>
                        <a:t>163</a:t>
                      </a:r>
                    </a:p>
                  </a:txBody>
                  <a:tcPr/>
                </a:tc>
                <a:tc>
                  <a:txBody>
                    <a:bodyPr/>
                    <a:lstStyle/>
                    <a:p>
                      <a:pPr algn="ctr"/>
                      <a:r>
                        <a:rPr lang="nl-BE" dirty="0"/>
                        <a:t>120</a:t>
                      </a:r>
                    </a:p>
                  </a:txBody>
                  <a:tcPr/>
                </a:tc>
                <a:tc>
                  <a:txBody>
                    <a:bodyPr/>
                    <a:lstStyle/>
                    <a:p>
                      <a:pPr algn="ctr"/>
                      <a:r>
                        <a:rPr lang="nl-BE" dirty="0"/>
                        <a:t>46</a:t>
                      </a:r>
                    </a:p>
                  </a:txBody>
                  <a:tcPr/>
                </a:tc>
                <a:extLst>
                  <a:ext uri="{0D108BD9-81ED-4DB2-BD59-A6C34878D82A}">
                    <a16:rowId xmlns="" xmlns:a16="http://schemas.microsoft.com/office/drawing/2014/main" val="10001"/>
                  </a:ext>
                </a:extLst>
              </a:tr>
              <a:tr h="370840">
                <a:tc>
                  <a:txBody>
                    <a:bodyPr/>
                    <a:lstStyle/>
                    <a:p>
                      <a:r>
                        <a:rPr lang="nl-BE" dirty="0"/>
                        <a:t>France</a:t>
                      </a:r>
                    </a:p>
                  </a:txBody>
                  <a:tcPr/>
                </a:tc>
                <a:tc>
                  <a:txBody>
                    <a:bodyPr/>
                    <a:lstStyle/>
                    <a:p>
                      <a:pPr algn="ctr"/>
                      <a:r>
                        <a:rPr lang="nl-BE" dirty="0"/>
                        <a:t>78</a:t>
                      </a:r>
                    </a:p>
                  </a:txBody>
                  <a:tcPr/>
                </a:tc>
                <a:tc>
                  <a:txBody>
                    <a:bodyPr/>
                    <a:lstStyle/>
                    <a:p>
                      <a:pPr algn="ctr"/>
                      <a:r>
                        <a:rPr lang="nl-BE" dirty="0"/>
                        <a:t>55</a:t>
                      </a:r>
                    </a:p>
                  </a:txBody>
                  <a:tcPr/>
                </a:tc>
                <a:tc>
                  <a:txBody>
                    <a:bodyPr/>
                    <a:lstStyle/>
                    <a:p>
                      <a:pPr algn="ctr"/>
                      <a:r>
                        <a:rPr lang="nl-BE" dirty="0"/>
                        <a:t>64</a:t>
                      </a:r>
                    </a:p>
                  </a:txBody>
                  <a:tcPr/>
                </a:tc>
                <a:extLst>
                  <a:ext uri="{0D108BD9-81ED-4DB2-BD59-A6C34878D82A}">
                    <a16:rowId xmlns="" xmlns:a16="http://schemas.microsoft.com/office/drawing/2014/main" val="10002"/>
                  </a:ext>
                </a:extLst>
              </a:tr>
              <a:tr h="370840">
                <a:tc>
                  <a:txBody>
                    <a:bodyPr/>
                    <a:lstStyle/>
                    <a:p>
                      <a:r>
                        <a:rPr lang="nl-BE" dirty="0"/>
                        <a:t>UK</a:t>
                      </a:r>
                    </a:p>
                  </a:txBody>
                  <a:tcPr/>
                </a:tc>
                <a:tc>
                  <a:txBody>
                    <a:bodyPr/>
                    <a:lstStyle/>
                    <a:p>
                      <a:pPr algn="ctr"/>
                      <a:r>
                        <a:rPr lang="nl-BE" dirty="0"/>
                        <a:t>110</a:t>
                      </a:r>
                    </a:p>
                  </a:txBody>
                  <a:tcPr/>
                </a:tc>
                <a:tc>
                  <a:txBody>
                    <a:bodyPr/>
                    <a:lstStyle/>
                    <a:p>
                      <a:pPr algn="ctr"/>
                      <a:r>
                        <a:rPr lang="nl-BE" dirty="0"/>
                        <a:t>75</a:t>
                      </a:r>
                    </a:p>
                  </a:txBody>
                  <a:tcPr/>
                </a:tc>
                <a:tc>
                  <a:txBody>
                    <a:bodyPr/>
                    <a:lstStyle/>
                    <a:p>
                      <a:pPr algn="ctr"/>
                      <a:r>
                        <a:rPr lang="nl-BE" dirty="0"/>
                        <a:t>65</a:t>
                      </a:r>
                    </a:p>
                  </a:txBody>
                  <a:tcPr/>
                </a:tc>
                <a:extLst>
                  <a:ext uri="{0D108BD9-81ED-4DB2-BD59-A6C34878D82A}">
                    <a16:rowId xmlns="" xmlns:a16="http://schemas.microsoft.com/office/drawing/2014/main" val="10003"/>
                  </a:ext>
                </a:extLst>
              </a:tr>
              <a:tr h="370840">
                <a:tc>
                  <a:txBody>
                    <a:bodyPr/>
                    <a:lstStyle/>
                    <a:p>
                      <a:r>
                        <a:rPr lang="nl-BE" dirty="0" err="1"/>
                        <a:t>Greece</a:t>
                      </a:r>
                      <a:endParaRPr lang="nl-BE" dirty="0"/>
                    </a:p>
                  </a:txBody>
                  <a:tcPr/>
                </a:tc>
                <a:tc>
                  <a:txBody>
                    <a:bodyPr/>
                    <a:lstStyle/>
                    <a:p>
                      <a:pPr algn="ctr"/>
                      <a:r>
                        <a:rPr lang="nl-BE" dirty="0"/>
                        <a:t>136</a:t>
                      </a:r>
                    </a:p>
                  </a:txBody>
                  <a:tcPr/>
                </a:tc>
                <a:tc>
                  <a:txBody>
                    <a:bodyPr/>
                    <a:lstStyle/>
                    <a:p>
                      <a:pPr algn="ctr"/>
                      <a:r>
                        <a:rPr lang="nl-BE" dirty="0"/>
                        <a:t>101</a:t>
                      </a:r>
                    </a:p>
                  </a:txBody>
                  <a:tcPr/>
                </a:tc>
                <a:tc>
                  <a:txBody>
                    <a:bodyPr/>
                    <a:lstStyle/>
                    <a:p>
                      <a:pPr algn="ctr"/>
                      <a:r>
                        <a:rPr lang="nl-BE" dirty="0"/>
                        <a:t>11</a:t>
                      </a:r>
                    </a:p>
                  </a:txBody>
                  <a:tcPr/>
                </a:tc>
                <a:extLst>
                  <a:ext uri="{0D108BD9-81ED-4DB2-BD59-A6C34878D82A}">
                    <a16:rowId xmlns="" xmlns:a16="http://schemas.microsoft.com/office/drawing/2014/main" val="10004"/>
                  </a:ext>
                </a:extLst>
              </a:tr>
              <a:tr h="370840">
                <a:tc>
                  <a:txBody>
                    <a:bodyPr/>
                    <a:lstStyle/>
                    <a:p>
                      <a:r>
                        <a:rPr lang="nl-BE" dirty="0" err="1"/>
                        <a:t>Lithuania</a:t>
                      </a:r>
                      <a:endParaRPr lang="nl-BE" dirty="0"/>
                    </a:p>
                  </a:txBody>
                  <a:tcPr/>
                </a:tc>
                <a:tc>
                  <a:txBody>
                    <a:bodyPr/>
                    <a:lstStyle/>
                    <a:p>
                      <a:pPr algn="ctr"/>
                      <a:r>
                        <a:rPr lang="nl-BE" dirty="0"/>
                        <a:t>52</a:t>
                      </a:r>
                    </a:p>
                  </a:txBody>
                  <a:tcPr/>
                </a:tc>
                <a:tc>
                  <a:txBody>
                    <a:bodyPr/>
                    <a:lstStyle/>
                    <a:p>
                      <a:pPr algn="ctr"/>
                      <a:r>
                        <a:rPr lang="nl-BE" dirty="0"/>
                        <a:t>35</a:t>
                      </a:r>
                    </a:p>
                  </a:txBody>
                  <a:tcPr/>
                </a:tc>
                <a:tc>
                  <a:txBody>
                    <a:bodyPr/>
                    <a:lstStyle/>
                    <a:p>
                      <a:pPr algn="ctr"/>
                      <a:r>
                        <a:rPr lang="nl-BE" dirty="0"/>
                        <a:t>3</a:t>
                      </a:r>
                    </a:p>
                  </a:txBody>
                  <a:tcPr/>
                </a:tc>
                <a:extLst>
                  <a:ext uri="{0D108BD9-81ED-4DB2-BD59-A6C34878D82A}">
                    <a16:rowId xmlns="" xmlns:a16="http://schemas.microsoft.com/office/drawing/2014/main" val="10005"/>
                  </a:ext>
                </a:extLst>
              </a:tr>
              <a:tr h="370840">
                <a:tc>
                  <a:txBody>
                    <a:bodyPr/>
                    <a:lstStyle/>
                    <a:p>
                      <a:r>
                        <a:rPr lang="nl-BE" dirty="0" err="1"/>
                        <a:t>Slovenia</a:t>
                      </a:r>
                      <a:endParaRPr lang="nl-BE" dirty="0"/>
                    </a:p>
                  </a:txBody>
                  <a:tcPr/>
                </a:tc>
                <a:tc>
                  <a:txBody>
                    <a:bodyPr/>
                    <a:lstStyle/>
                    <a:p>
                      <a:pPr algn="ctr"/>
                      <a:r>
                        <a:rPr lang="nl-BE" dirty="0"/>
                        <a:t>28</a:t>
                      </a:r>
                    </a:p>
                  </a:txBody>
                  <a:tcPr/>
                </a:tc>
                <a:tc>
                  <a:txBody>
                    <a:bodyPr/>
                    <a:lstStyle/>
                    <a:p>
                      <a:pPr algn="ctr"/>
                      <a:r>
                        <a:rPr lang="nl-BE" dirty="0"/>
                        <a:t>16</a:t>
                      </a:r>
                    </a:p>
                  </a:txBody>
                  <a:tcPr/>
                </a:tc>
                <a:tc>
                  <a:txBody>
                    <a:bodyPr/>
                    <a:lstStyle/>
                    <a:p>
                      <a:pPr algn="ctr"/>
                      <a:r>
                        <a:rPr lang="nl-BE" dirty="0"/>
                        <a:t>2</a:t>
                      </a:r>
                    </a:p>
                  </a:txBody>
                  <a:tcPr/>
                </a:tc>
                <a:extLst>
                  <a:ext uri="{0D108BD9-81ED-4DB2-BD59-A6C34878D82A}">
                    <a16:rowId xmlns="" xmlns:a16="http://schemas.microsoft.com/office/drawing/2014/main" val="10006"/>
                  </a:ext>
                </a:extLst>
              </a:tr>
              <a:tr h="370840">
                <a:tc>
                  <a:txBody>
                    <a:bodyPr/>
                    <a:lstStyle/>
                    <a:p>
                      <a:r>
                        <a:rPr lang="nl-BE" dirty="0" err="1"/>
                        <a:t>Netherlands</a:t>
                      </a:r>
                      <a:endParaRPr lang="nl-BE" dirty="0"/>
                    </a:p>
                  </a:txBody>
                  <a:tcPr/>
                </a:tc>
                <a:tc>
                  <a:txBody>
                    <a:bodyPr/>
                    <a:lstStyle/>
                    <a:p>
                      <a:pPr algn="ctr"/>
                      <a:r>
                        <a:rPr lang="nl-BE" dirty="0"/>
                        <a:t>95</a:t>
                      </a:r>
                    </a:p>
                  </a:txBody>
                  <a:tcPr/>
                </a:tc>
                <a:tc>
                  <a:txBody>
                    <a:bodyPr/>
                    <a:lstStyle/>
                    <a:p>
                      <a:pPr algn="ctr"/>
                      <a:r>
                        <a:rPr lang="nl-BE" dirty="0"/>
                        <a:t>49</a:t>
                      </a:r>
                    </a:p>
                  </a:txBody>
                  <a:tcPr/>
                </a:tc>
                <a:tc>
                  <a:txBody>
                    <a:bodyPr/>
                    <a:lstStyle/>
                    <a:p>
                      <a:pPr algn="ctr"/>
                      <a:r>
                        <a:rPr lang="nl-BE" dirty="0"/>
                        <a:t>17</a:t>
                      </a:r>
                    </a:p>
                  </a:txBody>
                  <a:tcPr/>
                </a:tc>
                <a:extLst>
                  <a:ext uri="{0D108BD9-81ED-4DB2-BD59-A6C34878D82A}">
                    <a16:rowId xmlns="" xmlns:a16="http://schemas.microsoft.com/office/drawing/2014/main" val="10007"/>
                  </a:ext>
                </a:extLst>
              </a:tr>
              <a:tr h="370840">
                <a:tc>
                  <a:txBody>
                    <a:bodyPr/>
                    <a:lstStyle/>
                    <a:p>
                      <a:r>
                        <a:rPr lang="nl-BE" dirty="0"/>
                        <a:t>Portugal</a:t>
                      </a:r>
                    </a:p>
                  </a:txBody>
                  <a:tcPr/>
                </a:tc>
                <a:tc>
                  <a:txBody>
                    <a:bodyPr/>
                    <a:lstStyle/>
                    <a:p>
                      <a:pPr algn="ctr"/>
                      <a:r>
                        <a:rPr lang="nl-BE" dirty="0"/>
                        <a:t>0</a:t>
                      </a:r>
                    </a:p>
                  </a:txBody>
                  <a:tcPr/>
                </a:tc>
                <a:tc>
                  <a:txBody>
                    <a:bodyPr/>
                    <a:lstStyle/>
                    <a:p>
                      <a:pPr algn="ctr"/>
                      <a:r>
                        <a:rPr lang="nl-BE" dirty="0"/>
                        <a:t>9</a:t>
                      </a:r>
                    </a:p>
                  </a:txBody>
                  <a:tcPr/>
                </a:tc>
                <a:tc>
                  <a:txBody>
                    <a:bodyPr/>
                    <a:lstStyle/>
                    <a:p>
                      <a:endParaRPr lang="nl-BE" dirty="0"/>
                    </a:p>
                  </a:txBody>
                  <a:tcP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9552" y="4869160"/>
            <a:ext cx="8208912" cy="2304256"/>
          </a:xfrm>
          <a:prstGeom prst="roundRect">
            <a:avLst/>
          </a:prstGeom>
          <a:solidFill>
            <a:srgbClr val="FFFFFF">
              <a:alpha val="75000"/>
            </a:srgbClr>
          </a:solidFill>
          <a:ln w="28575"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a:bodyPr>
          <a:lstStyle/>
          <a:p>
            <a:pPr algn="l"/>
            <a:r>
              <a:rPr lang="en-US" sz="3200" b="1" dirty="0">
                <a:solidFill>
                  <a:schemeClr val="tx2">
                    <a:lumMod val="75000"/>
                  </a:schemeClr>
                </a:solidFill>
                <a:latin typeface="+mn-lt"/>
                <a:cs typeface="Arial"/>
              </a:rPr>
              <a:t>EKHA Membership</a:t>
            </a:r>
            <a:endParaRPr lang="en-US" sz="3200" b="1" dirty="0">
              <a:latin typeface="+mn-lt"/>
              <a:cs typeface="Arial"/>
            </a:endParaRPr>
          </a:p>
        </p:txBody>
      </p:sp>
      <p:sp>
        <p:nvSpPr>
          <p:cNvPr id="3" name="Content Placeholder 2"/>
          <p:cNvSpPr>
            <a:spLocks noGrp="1"/>
          </p:cNvSpPr>
          <p:nvPr>
            <p:ph idx="1"/>
          </p:nvPr>
        </p:nvSpPr>
        <p:spPr>
          <a:xfrm>
            <a:off x="457200" y="1340768"/>
            <a:ext cx="8507288" cy="4525963"/>
          </a:xfrm>
        </p:spPr>
        <p:txBody>
          <a:bodyPr>
            <a:normAutofit/>
          </a:bodyPr>
          <a:lstStyle/>
          <a:p>
            <a:pPr marL="0" indent="0">
              <a:lnSpc>
                <a:spcPct val="130000"/>
              </a:lnSpc>
              <a:buClr>
                <a:srgbClr val="002060"/>
              </a:buClr>
              <a:buNone/>
            </a:pPr>
            <a:r>
              <a:rPr lang="en-US" sz="1800" dirty="0">
                <a:solidFill>
                  <a:srgbClr val="002060"/>
                </a:solidFill>
                <a:cs typeface="Arial"/>
              </a:rPr>
              <a:t>A strategic alliance of European non-profit </a:t>
            </a:r>
            <a:r>
              <a:rPr lang="en-US" sz="1800" dirty="0" err="1">
                <a:solidFill>
                  <a:srgbClr val="002060"/>
                </a:solidFill>
                <a:cs typeface="Arial"/>
              </a:rPr>
              <a:t>organisations</a:t>
            </a:r>
            <a:r>
              <a:rPr lang="en-US" sz="1800" dirty="0">
                <a:solidFill>
                  <a:srgbClr val="002060"/>
                </a:solidFill>
                <a:cs typeface="Arial"/>
              </a:rPr>
              <a:t> representing ALL key </a:t>
            </a:r>
            <a:br>
              <a:rPr lang="en-US" sz="1800" dirty="0">
                <a:solidFill>
                  <a:srgbClr val="002060"/>
                </a:solidFill>
                <a:cs typeface="Arial"/>
              </a:rPr>
            </a:br>
            <a:r>
              <a:rPr lang="en-US" sz="1800" dirty="0">
                <a:solidFill>
                  <a:srgbClr val="002060"/>
                </a:solidFill>
                <a:cs typeface="Arial"/>
              </a:rPr>
              <a:t>stakeholders in kidney health: </a:t>
            </a:r>
            <a:r>
              <a:rPr lang="en-GB" sz="1800" dirty="0">
                <a:solidFill>
                  <a:srgbClr val="002060"/>
                </a:solidFill>
                <a:cs typeface="Arial"/>
              </a:rPr>
              <a:t>patients, nephrologists, researchers and allied health workers</a:t>
            </a:r>
            <a:endParaRPr lang="en-US" sz="1800" dirty="0">
              <a:solidFill>
                <a:srgbClr val="002060"/>
              </a:solidFill>
              <a:cs typeface="Arial"/>
            </a:endParaRPr>
          </a:p>
          <a:p>
            <a:pPr marL="0" indent="0">
              <a:lnSpc>
                <a:spcPct val="130000"/>
              </a:lnSpc>
              <a:buClr>
                <a:srgbClr val="002060"/>
              </a:buClr>
              <a:buNone/>
            </a:pPr>
            <a:r>
              <a:rPr lang="en-GB" sz="2000" b="1" dirty="0">
                <a:solidFill>
                  <a:srgbClr val="002060"/>
                </a:solidFill>
                <a:cs typeface="Arial"/>
              </a:rPr>
              <a:t>Full Members </a:t>
            </a:r>
            <a:r>
              <a:rPr lang="en-GB" sz="2000" i="1" dirty="0">
                <a:cs typeface="Arial"/>
              </a:rPr>
              <a:t> </a:t>
            </a:r>
            <a:r>
              <a:rPr lang="en-GB" sz="2000" i="1" dirty="0">
                <a:solidFill>
                  <a:srgbClr val="002060"/>
                </a:solidFill>
                <a:cs typeface="Arial"/>
              </a:rPr>
              <a:t>- </a:t>
            </a:r>
            <a:r>
              <a:rPr lang="en-GB" sz="1800" i="1" dirty="0">
                <a:solidFill>
                  <a:srgbClr val="002060"/>
                </a:solidFill>
                <a:cs typeface="Arial"/>
              </a:rPr>
              <a:t>founding members of the Alliance:</a:t>
            </a:r>
            <a:endParaRPr lang="en-GB" sz="1800" b="1" dirty="0">
              <a:solidFill>
                <a:srgbClr val="002060"/>
              </a:solidFill>
              <a:cs typeface="Arial"/>
            </a:endParaRPr>
          </a:p>
          <a:p>
            <a:pPr marL="285750" lvl="1">
              <a:lnSpc>
                <a:spcPct val="130000"/>
              </a:lnSpc>
              <a:spcBef>
                <a:spcPts val="0"/>
              </a:spcBef>
              <a:buFont typeface="Arial"/>
              <a:buChar char="•"/>
            </a:pPr>
            <a:r>
              <a:rPr lang="en-GB" sz="1800" b="1" dirty="0">
                <a:solidFill>
                  <a:srgbClr val="002060"/>
                </a:solidFill>
                <a:cs typeface="Arial"/>
              </a:rPr>
              <a:t>EKPF</a:t>
            </a:r>
            <a:r>
              <a:rPr lang="en-GB" sz="1800" dirty="0">
                <a:solidFill>
                  <a:srgbClr val="002060"/>
                </a:solidFill>
                <a:cs typeface="Arial"/>
              </a:rPr>
              <a:t>: European Kidney Patients’ Federation (</a:t>
            </a:r>
            <a:r>
              <a:rPr lang="en-GB" sz="1800" i="1" dirty="0">
                <a:solidFill>
                  <a:srgbClr val="002060"/>
                </a:solidFill>
                <a:cs typeface="Arial"/>
              </a:rPr>
              <a:t>formerly CEAPIR</a:t>
            </a:r>
            <a:r>
              <a:rPr lang="en-GB" sz="1800" dirty="0">
                <a:solidFill>
                  <a:srgbClr val="002060"/>
                </a:solidFill>
                <a:cs typeface="Arial"/>
              </a:rPr>
              <a:t>)</a:t>
            </a:r>
          </a:p>
          <a:p>
            <a:pPr marL="285750" lvl="1">
              <a:lnSpc>
                <a:spcPct val="130000"/>
              </a:lnSpc>
              <a:spcBef>
                <a:spcPts val="0"/>
              </a:spcBef>
              <a:buFont typeface="Arial"/>
              <a:buChar char="•"/>
            </a:pPr>
            <a:r>
              <a:rPr lang="en-GB" sz="1800" b="1" dirty="0">
                <a:solidFill>
                  <a:srgbClr val="002060"/>
                </a:solidFill>
                <a:cs typeface="Arial"/>
              </a:rPr>
              <a:t>IFKF: </a:t>
            </a:r>
            <a:r>
              <a:rPr lang="en-GB" sz="1800" dirty="0">
                <a:solidFill>
                  <a:srgbClr val="002060"/>
                </a:solidFill>
                <a:cs typeface="Arial"/>
              </a:rPr>
              <a:t>International Federation of Kidney Foundations </a:t>
            </a:r>
            <a:endParaRPr lang="en-GB" sz="1800" b="1" dirty="0">
              <a:solidFill>
                <a:srgbClr val="002060"/>
              </a:solidFill>
              <a:cs typeface="Arial"/>
            </a:endParaRPr>
          </a:p>
          <a:p>
            <a:pPr marL="285750" lvl="1">
              <a:lnSpc>
                <a:spcPct val="130000"/>
              </a:lnSpc>
              <a:spcBef>
                <a:spcPts val="0"/>
              </a:spcBef>
              <a:buFont typeface="Arial"/>
              <a:buChar char="•"/>
            </a:pPr>
            <a:r>
              <a:rPr lang="en-GB" sz="1800" b="1" dirty="0">
                <a:solidFill>
                  <a:srgbClr val="002060"/>
                </a:solidFill>
                <a:cs typeface="Arial"/>
              </a:rPr>
              <a:t>ERA-EDTA: </a:t>
            </a:r>
            <a:r>
              <a:rPr lang="en-GB" sz="1800" dirty="0">
                <a:solidFill>
                  <a:srgbClr val="002060"/>
                </a:solidFill>
                <a:cs typeface="Arial"/>
              </a:rPr>
              <a:t>European Renal Association – European Dialysis and Transplant Association</a:t>
            </a:r>
          </a:p>
          <a:p>
            <a:pPr marL="285750" lvl="1">
              <a:lnSpc>
                <a:spcPct val="130000"/>
              </a:lnSpc>
              <a:spcBef>
                <a:spcPts val="0"/>
              </a:spcBef>
              <a:buFont typeface="Arial"/>
              <a:buChar char="•"/>
            </a:pPr>
            <a:r>
              <a:rPr lang="en-GB" sz="1800" b="1" dirty="0">
                <a:solidFill>
                  <a:srgbClr val="002060"/>
                </a:solidFill>
                <a:cs typeface="Arial"/>
              </a:rPr>
              <a:t>EDTNA-ERCA: </a:t>
            </a:r>
            <a:r>
              <a:rPr lang="en-GB" sz="1800" dirty="0">
                <a:solidFill>
                  <a:srgbClr val="002060"/>
                </a:solidFill>
                <a:cs typeface="Arial"/>
              </a:rPr>
              <a:t>European Dialysis and Transplant Nurses Association – European Renal Care Association</a:t>
            </a:r>
          </a:p>
          <a:p>
            <a:endParaRPr lang="en-US" dirty="0"/>
          </a:p>
        </p:txBody>
      </p:sp>
      <p:pic>
        <p:nvPicPr>
          <p:cNvPr id="5" name="Picture 4" descr="logo7_def5.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34628" y="5356104"/>
            <a:ext cx="2736303" cy="1021253"/>
          </a:xfrm>
          <a:prstGeom prst="rect">
            <a:avLst/>
          </a:prstGeom>
        </p:spPr>
      </p:pic>
      <p:pic>
        <p:nvPicPr>
          <p:cNvPr id="7" name="Picture 6" descr="EDTNA-ERCA-TIFF.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86955" y="5390375"/>
            <a:ext cx="1785334" cy="952712"/>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61995" y="5355414"/>
            <a:ext cx="1351065" cy="1296144"/>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95412" y="5327556"/>
            <a:ext cx="1518800" cy="1078348"/>
          </a:xfrm>
          <a:prstGeom prst="rect">
            <a:avLst/>
          </a:prstGeom>
        </p:spPr>
      </p:pic>
    </p:spTree>
    <p:extLst>
      <p:ext uri="{BB962C8B-B14F-4D97-AF65-F5344CB8AC3E}">
        <p14:creationId xmlns="" xmlns:p14="http://schemas.microsoft.com/office/powerpoint/2010/main" val="2785215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PARTICIPATION</a:t>
            </a:r>
          </a:p>
        </p:txBody>
      </p:sp>
      <p:graphicFrame>
        <p:nvGraphicFramePr>
          <p:cNvPr id="8" name="Tijdelijke aanduiding voor inhoud 7"/>
          <p:cNvGraphicFramePr>
            <a:graphicFrameLocks noGrp="1"/>
          </p:cNvGraphicFramePr>
          <p:nvPr>
            <p:ph idx="1"/>
          </p:nvPr>
        </p:nvGraphicFramePr>
        <p:xfrm>
          <a:off x="395536" y="1628800"/>
          <a:ext cx="5760640" cy="3708400"/>
        </p:xfrm>
        <a:graphic>
          <a:graphicData uri="http://schemas.openxmlformats.org/drawingml/2006/table">
            <a:tbl>
              <a:tblPr firstRow="1" bandRow="1">
                <a:tableStyleId>{5C22544A-7EE6-4342-B048-85BDC9FD1C3A}</a:tableStyleId>
              </a:tblPr>
              <a:tblGrid>
                <a:gridCol w="1440160">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tblGrid>
              <a:tr h="370840">
                <a:tc>
                  <a:txBody>
                    <a:bodyPr/>
                    <a:lstStyle/>
                    <a:p>
                      <a:pPr algn="ctr"/>
                      <a:r>
                        <a:rPr lang="nl-BE" sz="1600" dirty="0"/>
                        <a:t>COUNTRY</a:t>
                      </a:r>
                    </a:p>
                  </a:txBody>
                  <a:tcPr/>
                </a:tc>
                <a:tc>
                  <a:txBody>
                    <a:bodyPr/>
                    <a:lstStyle/>
                    <a:p>
                      <a:pPr algn="ctr"/>
                      <a:r>
                        <a:rPr lang="nl-BE" sz="1600" dirty="0"/>
                        <a:t>PATIENTS</a:t>
                      </a:r>
                    </a:p>
                  </a:txBody>
                  <a:tcPr/>
                </a:tc>
                <a:tc>
                  <a:txBody>
                    <a:bodyPr/>
                    <a:lstStyle/>
                    <a:p>
                      <a:pPr algn="ctr"/>
                      <a:r>
                        <a:rPr lang="nl-BE" sz="1600" dirty="0"/>
                        <a:t>PROFESSION.</a:t>
                      </a:r>
                    </a:p>
                  </a:txBody>
                  <a:tcPr/>
                </a:tc>
                <a:tc>
                  <a:txBody>
                    <a:bodyPr/>
                    <a:lstStyle/>
                    <a:p>
                      <a:pPr algn="ctr"/>
                      <a:r>
                        <a:rPr lang="nl-BE" sz="1600" dirty="0"/>
                        <a:t>INHABITANTS</a:t>
                      </a:r>
                    </a:p>
                  </a:txBody>
                  <a:tcPr/>
                </a:tc>
                <a:extLst>
                  <a:ext uri="{0D108BD9-81ED-4DB2-BD59-A6C34878D82A}">
                    <a16:rowId xmlns="" xmlns:a16="http://schemas.microsoft.com/office/drawing/2014/main" val="10000"/>
                  </a:ext>
                </a:extLst>
              </a:tr>
              <a:tr h="370840">
                <a:tc>
                  <a:txBody>
                    <a:bodyPr/>
                    <a:lstStyle/>
                    <a:p>
                      <a:r>
                        <a:rPr lang="nl-BE" dirty="0"/>
                        <a:t>Spain</a:t>
                      </a:r>
                    </a:p>
                  </a:txBody>
                  <a:tcPr/>
                </a:tc>
                <a:tc>
                  <a:txBody>
                    <a:bodyPr/>
                    <a:lstStyle/>
                    <a:p>
                      <a:pPr algn="ctr"/>
                      <a:r>
                        <a:rPr lang="nl-BE" dirty="0"/>
                        <a:t>163</a:t>
                      </a:r>
                    </a:p>
                  </a:txBody>
                  <a:tcPr/>
                </a:tc>
                <a:tc>
                  <a:txBody>
                    <a:bodyPr/>
                    <a:lstStyle/>
                    <a:p>
                      <a:pPr algn="ctr"/>
                      <a:r>
                        <a:rPr lang="nl-BE" dirty="0"/>
                        <a:t>120</a:t>
                      </a:r>
                    </a:p>
                  </a:txBody>
                  <a:tcPr/>
                </a:tc>
                <a:tc>
                  <a:txBody>
                    <a:bodyPr/>
                    <a:lstStyle/>
                    <a:p>
                      <a:pPr algn="ctr"/>
                      <a:r>
                        <a:rPr lang="nl-BE" dirty="0"/>
                        <a:t>46</a:t>
                      </a:r>
                    </a:p>
                  </a:txBody>
                  <a:tcPr/>
                </a:tc>
                <a:extLst>
                  <a:ext uri="{0D108BD9-81ED-4DB2-BD59-A6C34878D82A}">
                    <a16:rowId xmlns="" xmlns:a16="http://schemas.microsoft.com/office/drawing/2014/main" val="10001"/>
                  </a:ext>
                </a:extLst>
              </a:tr>
              <a:tr h="370840">
                <a:tc>
                  <a:txBody>
                    <a:bodyPr/>
                    <a:lstStyle/>
                    <a:p>
                      <a:r>
                        <a:rPr lang="nl-BE" dirty="0"/>
                        <a:t>France</a:t>
                      </a:r>
                    </a:p>
                  </a:txBody>
                  <a:tcPr/>
                </a:tc>
                <a:tc>
                  <a:txBody>
                    <a:bodyPr/>
                    <a:lstStyle/>
                    <a:p>
                      <a:pPr algn="ctr"/>
                      <a:r>
                        <a:rPr lang="nl-BE" dirty="0"/>
                        <a:t>78</a:t>
                      </a:r>
                    </a:p>
                  </a:txBody>
                  <a:tcPr/>
                </a:tc>
                <a:tc>
                  <a:txBody>
                    <a:bodyPr/>
                    <a:lstStyle/>
                    <a:p>
                      <a:pPr algn="ctr"/>
                      <a:r>
                        <a:rPr lang="nl-BE" dirty="0"/>
                        <a:t>55</a:t>
                      </a:r>
                    </a:p>
                  </a:txBody>
                  <a:tcPr/>
                </a:tc>
                <a:tc>
                  <a:txBody>
                    <a:bodyPr/>
                    <a:lstStyle/>
                    <a:p>
                      <a:pPr algn="ctr"/>
                      <a:r>
                        <a:rPr lang="nl-BE" dirty="0"/>
                        <a:t>64</a:t>
                      </a:r>
                    </a:p>
                  </a:txBody>
                  <a:tcPr/>
                </a:tc>
                <a:extLst>
                  <a:ext uri="{0D108BD9-81ED-4DB2-BD59-A6C34878D82A}">
                    <a16:rowId xmlns="" xmlns:a16="http://schemas.microsoft.com/office/drawing/2014/main" val="10002"/>
                  </a:ext>
                </a:extLst>
              </a:tr>
              <a:tr h="370840">
                <a:tc>
                  <a:txBody>
                    <a:bodyPr/>
                    <a:lstStyle/>
                    <a:p>
                      <a:r>
                        <a:rPr lang="nl-BE" dirty="0"/>
                        <a:t>UK</a:t>
                      </a:r>
                    </a:p>
                  </a:txBody>
                  <a:tcPr/>
                </a:tc>
                <a:tc>
                  <a:txBody>
                    <a:bodyPr/>
                    <a:lstStyle/>
                    <a:p>
                      <a:pPr algn="ctr"/>
                      <a:r>
                        <a:rPr lang="nl-BE" dirty="0"/>
                        <a:t>110</a:t>
                      </a:r>
                    </a:p>
                  </a:txBody>
                  <a:tcPr/>
                </a:tc>
                <a:tc>
                  <a:txBody>
                    <a:bodyPr/>
                    <a:lstStyle/>
                    <a:p>
                      <a:pPr algn="ctr"/>
                      <a:r>
                        <a:rPr lang="nl-BE" dirty="0"/>
                        <a:t>75</a:t>
                      </a:r>
                    </a:p>
                  </a:txBody>
                  <a:tcPr/>
                </a:tc>
                <a:tc>
                  <a:txBody>
                    <a:bodyPr/>
                    <a:lstStyle/>
                    <a:p>
                      <a:pPr algn="ctr"/>
                      <a:r>
                        <a:rPr lang="nl-BE" dirty="0"/>
                        <a:t>65</a:t>
                      </a:r>
                    </a:p>
                  </a:txBody>
                  <a:tcPr/>
                </a:tc>
                <a:extLst>
                  <a:ext uri="{0D108BD9-81ED-4DB2-BD59-A6C34878D82A}">
                    <a16:rowId xmlns="" xmlns:a16="http://schemas.microsoft.com/office/drawing/2014/main" val="10003"/>
                  </a:ext>
                </a:extLst>
              </a:tr>
              <a:tr h="370840">
                <a:tc>
                  <a:txBody>
                    <a:bodyPr/>
                    <a:lstStyle/>
                    <a:p>
                      <a:r>
                        <a:rPr lang="nl-BE" dirty="0" err="1"/>
                        <a:t>Greece</a:t>
                      </a:r>
                      <a:endParaRPr lang="nl-BE" dirty="0"/>
                    </a:p>
                  </a:txBody>
                  <a:tcPr/>
                </a:tc>
                <a:tc>
                  <a:txBody>
                    <a:bodyPr/>
                    <a:lstStyle/>
                    <a:p>
                      <a:pPr algn="ctr"/>
                      <a:r>
                        <a:rPr lang="nl-BE" dirty="0"/>
                        <a:t>136</a:t>
                      </a:r>
                    </a:p>
                  </a:txBody>
                  <a:tcPr/>
                </a:tc>
                <a:tc>
                  <a:txBody>
                    <a:bodyPr/>
                    <a:lstStyle/>
                    <a:p>
                      <a:pPr algn="ctr"/>
                      <a:r>
                        <a:rPr lang="nl-BE" dirty="0"/>
                        <a:t>101</a:t>
                      </a:r>
                    </a:p>
                  </a:txBody>
                  <a:tcPr/>
                </a:tc>
                <a:tc>
                  <a:txBody>
                    <a:bodyPr/>
                    <a:lstStyle/>
                    <a:p>
                      <a:pPr algn="ctr"/>
                      <a:r>
                        <a:rPr lang="nl-BE" dirty="0"/>
                        <a:t>11</a:t>
                      </a:r>
                    </a:p>
                  </a:txBody>
                  <a:tcPr/>
                </a:tc>
                <a:extLst>
                  <a:ext uri="{0D108BD9-81ED-4DB2-BD59-A6C34878D82A}">
                    <a16:rowId xmlns="" xmlns:a16="http://schemas.microsoft.com/office/drawing/2014/main" val="10004"/>
                  </a:ext>
                </a:extLst>
              </a:tr>
              <a:tr h="370840">
                <a:tc>
                  <a:txBody>
                    <a:bodyPr/>
                    <a:lstStyle/>
                    <a:p>
                      <a:r>
                        <a:rPr lang="nl-BE" dirty="0" err="1"/>
                        <a:t>Lithuania</a:t>
                      </a:r>
                      <a:endParaRPr lang="nl-BE" dirty="0"/>
                    </a:p>
                  </a:txBody>
                  <a:tcPr/>
                </a:tc>
                <a:tc>
                  <a:txBody>
                    <a:bodyPr/>
                    <a:lstStyle/>
                    <a:p>
                      <a:pPr algn="ctr"/>
                      <a:r>
                        <a:rPr lang="nl-BE" dirty="0"/>
                        <a:t>52</a:t>
                      </a:r>
                    </a:p>
                  </a:txBody>
                  <a:tcPr/>
                </a:tc>
                <a:tc>
                  <a:txBody>
                    <a:bodyPr/>
                    <a:lstStyle/>
                    <a:p>
                      <a:pPr algn="ctr"/>
                      <a:r>
                        <a:rPr lang="nl-BE" dirty="0"/>
                        <a:t>35</a:t>
                      </a:r>
                    </a:p>
                  </a:txBody>
                  <a:tcPr/>
                </a:tc>
                <a:tc>
                  <a:txBody>
                    <a:bodyPr/>
                    <a:lstStyle/>
                    <a:p>
                      <a:pPr algn="ctr"/>
                      <a:r>
                        <a:rPr lang="nl-BE" dirty="0"/>
                        <a:t>3</a:t>
                      </a:r>
                    </a:p>
                  </a:txBody>
                  <a:tcPr/>
                </a:tc>
                <a:extLst>
                  <a:ext uri="{0D108BD9-81ED-4DB2-BD59-A6C34878D82A}">
                    <a16:rowId xmlns="" xmlns:a16="http://schemas.microsoft.com/office/drawing/2014/main" val="10005"/>
                  </a:ext>
                </a:extLst>
              </a:tr>
              <a:tr h="370840">
                <a:tc>
                  <a:txBody>
                    <a:bodyPr/>
                    <a:lstStyle/>
                    <a:p>
                      <a:r>
                        <a:rPr lang="nl-BE" dirty="0" err="1"/>
                        <a:t>Slovenia</a:t>
                      </a:r>
                      <a:endParaRPr lang="nl-BE" dirty="0"/>
                    </a:p>
                  </a:txBody>
                  <a:tcPr/>
                </a:tc>
                <a:tc>
                  <a:txBody>
                    <a:bodyPr/>
                    <a:lstStyle/>
                    <a:p>
                      <a:pPr algn="ctr"/>
                      <a:r>
                        <a:rPr lang="nl-BE" dirty="0"/>
                        <a:t>28</a:t>
                      </a:r>
                    </a:p>
                  </a:txBody>
                  <a:tcPr/>
                </a:tc>
                <a:tc>
                  <a:txBody>
                    <a:bodyPr/>
                    <a:lstStyle/>
                    <a:p>
                      <a:pPr algn="ctr"/>
                      <a:r>
                        <a:rPr lang="nl-BE" dirty="0"/>
                        <a:t>16</a:t>
                      </a:r>
                    </a:p>
                  </a:txBody>
                  <a:tcPr/>
                </a:tc>
                <a:tc>
                  <a:txBody>
                    <a:bodyPr/>
                    <a:lstStyle/>
                    <a:p>
                      <a:pPr algn="ctr"/>
                      <a:r>
                        <a:rPr lang="nl-BE" dirty="0"/>
                        <a:t>2</a:t>
                      </a:r>
                    </a:p>
                  </a:txBody>
                  <a:tcPr/>
                </a:tc>
                <a:extLst>
                  <a:ext uri="{0D108BD9-81ED-4DB2-BD59-A6C34878D82A}">
                    <a16:rowId xmlns="" xmlns:a16="http://schemas.microsoft.com/office/drawing/2014/main" val="10006"/>
                  </a:ext>
                </a:extLst>
              </a:tr>
              <a:tr h="370840">
                <a:tc>
                  <a:txBody>
                    <a:bodyPr/>
                    <a:lstStyle/>
                    <a:p>
                      <a:r>
                        <a:rPr lang="nl-BE" dirty="0" err="1"/>
                        <a:t>Netherlands</a:t>
                      </a:r>
                      <a:endParaRPr lang="nl-BE" dirty="0"/>
                    </a:p>
                  </a:txBody>
                  <a:tcPr/>
                </a:tc>
                <a:tc>
                  <a:txBody>
                    <a:bodyPr/>
                    <a:lstStyle/>
                    <a:p>
                      <a:pPr algn="ctr"/>
                      <a:r>
                        <a:rPr lang="nl-BE" dirty="0"/>
                        <a:t>95</a:t>
                      </a:r>
                    </a:p>
                  </a:txBody>
                  <a:tcPr/>
                </a:tc>
                <a:tc>
                  <a:txBody>
                    <a:bodyPr/>
                    <a:lstStyle/>
                    <a:p>
                      <a:pPr algn="ctr"/>
                      <a:r>
                        <a:rPr lang="nl-BE" dirty="0"/>
                        <a:t>49</a:t>
                      </a:r>
                    </a:p>
                  </a:txBody>
                  <a:tcPr/>
                </a:tc>
                <a:tc>
                  <a:txBody>
                    <a:bodyPr/>
                    <a:lstStyle/>
                    <a:p>
                      <a:pPr algn="ctr"/>
                      <a:r>
                        <a:rPr lang="nl-BE" dirty="0"/>
                        <a:t>17</a:t>
                      </a:r>
                    </a:p>
                  </a:txBody>
                  <a:tcPr/>
                </a:tc>
                <a:extLst>
                  <a:ext uri="{0D108BD9-81ED-4DB2-BD59-A6C34878D82A}">
                    <a16:rowId xmlns="" xmlns:a16="http://schemas.microsoft.com/office/drawing/2014/main" val="10007"/>
                  </a:ext>
                </a:extLst>
              </a:tr>
              <a:tr h="370840">
                <a:tc>
                  <a:txBody>
                    <a:bodyPr/>
                    <a:lstStyle/>
                    <a:p>
                      <a:r>
                        <a:rPr lang="nl-BE" dirty="0"/>
                        <a:t>Portugal</a:t>
                      </a:r>
                    </a:p>
                  </a:txBody>
                  <a:tcPr/>
                </a:tc>
                <a:tc>
                  <a:txBody>
                    <a:bodyPr/>
                    <a:lstStyle/>
                    <a:p>
                      <a:pPr algn="ctr"/>
                      <a:r>
                        <a:rPr lang="nl-BE" dirty="0"/>
                        <a:t>0</a:t>
                      </a:r>
                    </a:p>
                  </a:txBody>
                  <a:tcPr/>
                </a:tc>
                <a:tc>
                  <a:txBody>
                    <a:bodyPr/>
                    <a:lstStyle/>
                    <a:p>
                      <a:pPr algn="ctr"/>
                      <a:r>
                        <a:rPr lang="nl-BE" dirty="0"/>
                        <a:t>9</a:t>
                      </a:r>
                    </a:p>
                  </a:txBody>
                  <a:tcPr/>
                </a:tc>
                <a:tc>
                  <a:txBody>
                    <a:bodyPr/>
                    <a:lstStyle/>
                    <a:p>
                      <a:endParaRPr lang="nl-BE" dirty="0"/>
                    </a:p>
                  </a:txBody>
                  <a:tcPr/>
                </a:tc>
                <a:extLst>
                  <a:ext uri="{0D108BD9-81ED-4DB2-BD59-A6C34878D82A}">
                    <a16:rowId xmlns="" xmlns:a16="http://schemas.microsoft.com/office/drawing/2014/main" val="10008"/>
                  </a:ext>
                </a:extLst>
              </a:tr>
              <a:tr h="370840">
                <a:tc>
                  <a:txBody>
                    <a:bodyPr/>
                    <a:lstStyle/>
                    <a:p>
                      <a:r>
                        <a:rPr lang="nl-BE" dirty="0"/>
                        <a:t>Total</a:t>
                      </a:r>
                    </a:p>
                  </a:txBody>
                  <a:tcPr/>
                </a:tc>
                <a:tc>
                  <a:txBody>
                    <a:bodyPr/>
                    <a:lstStyle/>
                    <a:p>
                      <a:pPr algn="ctr"/>
                      <a:r>
                        <a:rPr lang="nl-BE" dirty="0"/>
                        <a:t>662</a:t>
                      </a:r>
                    </a:p>
                  </a:txBody>
                  <a:tcPr/>
                </a:tc>
                <a:tc>
                  <a:txBody>
                    <a:bodyPr/>
                    <a:lstStyle/>
                    <a:p>
                      <a:pPr algn="ctr"/>
                      <a:r>
                        <a:rPr lang="nl-BE" dirty="0"/>
                        <a:t>460</a:t>
                      </a:r>
                    </a:p>
                  </a:txBody>
                  <a:tcPr/>
                </a:tc>
                <a:tc>
                  <a:txBody>
                    <a:bodyPr/>
                    <a:lstStyle/>
                    <a:p>
                      <a:endParaRPr lang="nl-BE" dirty="0"/>
                    </a:p>
                  </a:txBody>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37" y="1988840"/>
            <a:ext cx="6415549" cy="796414"/>
          </a:xfrm>
        </p:spPr>
        <p:txBody>
          <a:bodyPr>
            <a:normAutofit/>
          </a:bodyPr>
          <a:lstStyle/>
          <a:p>
            <a:r>
              <a:rPr lang="en-US" sz="3200" dirty="0">
                <a:solidFill>
                  <a:srgbClr val="002060"/>
                </a:solidFill>
                <a:latin typeface="+mn-lt"/>
              </a:rPr>
              <a:t>Patient views</a:t>
            </a:r>
            <a:endParaRPr lang="en-GB" sz="3200" dirty="0">
              <a:solidFill>
                <a:srgbClr val="002060"/>
              </a:solidFill>
              <a:latin typeface="+mn-lt"/>
            </a:endParaRPr>
          </a:p>
        </p:txBody>
      </p:sp>
      <p:sp>
        <p:nvSpPr>
          <p:cNvPr id="5" name="Slide Number Placeholder 4"/>
          <p:cNvSpPr>
            <a:spLocks noGrp="1"/>
          </p:cNvSpPr>
          <p:nvPr>
            <p:ph type="sldNum" sz="quarter" idx="12"/>
          </p:nvPr>
        </p:nvSpPr>
        <p:spPr/>
        <p:txBody>
          <a:bodyPr/>
          <a:lstStyle/>
          <a:p>
            <a:fld id="{F0922682-ABBB-4B0F-91BB-85120825D6EB}" type="slidenum">
              <a:rPr lang="en-GB" smtClean="0">
                <a:solidFill>
                  <a:srgbClr val="414042"/>
                </a:solidFill>
              </a:rPr>
              <a:pPr/>
              <a:t>21</a:t>
            </a:fld>
            <a:endParaRPr lang="en-GB" dirty="0">
              <a:solidFill>
                <a:srgbClr val="414042"/>
              </a:solidFill>
            </a:endParaRPr>
          </a:p>
        </p:txBody>
      </p:sp>
    </p:spTree>
    <p:extLst>
      <p:ext uri="{BB962C8B-B14F-4D97-AF65-F5344CB8AC3E}">
        <p14:creationId xmlns="" xmlns:p14="http://schemas.microsoft.com/office/powerpoint/2010/main" val="2675187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Number of answers per gender</a:t>
            </a:r>
            <a:endParaRPr lang="en-GB" sz="2800" b="1" dirty="0">
              <a:solidFill>
                <a:srgbClr val="C00000"/>
              </a:solidFill>
            </a:endParaRPr>
          </a:p>
        </p:txBody>
      </p:sp>
      <p:graphicFrame>
        <p:nvGraphicFramePr>
          <p:cNvPr id="6" name="Tijdelijke aanduiding voor inhoud 5"/>
          <p:cNvGraphicFramePr>
            <a:graphicFrameLocks noGrp="1"/>
          </p:cNvGraphicFramePr>
          <p:nvPr>
            <p:ph idx="1"/>
            <p:extLst>
              <p:ext uri="{D42A27DB-BD31-4B8C-83A1-F6EECF244321}">
                <p14:modId xmlns="" xmlns:p14="http://schemas.microsoft.com/office/powerpoint/2010/main" val="2347548855"/>
              </p:ext>
            </p:extLst>
          </p:nvPr>
        </p:nvGraphicFramePr>
        <p:xfrm>
          <a:off x="250825" y="1772815"/>
          <a:ext cx="8569647" cy="496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516837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Number of answers per age</a:t>
            </a:r>
            <a:endParaRPr lang="en-GB" sz="2800" b="1" dirty="0">
              <a:solidFill>
                <a:srgbClr val="C00000"/>
              </a:solidFill>
            </a:endParaRPr>
          </a:p>
        </p:txBody>
      </p:sp>
      <p:graphicFrame>
        <p:nvGraphicFramePr>
          <p:cNvPr id="6" name="Tijdelijke aanduiding voor inhoud 5"/>
          <p:cNvGraphicFramePr>
            <a:graphicFrameLocks noGrp="1"/>
          </p:cNvGraphicFramePr>
          <p:nvPr>
            <p:ph idx="1"/>
            <p:extLst>
              <p:ext uri="{D42A27DB-BD31-4B8C-83A1-F6EECF244321}">
                <p14:modId xmlns="" xmlns:p14="http://schemas.microsoft.com/office/powerpoint/2010/main" val="509688669"/>
              </p:ext>
            </p:extLst>
          </p:nvPr>
        </p:nvGraphicFramePr>
        <p:xfrm>
          <a:off x="250825" y="1773237"/>
          <a:ext cx="8590335"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92696"/>
            <a:ext cx="8229600" cy="1143000"/>
          </a:xfrm>
        </p:spPr>
        <p:txBody>
          <a:bodyPr>
            <a:normAutofit/>
          </a:bodyPr>
          <a:lstStyle/>
          <a:p>
            <a:pPr algn="l"/>
            <a:r>
              <a:rPr lang="en-US" sz="2800" b="1" dirty="0">
                <a:solidFill>
                  <a:srgbClr val="002060"/>
                </a:solidFill>
              </a:rPr>
              <a:t>What RRT method are you currently on?</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934908029"/>
              </p:ext>
            </p:extLst>
          </p:nvPr>
        </p:nvGraphicFramePr>
        <p:xfrm>
          <a:off x="251520" y="1773238"/>
          <a:ext cx="8589640" cy="4968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35484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In the period before your start on RRT, were you told that there are different treatment options?</a:t>
            </a:r>
            <a:endParaRPr lang="en-GB" sz="2800" b="1" dirty="0">
              <a:solidFill>
                <a:srgbClr val="002060"/>
              </a:solidFill>
            </a:endParaRPr>
          </a:p>
        </p:txBody>
      </p:sp>
      <p:graphicFrame>
        <p:nvGraphicFramePr>
          <p:cNvPr id="8" name="Chart 7"/>
          <p:cNvGraphicFramePr/>
          <p:nvPr>
            <p:extLst>
              <p:ext uri="{D42A27DB-BD31-4B8C-83A1-F6EECF244321}">
                <p14:modId xmlns="" xmlns:p14="http://schemas.microsoft.com/office/powerpoint/2010/main" val="947683102"/>
              </p:ext>
            </p:extLst>
          </p:nvPr>
        </p:nvGraphicFramePr>
        <p:xfrm>
          <a:off x="251520" y="1773239"/>
          <a:ext cx="8589640" cy="4968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328933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How long before starting were you told that there are different treatment options?</a:t>
            </a:r>
            <a:endParaRPr lang="en-GB" sz="2800" b="1"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869280278"/>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752033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fontScale="90000"/>
          </a:bodyPr>
          <a:lstStyle/>
          <a:p>
            <a:pPr algn="l"/>
            <a:r>
              <a:rPr lang="en-US" sz="2800" b="1" dirty="0">
                <a:solidFill>
                  <a:srgbClr val="002060"/>
                </a:solidFill>
              </a:rPr>
              <a:t>In the period before the start of RRT, do you think you received enough information about peritoneal dialysis?</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159093912"/>
              </p:ext>
            </p:extLst>
          </p:nvPr>
        </p:nvGraphicFramePr>
        <p:xfrm>
          <a:off x="251520" y="1773239"/>
          <a:ext cx="8589640" cy="4968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080051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fontScale="90000"/>
          </a:bodyPr>
          <a:lstStyle/>
          <a:p>
            <a:pPr algn="l"/>
            <a:r>
              <a:rPr lang="en-US" sz="2800" b="1" dirty="0">
                <a:solidFill>
                  <a:srgbClr val="002060"/>
                </a:solidFill>
              </a:rPr>
              <a:t>In the period before the start of RRT, do you think you received enough information about home </a:t>
            </a:r>
            <a:r>
              <a:rPr lang="en-US" sz="2800" b="1" dirty="0" err="1">
                <a:solidFill>
                  <a:srgbClr val="002060"/>
                </a:solidFill>
              </a:rPr>
              <a:t>haemodialysis</a:t>
            </a:r>
            <a:r>
              <a:rPr lang="en-US" sz="2800" b="1" dirty="0">
                <a:solidFill>
                  <a:srgbClr val="002060"/>
                </a:solidFill>
              </a:rPr>
              <a:t>?</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691422559"/>
              </p:ext>
            </p:extLst>
          </p:nvPr>
        </p:nvGraphicFramePr>
        <p:xfrm>
          <a:off x="251520" y="1773238"/>
          <a:ext cx="8589640" cy="4968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286730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836712"/>
            <a:ext cx="8532440" cy="998984"/>
          </a:xfrm>
        </p:spPr>
        <p:txBody>
          <a:bodyPr>
            <a:normAutofit fontScale="90000"/>
          </a:bodyPr>
          <a:lstStyle/>
          <a:p>
            <a:pPr algn="l"/>
            <a:r>
              <a:rPr lang="en-US" sz="2800" b="1" dirty="0">
                <a:solidFill>
                  <a:srgbClr val="002060"/>
                </a:solidFill>
              </a:rPr>
              <a:t>In the period before the start of RRT, do you think you received enough information about overnight </a:t>
            </a:r>
            <a:r>
              <a:rPr lang="en-US" sz="2800" b="1" dirty="0" err="1">
                <a:solidFill>
                  <a:srgbClr val="002060"/>
                </a:solidFill>
              </a:rPr>
              <a:t>haemodialysis</a:t>
            </a:r>
            <a:r>
              <a:rPr lang="en-US" sz="2800" b="1" dirty="0">
                <a:solidFill>
                  <a:srgbClr val="002060"/>
                </a:solidFill>
              </a:rPr>
              <a:t>?</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320436644"/>
              </p:ext>
            </p:extLst>
          </p:nvPr>
        </p:nvGraphicFramePr>
        <p:xfrm>
          <a:off x="251520" y="1773238"/>
          <a:ext cx="8589600" cy="4968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4876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67544" y="4782050"/>
            <a:ext cx="7992888" cy="2391365"/>
          </a:xfrm>
          <a:prstGeom prst="roundRect">
            <a:avLst/>
          </a:prstGeom>
          <a:solidFill>
            <a:srgbClr val="FFFFFF">
              <a:alpha val="75000"/>
            </a:srgbClr>
          </a:solidFill>
          <a:ln w="28575"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200" b="1" dirty="0">
                <a:solidFill>
                  <a:schemeClr val="tx2">
                    <a:lumMod val="75000"/>
                  </a:schemeClr>
                </a:solidFill>
                <a:latin typeface="+mn-lt"/>
                <a:cs typeface="Arial"/>
              </a:rPr>
              <a:t>EKHA’s Membership</a:t>
            </a:r>
            <a:endParaRPr lang="en-US" sz="3200" b="1" dirty="0">
              <a:latin typeface="+mn-lt"/>
              <a:cs typeface="Arial"/>
            </a:endParaRPr>
          </a:p>
        </p:txBody>
      </p:sp>
      <p:sp>
        <p:nvSpPr>
          <p:cNvPr id="3" name="Content Placeholder 2"/>
          <p:cNvSpPr>
            <a:spLocks noGrp="1"/>
          </p:cNvSpPr>
          <p:nvPr>
            <p:ph idx="1"/>
          </p:nvPr>
        </p:nvSpPr>
        <p:spPr>
          <a:xfrm>
            <a:off x="457200" y="1340768"/>
            <a:ext cx="8363272" cy="4525963"/>
          </a:xfrm>
        </p:spPr>
        <p:txBody>
          <a:bodyPr/>
          <a:lstStyle/>
          <a:p>
            <a:pPr marL="0" indent="0">
              <a:lnSpc>
                <a:spcPct val="130000"/>
              </a:lnSpc>
              <a:buNone/>
            </a:pPr>
            <a:r>
              <a:rPr lang="en-GB" sz="1800" b="1" dirty="0">
                <a:solidFill>
                  <a:srgbClr val="002060"/>
                </a:solidFill>
                <a:cs typeface="Arial"/>
              </a:rPr>
              <a:t>Associate Members - </a:t>
            </a:r>
            <a:r>
              <a:rPr lang="en-GB" sz="1800" i="1" dirty="0">
                <a:solidFill>
                  <a:srgbClr val="002060"/>
                </a:solidFill>
                <a:cs typeface="Arial"/>
              </a:rPr>
              <a:t>European national and other non-profit kidney organisations:</a:t>
            </a:r>
            <a:endParaRPr lang="en-GB" sz="1800" b="1" dirty="0">
              <a:solidFill>
                <a:srgbClr val="002060"/>
              </a:solidFill>
              <a:cs typeface="Arial"/>
            </a:endParaRPr>
          </a:p>
          <a:p>
            <a:pPr>
              <a:lnSpc>
                <a:spcPct val="130000"/>
              </a:lnSpc>
              <a:buFont typeface="+mj-lt"/>
              <a:buAutoNum type="arabicPeriod"/>
            </a:pPr>
            <a:r>
              <a:rPr lang="en-GB" sz="1400" b="1" kern="1000" spc="-50" dirty="0">
                <a:solidFill>
                  <a:srgbClr val="002060"/>
                </a:solidFill>
                <a:cs typeface="Arial"/>
              </a:rPr>
              <a:t>Austria: </a:t>
            </a:r>
            <a:r>
              <a:rPr lang="en-GB" sz="1400" kern="1000" spc="-50" dirty="0">
                <a:solidFill>
                  <a:srgbClr val="002060"/>
                </a:solidFill>
                <a:cs typeface="Arial"/>
              </a:rPr>
              <a:t>Austrian Society of Nephrology </a:t>
            </a:r>
            <a:endParaRPr lang="en-GB" sz="1400" b="1" kern="1000" spc="-50" dirty="0">
              <a:solidFill>
                <a:srgbClr val="C00000"/>
              </a:solidFill>
              <a:cs typeface="Arial"/>
            </a:endParaRPr>
          </a:p>
          <a:p>
            <a:pPr>
              <a:lnSpc>
                <a:spcPct val="130000"/>
              </a:lnSpc>
              <a:buFont typeface="+mj-lt"/>
              <a:buAutoNum type="arabicPeriod"/>
            </a:pPr>
            <a:r>
              <a:rPr lang="en-GB" sz="1400" b="1" spc="-50" dirty="0">
                <a:solidFill>
                  <a:srgbClr val="002060"/>
                </a:solidFill>
                <a:cs typeface="Arial"/>
              </a:rPr>
              <a:t>Bosnia:</a:t>
            </a:r>
            <a:r>
              <a:rPr lang="en-GB" sz="1400" spc="-50" dirty="0">
                <a:solidFill>
                  <a:srgbClr val="002060"/>
                </a:solidFill>
                <a:cs typeface="Arial"/>
              </a:rPr>
              <a:t> Society of Nephrology, Dialysis and </a:t>
            </a:r>
            <a:br>
              <a:rPr lang="en-GB" sz="1400" spc="-50" dirty="0">
                <a:solidFill>
                  <a:srgbClr val="002060"/>
                </a:solidFill>
                <a:cs typeface="Arial"/>
              </a:rPr>
            </a:br>
            <a:r>
              <a:rPr lang="en-GB" sz="1400" spc="-50" dirty="0">
                <a:solidFill>
                  <a:srgbClr val="002060"/>
                </a:solidFill>
                <a:cs typeface="Arial"/>
              </a:rPr>
              <a:t>Transplantation of Bosnia &amp; Herzegovina</a:t>
            </a:r>
          </a:p>
          <a:p>
            <a:pPr>
              <a:lnSpc>
                <a:spcPct val="130000"/>
              </a:lnSpc>
              <a:buFont typeface="+mj-lt"/>
              <a:buAutoNum type="arabicPeriod"/>
            </a:pPr>
            <a:r>
              <a:rPr lang="en-GB" sz="1400" b="1" kern="1000" spc="-50" dirty="0">
                <a:solidFill>
                  <a:srgbClr val="002060"/>
                </a:solidFill>
                <a:cs typeface="Arial"/>
              </a:rPr>
              <a:t>Estonia</a:t>
            </a:r>
            <a:r>
              <a:rPr lang="en-GB" sz="1400" kern="1000" spc="-50" dirty="0">
                <a:solidFill>
                  <a:srgbClr val="002060"/>
                </a:solidFill>
                <a:cs typeface="Arial"/>
              </a:rPr>
              <a:t>: Estonia Society of Nephrology </a:t>
            </a:r>
          </a:p>
          <a:p>
            <a:pPr>
              <a:lnSpc>
                <a:spcPct val="130000"/>
              </a:lnSpc>
              <a:buFont typeface="+mj-lt"/>
              <a:buAutoNum type="arabicPeriod"/>
            </a:pPr>
            <a:r>
              <a:rPr lang="en-GB" sz="1400" b="1" kern="1000" spc="-50" dirty="0">
                <a:solidFill>
                  <a:srgbClr val="002060"/>
                </a:solidFill>
                <a:cs typeface="Arial"/>
              </a:rPr>
              <a:t>France:</a:t>
            </a:r>
            <a:r>
              <a:rPr lang="en-GB" sz="1400" kern="1000" spc="-50" dirty="0">
                <a:solidFill>
                  <a:srgbClr val="002060"/>
                </a:solidFill>
                <a:cs typeface="Arial"/>
              </a:rPr>
              <a:t> French Speaking Society of Dialysis</a:t>
            </a:r>
          </a:p>
          <a:p>
            <a:pPr>
              <a:lnSpc>
                <a:spcPct val="130000"/>
              </a:lnSpc>
              <a:buFont typeface="+mj-lt"/>
              <a:buAutoNum type="arabicPeriod"/>
            </a:pPr>
            <a:r>
              <a:rPr lang="en-GB" sz="1400" b="1" kern="1000" spc="-50" dirty="0">
                <a:solidFill>
                  <a:srgbClr val="002060"/>
                </a:solidFill>
                <a:cs typeface="Arial"/>
              </a:rPr>
              <a:t>Germany:</a:t>
            </a:r>
            <a:r>
              <a:rPr lang="en-GB" sz="1400" kern="1000" spc="-50" dirty="0">
                <a:solidFill>
                  <a:srgbClr val="002060"/>
                </a:solidFill>
                <a:cs typeface="Arial"/>
              </a:rPr>
              <a:t> German Society of Nephrology </a:t>
            </a:r>
          </a:p>
          <a:p>
            <a:pPr>
              <a:lnSpc>
                <a:spcPct val="130000"/>
              </a:lnSpc>
              <a:buFont typeface="+mj-lt"/>
              <a:buAutoNum type="arabicPeriod"/>
            </a:pPr>
            <a:r>
              <a:rPr lang="en-GB" sz="1400" b="1" kern="1000" spc="-50" dirty="0">
                <a:solidFill>
                  <a:srgbClr val="002060"/>
                </a:solidFill>
                <a:cs typeface="Arial"/>
              </a:rPr>
              <a:t>Georgia:</a:t>
            </a:r>
            <a:r>
              <a:rPr lang="en-GB" sz="1400" kern="1000" spc="-50" dirty="0">
                <a:solidFill>
                  <a:srgbClr val="002060"/>
                </a:solidFill>
                <a:cs typeface="Arial"/>
              </a:rPr>
              <a:t> Georgian Union of Dialysis, </a:t>
            </a:r>
            <a:br>
              <a:rPr lang="en-GB" sz="1400" kern="1000" spc="-50" dirty="0">
                <a:solidFill>
                  <a:srgbClr val="002060"/>
                </a:solidFill>
                <a:cs typeface="Arial"/>
              </a:rPr>
            </a:br>
            <a:r>
              <a:rPr lang="en-GB" sz="1400" kern="1000" spc="-50" dirty="0">
                <a:solidFill>
                  <a:srgbClr val="002060"/>
                </a:solidFill>
                <a:cs typeface="Arial"/>
              </a:rPr>
              <a:t>Nephrology and Transplantation </a:t>
            </a:r>
          </a:p>
          <a:p>
            <a:pPr>
              <a:lnSpc>
                <a:spcPct val="130000"/>
              </a:lnSpc>
              <a:buFont typeface="+mj-lt"/>
              <a:buAutoNum type="arabicPeriod"/>
            </a:pPr>
            <a:r>
              <a:rPr lang="en-GB" sz="1400" b="1" kern="1000" spc="-50" dirty="0">
                <a:solidFill>
                  <a:srgbClr val="002060"/>
                </a:solidFill>
                <a:cs typeface="Arial"/>
              </a:rPr>
              <a:t>Netherlands:</a:t>
            </a:r>
            <a:r>
              <a:rPr lang="en-GB" sz="1400" kern="1000" spc="-50" dirty="0">
                <a:solidFill>
                  <a:srgbClr val="002060"/>
                </a:solidFill>
                <a:cs typeface="Arial"/>
              </a:rPr>
              <a:t> Dutch Kidney Patient Association </a:t>
            </a:r>
            <a:endParaRPr lang="en-US" sz="1400" kern="1000" spc="-50" dirty="0">
              <a:solidFill>
                <a:srgbClr val="002060"/>
              </a:solidFill>
              <a:cs typeface="Arial"/>
            </a:endParaRPr>
          </a:p>
        </p:txBody>
      </p:sp>
      <p:sp>
        <p:nvSpPr>
          <p:cNvPr id="9" name="Rectangle 8"/>
          <p:cNvSpPr/>
          <p:nvPr/>
        </p:nvSpPr>
        <p:spPr>
          <a:xfrm>
            <a:off x="4541562" y="1754898"/>
            <a:ext cx="4572000" cy="2613023"/>
          </a:xfrm>
          <a:prstGeom prst="rect">
            <a:avLst/>
          </a:prstGeom>
        </p:spPr>
        <p:txBody>
          <a:bodyPr>
            <a:spAutoFit/>
          </a:bodyPr>
          <a:lstStyle/>
          <a:p>
            <a:pPr marL="342900" indent="-342900">
              <a:lnSpc>
                <a:spcPct val="130000"/>
              </a:lnSpc>
              <a:buFont typeface="+mj-lt"/>
              <a:buAutoNum type="arabicPeriod" startAt="8"/>
            </a:pPr>
            <a:r>
              <a:rPr lang="en-GB" sz="1400" b="1" kern="1000" spc="-50" dirty="0">
                <a:solidFill>
                  <a:srgbClr val="002060"/>
                </a:solidFill>
                <a:cs typeface="Arial"/>
              </a:rPr>
              <a:t>Portugal:</a:t>
            </a:r>
            <a:r>
              <a:rPr lang="en-GB" sz="1400" kern="1000" spc="-50" dirty="0">
                <a:solidFill>
                  <a:srgbClr val="002060"/>
                </a:solidFill>
                <a:cs typeface="Arial"/>
              </a:rPr>
              <a:t> Portuguese Society of Nephrology</a:t>
            </a:r>
          </a:p>
          <a:p>
            <a:pPr marL="342900" indent="-342900">
              <a:lnSpc>
                <a:spcPct val="130000"/>
              </a:lnSpc>
              <a:buFont typeface="+mj-lt"/>
              <a:buAutoNum type="arabicPeriod" startAt="8"/>
            </a:pPr>
            <a:r>
              <a:rPr lang="en-US" sz="1400" b="1" kern="1000" spc="-50" dirty="0">
                <a:solidFill>
                  <a:srgbClr val="002060"/>
                </a:solidFill>
                <a:cs typeface="Arial"/>
              </a:rPr>
              <a:t>Poland: </a:t>
            </a:r>
            <a:r>
              <a:rPr lang="en-US" sz="1400" kern="1000" spc="-50" dirty="0">
                <a:solidFill>
                  <a:srgbClr val="002060"/>
                </a:solidFill>
                <a:cs typeface="Arial"/>
              </a:rPr>
              <a:t>Polish Kidney Association </a:t>
            </a:r>
          </a:p>
          <a:p>
            <a:pPr marL="342900" indent="-342900">
              <a:lnSpc>
                <a:spcPct val="130000"/>
              </a:lnSpc>
              <a:buFont typeface="+mj-lt"/>
              <a:buAutoNum type="arabicPeriod" startAt="8"/>
            </a:pPr>
            <a:r>
              <a:rPr lang="en-GB" sz="1400" b="1" kern="1000" spc="-50" dirty="0">
                <a:solidFill>
                  <a:srgbClr val="002060"/>
                </a:solidFill>
                <a:cs typeface="Arial"/>
              </a:rPr>
              <a:t>Russia:</a:t>
            </a:r>
            <a:r>
              <a:rPr lang="en-GB" sz="1400" kern="1000" spc="-50" dirty="0">
                <a:solidFill>
                  <a:srgbClr val="002060"/>
                </a:solidFill>
                <a:cs typeface="Arial"/>
              </a:rPr>
              <a:t> Russian Dialysis Society</a:t>
            </a:r>
            <a:endParaRPr lang="en-US" sz="1400" kern="1000" spc="-50" dirty="0">
              <a:solidFill>
                <a:srgbClr val="002060"/>
              </a:solidFill>
              <a:cs typeface="Arial"/>
            </a:endParaRPr>
          </a:p>
          <a:p>
            <a:pPr marL="342900" indent="-342900">
              <a:lnSpc>
                <a:spcPct val="130000"/>
              </a:lnSpc>
              <a:buFont typeface="+mj-lt"/>
              <a:buAutoNum type="arabicPeriod" startAt="8"/>
            </a:pPr>
            <a:r>
              <a:rPr lang="en-GB" sz="1400" b="1" spc="-50" dirty="0">
                <a:solidFill>
                  <a:srgbClr val="002060"/>
                </a:solidFill>
                <a:cs typeface="Arial"/>
              </a:rPr>
              <a:t>Slovenia:</a:t>
            </a:r>
            <a:r>
              <a:rPr lang="en-GB" sz="1400" spc="-50" dirty="0">
                <a:solidFill>
                  <a:srgbClr val="002060"/>
                </a:solidFill>
                <a:cs typeface="Arial"/>
              </a:rPr>
              <a:t> Slovenian Society of Nephrology  </a:t>
            </a:r>
            <a:endParaRPr lang="en-US" sz="1400" spc="-50" dirty="0">
              <a:solidFill>
                <a:srgbClr val="002060"/>
              </a:solidFill>
              <a:cs typeface="Arial"/>
            </a:endParaRPr>
          </a:p>
          <a:p>
            <a:pPr marL="342900" indent="-342900">
              <a:lnSpc>
                <a:spcPct val="130000"/>
              </a:lnSpc>
              <a:buFont typeface="+mj-lt"/>
              <a:buAutoNum type="arabicPeriod" startAt="8"/>
            </a:pPr>
            <a:r>
              <a:rPr lang="es-ES" sz="1400" b="1" spc="-50" dirty="0" err="1">
                <a:solidFill>
                  <a:srgbClr val="002060"/>
                </a:solidFill>
                <a:cs typeface="Arial"/>
              </a:rPr>
              <a:t>Spain</a:t>
            </a:r>
            <a:r>
              <a:rPr lang="es-ES" sz="1400" b="1" spc="-50" dirty="0">
                <a:solidFill>
                  <a:srgbClr val="002060"/>
                </a:solidFill>
                <a:cs typeface="Arial"/>
              </a:rPr>
              <a:t>:</a:t>
            </a:r>
            <a:r>
              <a:rPr lang="es-ES" sz="1400" spc="-50" dirty="0">
                <a:solidFill>
                  <a:srgbClr val="002060"/>
                </a:solidFill>
                <a:cs typeface="Arial"/>
              </a:rPr>
              <a:t> Sociedad Española de Diálisis y Trasplante</a:t>
            </a:r>
          </a:p>
          <a:p>
            <a:pPr marL="342900" indent="-342900">
              <a:lnSpc>
                <a:spcPct val="130000"/>
              </a:lnSpc>
              <a:buFont typeface="+mj-lt"/>
              <a:buAutoNum type="arabicPeriod" startAt="8"/>
            </a:pPr>
            <a:r>
              <a:rPr lang="en-GB" sz="1400" b="1" spc="-50" dirty="0">
                <a:solidFill>
                  <a:srgbClr val="002060"/>
                </a:solidFill>
                <a:cs typeface="Arial"/>
              </a:rPr>
              <a:t>Spain:</a:t>
            </a:r>
            <a:r>
              <a:rPr lang="en-GB" sz="1400" spc="-50" dirty="0">
                <a:solidFill>
                  <a:srgbClr val="002060"/>
                </a:solidFill>
                <a:cs typeface="Arial"/>
              </a:rPr>
              <a:t> Spanish Dialysis Foundation </a:t>
            </a:r>
            <a:endParaRPr lang="en-US" sz="1400" spc="-50" dirty="0">
              <a:solidFill>
                <a:srgbClr val="002060"/>
              </a:solidFill>
              <a:cs typeface="Arial"/>
            </a:endParaRPr>
          </a:p>
          <a:p>
            <a:pPr marL="342900" indent="-342900">
              <a:lnSpc>
                <a:spcPct val="130000"/>
              </a:lnSpc>
              <a:buFont typeface="+mj-lt"/>
              <a:buAutoNum type="arabicPeriod" startAt="8"/>
            </a:pPr>
            <a:r>
              <a:rPr lang="en-GB" sz="1400" b="1" spc="-50" dirty="0">
                <a:solidFill>
                  <a:srgbClr val="002060"/>
                </a:solidFill>
                <a:cs typeface="Arial"/>
              </a:rPr>
              <a:t>Spain: </a:t>
            </a:r>
            <a:r>
              <a:rPr lang="en-GB" sz="1400" spc="-50" dirty="0">
                <a:solidFill>
                  <a:srgbClr val="002060"/>
                </a:solidFill>
                <a:cs typeface="Arial"/>
              </a:rPr>
              <a:t>Spanish Society of Nephrology </a:t>
            </a:r>
          </a:p>
          <a:p>
            <a:pPr marL="342900" indent="-342900">
              <a:lnSpc>
                <a:spcPct val="130000"/>
              </a:lnSpc>
              <a:buFont typeface="+mj-lt"/>
              <a:buAutoNum type="arabicPeriod" startAt="8"/>
            </a:pPr>
            <a:r>
              <a:rPr lang="en-GB" sz="1400" b="1" spc="-50" dirty="0">
                <a:solidFill>
                  <a:srgbClr val="002060"/>
                </a:solidFill>
                <a:cs typeface="Arial"/>
              </a:rPr>
              <a:t>Turkey:</a:t>
            </a:r>
            <a:r>
              <a:rPr lang="en-GB" sz="1400" spc="-50" dirty="0">
                <a:solidFill>
                  <a:srgbClr val="002060"/>
                </a:solidFill>
                <a:cs typeface="Arial"/>
              </a:rPr>
              <a:t> Turkish Society of Nephrology </a:t>
            </a:r>
          </a:p>
          <a:p>
            <a:pPr marL="342900" indent="-342900">
              <a:lnSpc>
                <a:spcPct val="130000"/>
              </a:lnSpc>
              <a:buFont typeface="+mj-lt"/>
              <a:buAutoNum type="arabicPeriod" startAt="8"/>
            </a:pPr>
            <a:r>
              <a:rPr lang="en-GB" sz="1400" b="1" spc="-50" dirty="0">
                <a:solidFill>
                  <a:srgbClr val="002060"/>
                </a:solidFill>
                <a:cs typeface="Arial"/>
              </a:rPr>
              <a:t>UK:</a:t>
            </a:r>
            <a:r>
              <a:rPr lang="en-GB" sz="1400" spc="-50" dirty="0">
                <a:solidFill>
                  <a:srgbClr val="002060"/>
                </a:solidFill>
                <a:cs typeface="Arial"/>
              </a:rPr>
              <a:t> Renal Association  of the UK</a:t>
            </a:r>
            <a:endParaRPr lang="en-US" sz="1400" spc="-50" dirty="0">
              <a:solidFill>
                <a:srgbClr val="002060"/>
              </a:solidFill>
              <a:cs typeface="Arial"/>
            </a:endParaRPr>
          </a:p>
        </p:txBody>
      </p:sp>
      <p:grpSp>
        <p:nvGrpSpPr>
          <p:cNvPr id="4" name="Group 13"/>
          <p:cNvGrpSpPr/>
          <p:nvPr/>
        </p:nvGrpSpPr>
        <p:grpSpPr>
          <a:xfrm>
            <a:off x="755576" y="4752527"/>
            <a:ext cx="5715986" cy="792089"/>
            <a:chOff x="755576" y="4581128"/>
            <a:chExt cx="5688632" cy="788298"/>
          </a:xfrm>
        </p:grpSpPr>
        <p:pic>
          <p:nvPicPr>
            <p:cNvPr id="10" name="Picture 9" descr="es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4581128"/>
              <a:ext cx="2286065" cy="788298"/>
            </a:xfrm>
            <a:prstGeom prst="rect">
              <a:avLst/>
            </a:prstGeom>
          </p:spPr>
        </p:pic>
        <p:pic>
          <p:nvPicPr>
            <p:cNvPr id="11" name="Picture 10" descr="germany.png"/>
            <p:cNvPicPr>
              <a:picLocks noChangeAspect="1"/>
            </p:cNvPicPr>
            <p:nvPr/>
          </p:nvPicPr>
          <p:blipFill rotWithShape="1">
            <a:blip r:embed="rId3" cstate="print">
              <a:extLst>
                <a:ext uri="{28A0092B-C50C-407E-A947-70E740481C1C}">
                  <a14:useLocalDpi xmlns="" xmlns:a14="http://schemas.microsoft.com/office/drawing/2010/main" val="0"/>
                </a:ext>
              </a:extLst>
            </a:blip>
            <a:srcRect l="8882" t="13695" r="7655" b="42786"/>
            <a:stretch/>
          </p:blipFill>
          <p:spPr>
            <a:xfrm>
              <a:off x="3275856" y="4725144"/>
              <a:ext cx="1758511" cy="515276"/>
            </a:xfrm>
            <a:prstGeom prst="rect">
              <a:avLst/>
            </a:prstGeom>
          </p:spPr>
        </p:pic>
        <p:pic>
          <p:nvPicPr>
            <p:cNvPr id="12" name="Picture 11" descr="italy.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92080" y="4725144"/>
              <a:ext cx="1152128" cy="434310"/>
            </a:xfrm>
            <a:prstGeom prst="rect">
              <a:avLst/>
            </a:prstGeom>
          </p:spPr>
        </p:pic>
      </p:grpSp>
      <p:pic>
        <p:nvPicPr>
          <p:cNvPr id="13" name="Picture 12" descr="sns-logo-ad.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60232" y="4824536"/>
            <a:ext cx="648072" cy="648072"/>
          </a:xfrm>
          <a:prstGeom prst="rect">
            <a:avLst/>
          </a:prstGeom>
        </p:spPr>
      </p:pic>
      <p:pic>
        <p:nvPicPr>
          <p:cNvPr id="15" name="Picture 14"/>
          <p:cNvPicPr>
            <a:picLocks noChangeAspect="1"/>
          </p:cNvPicPr>
          <p:nvPr/>
        </p:nvPicPr>
        <p:blipFill rotWithShape="1">
          <a:blip r:embed="rId6" cstate="print">
            <a:extLst>
              <a:ext uri="{28A0092B-C50C-407E-A947-70E740481C1C}">
                <a14:useLocalDpi xmlns="" xmlns:a14="http://schemas.microsoft.com/office/drawing/2010/main" val="0"/>
              </a:ext>
            </a:extLst>
          </a:blip>
          <a:srcRect l="46373" t="36712" r="44773" b="50675"/>
          <a:stretch/>
        </p:blipFill>
        <p:spPr>
          <a:xfrm>
            <a:off x="1835696" y="5472608"/>
            <a:ext cx="684997" cy="720080"/>
          </a:xfrm>
          <a:prstGeom prst="rect">
            <a:avLst/>
          </a:prstGeom>
        </p:spPr>
      </p:pic>
      <p:pic>
        <p:nvPicPr>
          <p:cNvPr id="16" name="Picture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07083" y="5687720"/>
            <a:ext cx="1604677" cy="354612"/>
          </a:xfrm>
          <a:prstGeom prst="rect">
            <a:avLst/>
          </a:prstGeom>
        </p:spPr>
      </p:pic>
      <p:pic>
        <p:nvPicPr>
          <p:cNvPr id="17" name="Picture 1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151614" y="5662973"/>
            <a:ext cx="895873" cy="561420"/>
          </a:xfrm>
          <a:prstGeom prst="rect">
            <a:avLst/>
          </a:prstGeom>
        </p:spPr>
      </p:pic>
      <p:pic>
        <p:nvPicPr>
          <p:cNvPr id="18" name="Picture 1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444208" y="5616625"/>
            <a:ext cx="454499" cy="666036"/>
          </a:xfrm>
          <a:prstGeom prst="rect">
            <a:avLst/>
          </a:prstGeom>
        </p:spPr>
      </p:pic>
      <p:pic>
        <p:nvPicPr>
          <p:cNvPr id="19" name="Picture 18"/>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401281" y="6264562"/>
            <a:ext cx="1275373" cy="479892"/>
          </a:xfrm>
          <a:prstGeom prst="rect">
            <a:avLst/>
          </a:prstGeom>
          <a:ln>
            <a:noFill/>
          </a:ln>
        </p:spPr>
      </p:pic>
      <p:pic>
        <p:nvPicPr>
          <p:cNvPr id="20" name="Picture 19" descr="logosfd.gif"/>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7668344" y="4896544"/>
            <a:ext cx="693936" cy="593315"/>
          </a:xfrm>
          <a:prstGeom prst="rect">
            <a:avLst/>
          </a:prstGeom>
        </p:spPr>
      </p:pic>
      <p:pic>
        <p:nvPicPr>
          <p:cNvPr id="21" name="Picture 20" descr="spain.jpe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55576" y="5472608"/>
            <a:ext cx="831364" cy="648072"/>
          </a:xfrm>
          <a:prstGeom prst="rect">
            <a:avLst/>
          </a:prstGeom>
        </p:spPr>
      </p:pic>
      <p:pic>
        <p:nvPicPr>
          <p:cNvPr id="22" name="Picture 21" descr="turkey.jpe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259632" y="6264696"/>
            <a:ext cx="620688" cy="620688"/>
          </a:xfrm>
          <a:prstGeom prst="rect">
            <a:avLst/>
          </a:prstGeom>
        </p:spPr>
      </p:pic>
      <p:pic>
        <p:nvPicPr>
          <p:cNvPr id="23" name="Picture 22" descr="georgia.png"/>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4517975" y="5673653"/>
            <a:ext cx="1440160" cy="270030"/>
          </a:xfrm>
          <a:prstGeom prst="rect">
            <a:avLst/>
          </a:prstGeom>
        </p:spPr>
      </p:pic>
      <p:pic>
        <p:nvPicPr>
          <p:cNvPr id="24" name="Picture 23" descr="portuguese.png"/>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4069600" y="6175397"/>
            <a:ext cx="842982" cy="646816"/>
          </a:xfrm>
          <a:prstGeom prst="rect">
            <a:avLst/>
          </a:prstGeom>
        </p:spPr>
      </p:pic>
      <p:pic>
        <p:nvPicPr>
          <p:cNvPr id="1026" name="Picture 2" descr="http://www.niere-hochdruck.at/fileadmin/templates_nephroscript/images/odtr.png"/>
          <p:cNvPicPr>
            <a:picLocks noChangeAspect="1" noChangeArrowheads="1"/>
          </p:cNvPicPr>
          <p:nvPr/>
        </p:nvPicPr>
        <p:blipFill rotWithShape="1">
          <a:blip r:embed="rId16" cstate="print">
            <a:extLst>
              <a:ext uri="{28A0092B-C50C-407E-A947-70E740481C1C}">
                <a14:useLocalDpi xmlns="" xmlns:a14="http://schemas.microsoft.com/office/drawing/2010/main" val="0"/>
              </a:ext>
            </a:extLst>
          </a:blip>
          <a:srcRect l="5096" t="3754" r="3270" b="20563"/>
          <a:stretch/>
        </p:blipFill>
        <p:spPr bwMode="auto">
          <a:xfrm>
            <a:off x="5270968" y="6264696"/>
            <a:ext cx="864437" cy="4795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odpowiedzialnafirma.pl/platforma/files/pl/mini/osod-logo-1340107780.jp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609067" y="6396631"/>
            <a:ext cx="1059277" cy="4014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2668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11560" y="36450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800" b="1" dirty="0">
              <a:solidFill>
                <a:srgbClr val="002060"/>
              </a:solidFill>
            </a:endParaRPr>
          </a:p>
        </p:txBody>
      </p:sp>
      <p:graphicFrame>
        <p:nvGraphicFramePr>
          <p:cNvPr id="6" name="Content Placeholder 6"/>
          <p:cNvGraphicFramePr>
            <a:graphicFrameLocks/>
          </p:cNvGraphicFramePr>
          <p:nvPr>
            <p:extLst>
              <p:ext uri="{D42A27DB-BD31-4B8C-83A1-F6EECF244321}">
                <p14:modId xmlns="" xmlns:p14="http://schemas.microsoft.com/office/powerpoint/2010/main" val="3842889665"/>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Do you think you received enough information about kidney transplantation (living and deceased donor)? </a:t>
            </a:r>
            <a:endParaRPr lang="en-GB" sz="2800" b="1" dirty="0">
              <a:solidFill>
                <a:srgbClr val="002060"/>
              </a:solidFill>
            </a:endParaRPr>
          </a:p>
        </p:txBody>
      </p:sp>
    </p:spTree>
    <p:extLst>
      <p:ext uri="{BB962C8B-B14F-4D97-AF65-F5344CB8AC3E}">
        <p14:creationId xmlns="" xmlns:p14="http://schemas.microsoft.com/office/powerpoint/2010/main" val="2417387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1143000"/>
          </a:xfrm>
        </p:spPr>
        <p:txBody>
          <a:bodyPr>
            <a:noAutofit/>
          </a:bodyPr>
          <a:lstStyle/>
          <a:p>
            <a:pPr algn="l"/>
            <a:r>
              <a:rPr lang="en-US" sz="2500" b="1" dirty="0">
                <a:solidFill>
                  <a:srgbClr val="002060"/>
                </a:solidFill>
              </a:rPr>
              <a:t>If kidney transplantation was discussed, were </a:t>
            </a:r>
            <a:r>
              <a:rPr lang="en-US" sz="2500" b="1">
                <a:solidFill>
                  <a:srgbClr val="002060"/>
                </a:solidFill>
              </a:rPr>
              <a:t>all options presented </a:t>
            </a:r>
            <a:r>
              <a:rPr lang="en-US" sz="2500" b="1" dirty="0">
                <a:solidFill>
                  <a:srgbClr val="002060"/>
                </a:solidFill>
              </a:rPr>
              <a:t>to you?</a:t>
            </a:r>
            <a:endParaRPr lang="nl-BE" sz="2500" b="1" dirty="0">
              <a:solidFill>
                <a:srgbClr val="002060"/>
              </a:solidFill>
            </a:endParaRPr>
          </a:p>
        </p:txBody>
      </p:sp>
      <p:graphicFrame>
        <p:nvGraphicFramePr>
          <p:cNvPr id="4" name="Content Placeholder 6"/>
          <p:cNvGraphicFramePr>
            <a:graphicFrameLocks noGrp="1"/>
          </p:cNvGraphicFramePr>
          <p:nvPr>
            <p:ph idx="1"/>
            <p:extLst>
              <p:ext uri="{D42A27DB-BD31-4B8C-83A1-F6EECF244321}">
                <p14:modId xmlns="" xmlns:p14="http://schemas.microsoft.com/office/powerpoint/2010/main" val="3167023101"/>
              </p:ext>
            </p:extLst>
          </p:nvPr>
        </p:nvGraphicFramePr>
        <p:xfrm>
          <a:off x="251520" y="2051720"/>
          <a:ext cx="8589600" cy="46903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Was your family (spouse, partner, children, parents, other important persons) included in the discussion?</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33467158"/>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012848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Which person or source offered you the most useful information about RRT?</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221722354"/>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357200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80728"/>
            <a:ext cx="8229600" cy="1080120"/>
          </a:xfrm>
        </p:spPr>
        <p:txBody>
          <a:bodyPr>
            <a:normAutofit fontScale="90000"/>
          </a:bodyPr>
          <a:lstStyle/>
          <a:p>
            <a:pPr algn="l"/>
            <a:r>
              <a:rPr lang="en-US" sz="2800" b="1" dirty="0">
                <a:solidFill>
                  <a:srgbClr val="002060"/>
                </a:solidFill>
              </a:rPr>
              <a:t>If different treatment methods were discussed with you, were you given a choice of which one you preferred to proceed with?</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45303477"/>
              </p:ext>
            </p:extLst>
          </p:nvPr>
        </p:nvGraphicFramePr>
        <p:xfrm>
          <a:off x="251520" y="2060848"/>
          <a:ext cx="8589640" cy="46812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577101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If you wanted to change treatment, was your wish then addressed by your health care professional</a:t>
            </a:r>
            <a:endParaRPr lang="en-GB" sz="2800" b="1" dirty="0">
              <a:solidFill>
                <a:srgbClr val="002060"/>
              </a:solidFill>
            </a:endParaRPr>
          </a:p>
        </p:txBody>
      </p:sp>
      <p:graphicFrame>
        <p:nvGraphicFramePr>
          <p:cNvPr id="12" name="Chart 11"/>
          <p:cNvGraphicFramePr/>
          <p:nvPr>
            <p:extLst>
              <p:ext uri="{D42A27DB-BD31-4B8C-83A1-F6EECF244321}">
                <p14:modId xmlns="" xmlns:p14="http://schemas.microsoft.com/office/powerpoint/2010/main" val="1047340200"/>
              </p:ext>
            </p:extLst>
          </p:nvPr>
        </p:nvGraphicFramePr>
        <p:xfrm>
          <a:off x="251520" y="1772816"/>
          <a:ext cx="8589640" cy="496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20975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37" y="1988840"/>
            <a:ext cx="6415549" cy="796414"/>
          </a:xfrm>
        </p:spPr>
        <p:txBody>
          <a:bodyPr>
            <a:normAutofit/>
          </a:bodyPr>
          <a:lstStyle/>
          <a:p>
            <a:r>
              <a:rPr lang="en-US" sz="3200" dirty="0">
                <a:solidFill>
                  <a:srgbClr val="C00000"/>
                </a:solidFill>
                <a:latin typeface="+mn-lt"/>
              </a:rPr>
              <a:t>Physician &amp; nurse views</a:t>
            </a:r>
            <a:endParaRPr lang="en-GB" sz="3200" dirty="0">
              <a:solidFill>
                <a:srgbClr val="C00000"/>
              </a:solidFill>
              <a:latin typeface="+mn-lt"/>
            </a:endParaRPr>
          </a:p>
        </p:txBody>
      </p:sp>
      <p:sp>
        <p:nvSpPr>
          <p:cNvPr id="5" name="Slide Number Placeholder 4"/>
          <p:cNvSpPr>
            <a:spLocks noGrp="1"/>
          </p:cNvSpPr>
          <p:nvPr>
            <p:ph type="sldNum" sz="quarter" idx="12"/>
          </p:nvPr>
        </p:nvSpPr>
        <p:spPr/>
        <p:txBody>
          <a:bodyPr/>
          <a:lstStyle/>
          <a:p>
            <a:fld id="{F0922682-ABBB-4B0F-91BB-85120825D6EB}" type="slidenum">
              <a:rPr lang="en-GB" smtClean="0">
                <a:solidFill>
                  <a:srgbClr val="414042"/>
                </a:solidFill>
              </a:rPr>
              <a:pPr/>
              <a:t>36</a:t>
            </a:fld>
            <a:endParaRPr lang="en-GB" dirty="0">
              <a:solidFill>
                <a:srgbClr val="414042"/>
              </a:solidFill>
            </a:endParaRPr>
          </a:p>
        </p:txBody>
      </p:sp>
    </p:spTree>
    <p:extLst>
      <p:ext uri="{BB962C8B-B14F-4D97-AF65-F5344CB8AC3E}">
        <p14:creationId xmlns="" xmlns:p14="http://schemas.microsoft.com/office/powerpoint/2010/main" val="2981965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fontScale="90000"/>
          </a:bodyPr>
          <a:lstStyle/>
          <a:p>
            <a:pPr algn="l"/>
            <a:r>
              <a:rPr lang="en-US" sz="2800" b="1" dirty="0">
                <a:solidFill>
                  <a:srgbClr val="C00000"/>
                </a:solidFill>
              </a:rPr>
              <a:t>In your </a:t>
            </a:r>
            <a:r>
              <a:rPr lang="en-US" sz="2800" b="1" dirty="0" err="1">
                <a:solidFill>
                  <a:srgbClr val="C00000"/>
                </a:solidFill>
              </a:rPr>
              <a:t>centre</a:t>
            </a:r>
            <a:r>
              <a:rPr lang="en-US" sz="2800" b="1" dirty="0">
                <a:solidFill>
                  <a:srgbClr val="C00000"/>
                </a:solidFill>
              </a:rPr>
              <a:t>, is it a standard procedure to offer candidates for RRT information about peritoneal dialysis? </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2449160298"/>
              </p:ext>
            </p:extLst>
          </p:nvPr>
        </p:nvGraphicFramePr>
        <p:xfrm>
          <a:off x="250825" y="1773238"/>
          <a:ext cx="8569325"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933546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04664"/>
            <a:ext cx="5976664" cy="1431032"/>
          </a:xfrm>
        </p:spPr>
        <p:txBody>
          <a:bodyPr>
            <a:normAutofit fontScale="90000"/>
          </a:bodyPr>
          <a:lstStyle/>
          <a:p>
            <a:pPr algn="l"/>
            <a:r>
              <a:rPr lang="en-US" sz="2800" b="1" dirty="0">
                <a:solidFill>
                  <a:srgbClr val="FF0000"/>
                </a:solidFill>
              </a:rPr>
              <a:t>Patient view</a:t>
            </a:r>
            <a:r>
              <a:rPr lang="en-US" sz="2800" b="1" dirty="0">
                <a:solidFill>
                  <a:srgbClr val="002060"/>
                </a:solidFill>
              </a:rPr>
              <a:t>: In the period before the start of RRT, do you think you received enough information about peritoneal dialysis?</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159093912"/>
              </p:ext>
            </p:extLst>
          </p:nvPr>
        </p:nvGraphicFramePr>
        <p:xfrm>
          <a:off x="251520" y="1773239"/>
          <a:ext cx="8589640" cy="4968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80051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If not, then why?</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3212422679"/>
              </p:ext>
            </p:extLst>
          </p:nvPr>
        </p:nvGraphicFramePr>
        <p:xfrm>
          <a:off x="250825" y="1773238"/>
          <a:ext cx="8569325" cy="496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3354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1231102"/>
            <a:ext cx="8229600" cy="1143000"/>
          </a:xfrm>
        </p:spPr>
        <p:txBody>
          <a:bodyPr>
            <a:normAutofit/>
          </a:bodyPr>
          <a:lstStyle/>
          <a:p>
            <a:pPr algn="l"/>
            <a:r>
              <a:rPr lang="en-US" sz="2800" b="1" dirty="0">
                <a:solidFill>
                  <a:srgbClr val="002060"/>
                </a:solidFill>
              </a:rPr>
              <a:t>What </a:t>
            </a:r>
            <a:r>
              <a:rPr lang="en-US" sz="2800" b="1" dirty="0" smtClean="0">
                <a:solidFill>
                  <a:srgbClr val="002060"/>
                </a:solidFill>
              </a:rPr>
              <a:t>are the factors to be considered when studying health </a:t>
            </a:r>
            <a:r>
              <a:rPr lang="en-US" sz="2800" b="1" dirty="0">
                <a:solidFill>
                  <a:srgbClr val="002060"/>
                </a:solidFill>
              </a:rPr>
              <a:t>inequalities in kidney care in Europe?</a:t>
            </a:r>
            <a:endParaRPr lang="en-GB" sz="2800" b="1" dirty="0">
              <a:solidFill>
                <a:srgbClr val="002060"/>
              </a:solidFill>
            </a:endParaRPr>
          </a:p>
        </p:txBody>
      </p:sp>
      <p:sp>
        <p:nvSpPr>
          <p:cNvPr id="6" name="Content Placeholder 5"/>
          <p:cNvSpPr>
            <a:spLocks noGrp="1"/>
          </p:cNvSpPr>
          <p:nvPr>
            <p:ph idx="1"/>
          </p:nvPr>
        </p:nvSpPr>
        <p:spPr>
          <a:xfrm>
            <a:off x="611560" y="2374102"/>
            <a:ext cx="8229600" cy="4525963"/>
          </a:xfrm>
        </p:spPr>
        <p:txBody>
          <a:bodyPr>
            <a:normAutofit/>
          </a:bodyPr>
          <a:lstStyle/>
          <a:p>
            <a:pPr marL="0" indent="0">
              <a:buNone/>
            </a:pPr>
            <a:r>
              <a:rPr lang="en-GB" sz="2300" dirty="0">
                <a:solidFill>
                  <a:srgbClr val="002060"/>
                </a:solidFill>
              </a:rPr>
              <a:t>Multi-Country Survey of Patient Choice of RRT in Europe </a:t>
            </a:r>
          </a:p>
          <a:p>
            <a:r>
              <a:rPr lang="en-GB" sz="2300" dirty="0">
                <a:solidFill>
                  <a:srgbClr val="002060"/>
                </a:solidFill>
              </a:rPr>
              <a:t>Goal: to explore and address the patient choice of treatment (or lack thereof) in select Member States and address how it relates in the context of </a:t>
            </a:r>
            <a:r>
              <a:rPr lang="en-GB" sz="2300" dirty="0">
                <a:solidFill>
                  <a:srgbClr val="FF0000"/>
                </a:solidFill>
              </a:rPr>
              <a:t>sustainability</a:t>
            </a:r>
            <a:r>
              <a:rPr lang="en-GB" sz="2300" dirty="0">
                <a:solidFill>
                  <a:srgbClr val="002060"/>
                </a:solidFill>
              </a:rPr>
              <a:t> of kidney care, </a:t>
            </a:r>
            <a:r>
              <a:rPr lang="en-GB" sz="2300" dirty="0">
                <a:solidFill>
                  <a:srgbClr val="FF0000"/>
                </a:solidFill>
              </a:rPr>
              <a:t>economic impact </a:t>
            </a:r>
            <a:r>
              <a:rPr lang="en-GB" sz="2300" dirty="0">
                <a:solidFill>
                  <a:srgbClr val="002060"/>
                </a:solidFill>
              </a:rPr>
              <a:t>on health systems, and </a:t>
            </a:r>
            <a:r>
              <a:rPr lang="en-GB" sz="2300" dirty="0">
                <a:solidFill>
                  <a:srgbClr val="FF0000"/>
                </a:solidFill>
              </a:rPr>
              <a:t>outcomes</a:t>
            </a:r>
            <a:r>
              <a:rPr lang="en-GB" sz="2300" dirty="0">
                <a:solidFill>
                  <a:srgbClr val="002060"/>
                </a:solidFill>
              </a:rPr>
              <a:t> impact on the patient and his or her </a:t>
            </a:r>
            <a:r>
              <a:rPr lang="en-GB" sz="2300" dirty="0">
                <a:solidFill>
                  <a:srgbClr val="FF0000"/>
                </a:solidFill>
              </a:rPr>
              <a:t>quality</a:t>
            </a:r>
            <a:r>
              <a:rPr lang="en-GB" sz="2300" dirty="0">
                <a:solidFill>
                  <a:srgbClr val="002060"/>
                </a:solidFill>
              </a:rPr>
              <a:t> of life.</a:t>
            </a:r>
          </a:p>
          <a:p>
            <a:pPr marL="0" indent="0">
              <a:buNone/>
            </a:pPr>
            <a:endParaRPr lang="en-US" sz="2400" dirty="0">
              <a:solidFill>
                <a:srgbClr val="002060"/>
              </a:solidFill>
            </a:endParaRPr>
          </a:p>
        </p:txBody>
      </p:sp>
    </p:spTree>
    <p:extLst>
      <p:ext uri="{BB962C8B-B14F-4D97-AF65-F5344CB8AC3E}">
        <p14:creationId xmlns="" xmlns:p14="http://schemas.microsoft.com/office/powerpoint/2010/main" val="3897868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92696"/>
            <a:ext cx="8229600" cy="1143000"/>
          </a:xfrm>
        </p:spPr>
        <p:txBody>
          <a:bodyPr>
            <a:normAutofit/>
          </a:bodyPr>
          <a:lstStyle/>
          <a:p>
            <a:pPr algn="l"/>
            <a:r>
              <a:rPr lang="en-US" sz="2800" b="1" dirty="0">
                <a:solidFill>
                  <a:srgbClr val="002060"/>
                </a:solidFill>
              </a:rPr>
              <a:t>Thanks &amp; Acknowledgments</a:t>
            </a:r>
            <a:endParaRPr lang="en-GB" sz="2800" b="1" dirty="0">
              <a:solidFill>
                <a:srgbClr val="002060"/>
              </a:solidFill>
            </a:endParaRPr>
          </a:p>
        </p:txBody>
      </p:sp>
      <p:sp>
        <p:nvSpPr>
          <p:cNvPr id="6" name="Content Placeholder 5"/>
          <p:cNvSpPr>
            <a:spLocks noGrp="1"/>
          </p:cNvSpPr>
          <p:nvPr>
            <p:ph idx="1"/>
          </p:nvPr>
        </p:nvSpPr>
        <p:spPr>
          <a:xfrm>
            <a:off x="467544" y="1818521"/>
            <a:ext cx="8229600" cy="4525963"/>
          </a:xfrm>
        </p:spPr>
        <p:txBody>
          <a:bodyPr>
            <a:normAutofit/>
          </a:bodyPr>
          <a:lstStyle/>
          <a:p>
            <a:pPr marL="0" indent="0">
              <a:buNone/>
            </a:pPr>
            <a:r>
              <a:rPr lang="en-US" sz="2400" dirty="0">
                <a:solidFill>
                  <a:srgbClr val="002060"/>
                </a:solidFill>
              </a:rPr>
              <a:t>Special thanks to the following EKHA members and </a:t>
            </a:r>
            <a:r>
              <a:rPr lang="en-US" sz="2400" dirty="0" err="1">
                <a:solidFill>
                  <a:srgbClr val="002060"/>
                </a:solidFill>
              </a:rPr>
              <a:t>organisations</a:t>
            </a:r>
            <a:r>
              <a:rPr lang="en-US" sz="2400" dirty="0">
                <a:solidFill>
                  <a:srgbClr val="002060"/>
                </a:solidFill>
              </a:rPr>
              <a:t> for helping us to carryout this survey: </a:t>
            </a:r>
          </a:p>
          <a:p>
            <a:endParaRPr lang="en-US" sz="2400" dirty="0">
              <a:solidFill>
                <a:srgbClr val="C00000"/>
              </a:solidFill>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82964" y="2622887"/>
            <a:ext cx="1349955" cy="9982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p:nvPr/>
        </p:nvPicPr>
        <p:blipFill>
          <a:blip r:embed="rId3" cstate="print">
            <a:extLst>
              <a:ext uri="{28A0092B-C50C-407E-A947-70E740481C1C}">
                <a14:useLocalDpi xmlns="" xmlns:a14="http://schemas.microsoft.com/office/drawing/2010/main" val="0"/>
              </a:ext>
            </a:extLst>
          </a:blip>
          <a:stretch>
            <a:fillRect/>
          </a:stretch>
        </p:blipFill>
        <p:spPr>
          <a:xfrm>
            <a:off x="3855060" y="2731972"/>
            <a:ext cx="1854011" cy="69702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16380" y="2727071"/>
            <a:ext cx="1264787" cy="89405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7544" y="2683198"/>
            <a:ext cx="1913326" cy="937928"/>
          </a:xfrm>
          <a:prstGeom prst="rect">
            <a:avLst/>
          </a:prstGeom>
          <a:ln>
            <a:noFill/>
          </a:ln>
          <a:effectLst>
            <a:outerShdw blurRad="292100" dist="139700" dir="2700000" algn="tl" rotWithShape="0">
              <a:srgbClr val="333333">
                <a:alpha val="65000"/>
              </a:srgbClr>
            </a:outerShdw>
          </a:effectLst>
        </p:spPr>
      </p:pic>
      <p:sp>
        <p:nvSpPr>
          <p:cNvPr id="2" name="AutoShape 2" descr="download (1)"/>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nvn log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1974" y="3794893"/>
            <a:ext cx="2800275" cy="55156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7" cstate="print"/>
          <a:stretch>
            <a:fillRect/>
          </a:stretch>
        </p:blipFill>
        <p:spPr>
          <a:xfrm>
            <a:off x="4383351" y="3903111"/>
            <a:ext cx="1490444" cy="527717"/>
          </a:xfrm>
          <a:prstGeom prst="rect">
            <a:avLst/>
          </a:prstGeom>
        </p:spPr>
      </p:pic>
      <p:pic>
        <p:nvPicPr>
          <p:cNvPr id="12" name="Picture 11"/>
          <p:cNvPicPr>
            <a:picLocks noChangeAspect="1"/>
          </p:cNvPicPr>
          <p:nvPr/>
        </p:nvPicPr>
        <p:blipFill>
          <a:blip r:embed="rId8" cstate="print"/>
          <a:stretch>
            <a:fillRect/>
          </a:stretch>
        </p:blipFill>
        <p:spPr>
          <a:xfrm>
            <a:off x="6432982" y="3792237"/>
            <a:ext cx="1704975" cy="942975"/>
          </a:xfrm>
          <a:prstGeom prst="rect">
            <a:avLst/>
          </a:prstGeom>
        </p:spPr>
      </p:pic>
      <p:pic>
        <p:nvPicPr>
          <p:cNvPr id="13" name="Picture 12"/>
          <p:cNvPicPr>
            <a:picLocks noChangeAspect="1"/>
          </p:cNvPicPr>
          <p:nvPr/>
        </p:nvPicPr>
        <p:blipFill>
          <a:blip r:embed="rId9" cstate="print"/>
          <a:stretch>
            <a:fillRect/>
          </a:stretch>
        </p:blipFill>
        <p:spPr>
          <a:xfrm>
            <a:off x="4512133" y="4770378"/>
            <a:ext cx="1278621" cy="1173047"/>
          </a:xfrm>
          <a:prstGeom prst="rect">
            <a:avLst/>
          </a:prstGeom>
        </p:spPr>
      </p:pic>
      <p:pic>
        <p:nvPicPr>
          <p:cNvPr id="14" name="Picture 13"/>
          <p:cNvPicPr>
            <a:picLocks noChangeAspect="1"/>
          </p:cNvPicPr>
          <p:nvPr/>
        </p:nvPicPr>
        <p:blipFill>
          <a:blip r:embed="rId10" cstate="print"/>
          <a:stretch>
            <a:fillRect/>
          </a:stretch>
        </p:blipFill>
        <p:spPr>
          <a:xfrm>
            <a:off x="6688907" y="5173489"/>
            <a:ext cx="1868337" cy="687548"/>
          </a:xfrm>
          <a:prstGeom prst="rect">
            <a:avLst/>
          </a:prstGeom>
        </p:spPr>
      </p:pic>
      <p:sp>
        <p:nvSpPr>
          <p:cNvPr id="15" name="AutoShape 12" descr="download (12)"/>
          <p:cNvSpPr>
            <a:spLocks noChangeAspect="1" noChangeArrowheads="1"/>
          </p:cNvSpPr>
          <p:nvPr/>
        </p:nvSpPr>
        <p:spPr bwMode="auto">
          <a:xfrm>
            <a:off x="4572000" y="3429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11" cstate="print"/>
          <a:stretch>
            <a:fillRect/>
          </a:stretch>
        </p:blipFill>
        <p:spPr>
          <a:xfrm>
            <a:off x="7814198" y="2697848"/>
            <a:ext cx="733425" cy="952500"/>
          </a:xfrm>
          <a:prstGeom prst="rect">
            <a:avLst/>
          </a:prstGeom>
        </p:spPr>
      </p:pic>
      <p:pic>
        <p:nvPicPr>
          <p:cNvPr id="17" name="Picture 16"/>
          <p:cNvPicPr>
            <a:picLocks noChangeAspect="1"/>
          </p:cNvPicPr>
          <p:nvPr/>
        </p:nvPicPr>
        <p:blipFill>
          <a:blip r:embed="rId12" cstate="print"/>
          <a:stretch>
            <a:fillRect/>
          </a:stretch>
        </p:blipFill>
        <p:spPr>
          <a:xfrm>
            <a:off x="565160" y="4894416"/>
            <a:ext cx="1443587" cy="1119060"/>
          </a:xfrm>
          <a:prstGeom prst="rect">
            <a:avLst/>
          </a:prstGeom>
        </p:spPr>
      </p:pic>
      <p:pic>
        <p:nvPicPr>
          <p:cNvPr id="1030" name="Picture 6" descr="http://sfdial.org/wp-content/uploads/2016/10/cropped-sfndt_comission-dialyse-3-1.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820606" y="4512501"/>
            <a:ext cx="2286000" cy="609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76165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(1)</a:t>
            </a:r>
          </a:p>
        </p:txBody>
      </p:sp>
      <p:sp>
        <p:nvSpPr>
          <p:cNvPr id="5" name="Tijdelijke aanduiding voor inhoud 4"/>
          <p:cNvSpPr>
            <a:spLocks noGrp="1"/>
          </p:cNvSpPr>
          <p:nvPr>
            <p:ph idx="1"/>
          </p:nvPr>
        </p:nvSpPr>
        <p:spPr/>
        <p:txBody>
          <a:bodyPr>
            <a:normAutofit/>
          </a:bodyPr>
          <a:lstStyle/>
          <a:p>
            <a:r>
              <a:rPr lang="nl-BE" sz="2800" dirty="0" err="1"/>
              <a:t>Substantial</a:t>
            </a:r>
            <a:r>
              <a:rPr lang="nl-BE" sz="2800" dirty="0"/>
              <a:t> </a:t>
            </a:r>
            <a:r>
              <a:rPr lang="nl-BE" sz="2800" dirty="0" err="1"/>
              <a:t>heterogeneity</a:t>
            </a:r>
            <a:r>
              <a:rPr lang="nl-BE" sz="2800" dirty="0"/>
              <a:t> </a:t>
            </a:r>
            <a:r>
              <a:rPr lang="nl-BE" sz="2800" dirty="0" err="1"/>
              <a:t>among</a:t>
            </a:r>
            <a:r>
              <a:rPr lang="nl-BE" sz="2800" dirty="0"/>
              <a:t> </a:t>
            </a:r>
            <a:r>
              <a:rPr lang="nl-BE" sz="2800" dirty="0" err="1"/>
              <a:t>countries</a:t>
            </a:r>
            <a:endParaRPr lang="nl-BE" sz="2800" dirty="0"/>
          </a:p>
          <a:p>
            <a:endParaRPr lang="nl-B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(1)</a:t>
            </a:r>
          </a:p>
        </p:txBody>
      </p:sp>
      <p:sp>
        <p:nvSpPr>
          <p:cNvPr id="5" name="Tijdelijke aanduiding voor inhoud 4"/>
          <p:cNvSpPr>
            <a:spLocks noGrp="1"/>
          </p:cNvSpPr>
          <p:nvPr>
            <p:ph idx="1"/>
          </p:nvPr>
        </p:nvSpPr>
        <p:spPr/>
        <p:txBody>
          <a:bodyPr>
            <a:normAutofit/>
          </a:bodyPr>
          <a:lstStyle/>
          <a:p>
            <a:r>
              <a:rPr lang="nl-BE" sz="2800" dirty="0" err="1"/>
              <a:t>Substantial</a:t>
            </a:r>
            <a:r>
              <a:rPr lang="nl-BE" sz="2800" dirty="0"/>
              <a:t> </a:t>
            </a:r>
            <a:r>
              <a:rPr lang="nl-BE" sz="2800" dirty="0" err="1"/>
              <a:t>heterogeneity</a:t>
            </a:r>
            <a:r>
              <a:rPr lang="nl-BE" sz="2800" dirty="0"/>
              <a:t> </a:t>
            </a:r>
            <a:r>
              <a:rPr lang="nl-BE" sz="2800" dirty="0" err="1"/>
              <a:t>among</a:t>
            </a:r>
            <a:r>
              <a:rPr lang="nl-BE" sz="2800" dirty="0"/>
              <a:t> </a:t>
            </a:r>
            <a:r>
              <a:rPr lang="nl-BE" sz="2800" dirty="0" err="1"/>
              <a:t>countries</a:t>
            </a:r>
            <a:endParaRPr lang="nl-BE" sz="2800" dirty="0"/>
          </a:p>
          <a:p>
            <a:r>
              <a:rPr lang="nl-BE" sz="2800" dirty="0"/>
              <a:t>In </a:t>
            </a:r>
            <a:r>
              <a:rPr lang="nl-BE" sz="2800" dirty="0" err="1"/>
              <a:t>no</a:t>
            </a:r>
            <a:r>
              <a:rPr lang="nl-BE" sz="2800" dirty="0"/>
              <a:t> country all </a:t>
            </a:r>
            <a:r>
              <a:rPr lang="nl-BE" sz="2800" dirty="0" err="1"/>
              <a:t>options</a:t>
            </a:r>
            <a:r>
              <a:rPr lang="nl-BE" sz="2800" dirty="0"/>
              <a:t> are </a:t>
            </a:r>
            <a:r>
              <a:rPr lang="nl-BE" sz="2800" dirty="0" err="1"/>
              <a:t>offered</a:t>
            </a:r>
            <a:r>
              <a:rPr lang="nl-BE" sz="2800" dirty="0"/>
              <a:t> at 100%</a:t>
            </a:r>
          </a:p>
          <a:p>
            <a:endParaRPr lang="nl-B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(1)</a:t>
            </a:r>
          </a:p>
        </p:txBody>
      </p:sp>
      <p:sp>
        <p:nvSpPr>
          <p:cNvPr id="5" name="Tijdelijke aanduiding voor inhoud 4"/>
          <p:cNvSpPr>
            <a:spLocks noGrp="1"/>
          </p:cNvSpPr>
          <p:nvPr>
            <p:ph idx="1"/>
          </p:nvPr>
        </p:nvSpPr>
        <p:spPr/>
        <p:txBody>
          <a:bodyPr>
            <a:normAutofit/>
          </a:bodyPr>
          <a:lstStyle/>
          <a:p>
            <a:r>
              <a:rPr lang="nl-BE" sz="2800" dirty="0" err="1"/>
              <a:t>Substantial</a:t>
            </a:r>
            <a:r>
              <a:rPr lang="nl-BE" sz="2800" dirty="0"/>
              <a:t> </a:t>
            </a:r>
            <a:r>
              <a:rPr lang="nl-BE" sz="2800" dirty="0" err="1"/>
              <a:t>heterogeneity</a:t>
            </a:r>
            <a:r>
              <a:rPr lang="nl-BE" sz="2800" dirty="0"/>
              <a:t> </a:t>
            </a:r>
            <a:r>
              <a:rPr lang="nl-BE" sz="2800" dirty="0" err="1"/>
              <a:t>among</a:t>
            </a:r>
            <a:r>
              <a:rPr lang="nl-BE" sz="2800" dirty="0"/>
              <a:t> </a:t>
            </a:r>
            <a:r>
              <a:rPr lang="nl-BE" sz="2800" dirty="0" err="1"/>
              <a:t>countries</a:t>
            </a:r>
            <a:endParaRPr lang="nl-BE" sz="2800" dirty="0"/>
          </a:p>
          <a:p>
            <a:r>
              <a:rPr lang="nl-BE" sz="2800" dirty="0"/>
              <a:t>In </a:t>
            </a:r>
            <a:r>
              <a:rPr lang="nl-BE" sz="2800" dirty="0" err="1"/>
              <a:t>no</a:t>
            </a:r>
            <a:r>
              <a:rPr lang="nl-BE" sz="2800" dirty="0"/>
              <a:t> country all </a:t>
            </a:r>
            <a:r>
              <a:rPr lang="nl-BE" sz="2800" dirty="0" err="1"/>
              <a:t>options</a:t>
            </a:r>
            <a:r>
              <a:rPr lang="nl-BE" sz="2800" dirty="0"/>
              <a:t> are </a:t>
            </a:r>
            <a:r>
              <a:rPr lang="nl-BE" sz="2800" dirty="0" err="1"/>
              <a:t>offered</a:t>
            </a:r>
            <a:r>
              <a:rPr lang="nl-BE" sz="2800" dirty="0"/>
              <a:t> at 100%</a:t>
            </a:r>
          </a:p>
          <a:p>
            <a:r>
              <a:rPr lang="nl-BE" sz="2800" dirty="0" err="1"/>
              <a:t>Lack</a:t>
            </a:r>
            <a:r>
              <a:rPr lang="nl-BE" sz="2800" dirty="0"/>
              <a:t> of </a:t>
            </a:r>
            <a:r>
              <a:rPr lang="nl-BE" sz="2800" dirty="0" err="1"/>
              <a:t>patient</a:t>
            </a:r>
            <a:r>
              <a:rPr lang="nl-BE" sz="2800" dirty="0"/>
              <a:t> </a:t>
            </a:r>
            <a:r>
              <a:rPr lang="nl-BE" sz="2800" dirty="0" err="1"/>
              <a:t>education</a:t>
            </a:r>
            <a:r>
              <a:rPr lang="nl-BE" sz="2800" dirty="0"/>
              <a:t> </a:t>
            </a:r>
            <a:r>
              <a:rPr lang="nl-BE" sz="2800" dirty="0" err="1"/>
              <a:t>for</a:t>
            </a:r>
            <a:r>
              <a:rPr lang="nl-BE" sz="2800" dirty="0"/>
              <a:t> </a:t>
            </a:r>
            <a:r>
              <a:rPr lang="nl-BE" sz="2800" dirty="0" err="1"/>
              <a:t>sustainable</a:t>
            </a:r>
            <a:r>
              <a:rPr lang="nl-BE" sz="2800" dirty="0"/>
              <a:t> </a:t>
            </a:r>
            <a:r>
              <a:rPr lang="nl-BE" sz="2800" dirty="0" err="1"/>
              <a:t>options</a:t>
            </a:r>
            <a:endParaRPr lang="nl-BE"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(1)</a:t>
            </a:r>
          </a:p>
        </p:txBody>
      </p:sp>
      <p:sp>
        <p:nvSpPr>
          <p:cNvPr id="5" name="Tijdelijke aanduiding voor inhoud 4"/>
          <p:cNvSpPr>
            <a:spLocks noGrp="1"/>
          </p:cNvSpPr>
          <p:nvPr>
            <p:ph idx="1"/>
          </p:nvPr>
        </p:nvSpPr>
        <p:spPr/>
        <p:txBody>
          <a:bodyPr>
            <a:normAutofit/>
          </a:bodyPr>
          <a:lstStyle/>
          <a:p>
            <a:r>
              <a:rPr lang="nl-BE" sz="2800" dirty="0" err="1"/>
              <a:t>Substantial</a:t>
            </a:r>
            <a:r>
              <a:rPr lang="nl-BE" sz="2800" dirty="0"/>
              <a:t> </a:t>
            </a:r>
            <a:r>
              <a:rPr lang="nl-BE" sz="2800" dirty="0" err="1"/>
              <a:t>heterogeneity</a:t>
            </a:r>
            <a:r>
              <a:rPr lang="nl-BE" sz="2800" dirty="0"/>
              <a:t> </a:t>
            </a:r>
            <a:r>
              <a:rPr lang="nl-BE" sz="2800" dirty="0" err="1"/>
              <a:t>among</a:t>
            </a:r>
            <a:r>
              <a:rPr lang="nl-BE" sz="2800" dirty="0"/>
              <a:t> </a:t>
            </a:r>
            <a:r>
              <a:rPr lang="nl-BE" sz="2800" dirty="0" err="1"/>
              <a:t>countries</a:t>
            </a:r>
            <a:endParaRPr lang="nl-BE" sz="2800" dirty="0"/>
          </a:p>
          <a:p>
            <a:r>
              <a:rPr lang="nl-BE" sz="2800" dirty="0"/>
              <a:t>In </a:t>
            </a:r>
            <a:r>
              <a:rPr lang="nl-BE" sz="2800" dirty="0" err="1"/>
              <a:t>no</a:t>
            </a:r>
            <a:r>
              <a:rPr lang="nl-BE" sz="2800" dirty="0"/>
              <a:t> country all </a:t>
            </a:r>
            <a:r>
              <a:rPr lang="nl-BE" sz="2800" dirty="0" err="1"/>
              <a:t>options</a:t>
            </a:r>
            <a:r>
              <a:rPr lang="nl-BE" sz="2800" dirty="0"/>
              <a:t> are </a:t>
            </a:r>
            <a:r>
              <a:rPr lang="nl-BE" sz="2800" dirty="0" err="1"/>
              <a:t>offered</a:t>
            </a:r>
            <a:r>
              <a:rPr lang="nl-BE" sz="2800" dirty="0"/>
              <a:t> at 100%</a:t>
            </a:r>
          </a:p>
          <a:p>
            <a:r>
              <a:rPr lang="nl-BE" sz="2800" dirty="0" err="1"/>
              <a:t>Lack</a:t>
            </a:r>
            <a:r>
              <a:rPr lang="nl-BE" sz="2800" dirty="0"/>
              <a:t> of </a:t>
            </a:r>
            <a:r>
              <a:rPr lang="nl-BE" sz="2800" dirty="0" err="1"/>
              <a:t>patient</a:t>
            </a:r>
            <a:r>
              <a:rPr lang="nl-BE" sz="2800" dirty="0"/>
              <a:t> </a:t>
            </a:r>
            <a:r>
              <a:rPr lang="nl-BE" sz="2800" dirty="0" err="1"/>
              <a:t>education</a:t>
            </a:r>
            <a:r>
              <a:rPr lang="nl-BE" sz="2800" dirty="0"/>
              <a:t> </a:t>
            </a:r>
            <a:r>
              <a:rPr lang="nl-BE" sz="2800" dirty="0" err="1"/>
              <a:t>for</a:t>
            </a:r>
            <a:r>
              <a:rPr lang="nl-BE" sz="2800" dirty="0"/>
              <a:t> </a:t>
            </a:r>
            <a:r>
              <a:rPr lang="nl-BE" sz="2800" dirty="0" err="1"/>
              <a:t>sustainable</a:t>
            </a:r>
            <a:r>
              <a:rPr lang="nl-BE" sz="2800" dirty="0"/>
              <a:t> </a:t>
            </a:r>
            <a:r>
              <a:rPr lang="nl-BE" sz="2800" dirty="0" err="1"/>
              <a:t>options</a:t>
            </a:r>
            <a:endParaRPr lang="nl-BE" sz="2800" dirty="0"/>
          </a:p>
          <a:p>
            <a:r>
              <a:rPr lang="nl-BE" sz="2800" dirty="0" err="1"/>
              <a:t>Some</a:t>
            </a:r>
            <a:r>
              <a:rPr lang="nl-BE" sz="2800" dirty="0"/>
              <a:t> </a:t>
            </a:r>
            <a:r>
              <a:rPr lang="nl-BE" sz="2800" dirty="0" err="1"/>
              <a:t>sustainable</a:t>
            </a:r>
            <a:r>
              <a:rPr lang="nl-BE" sz="2800" dirty="0"/>
              <a:t> </a:t>
            </a:r>
            <a:r>
              <a:rPr lang="nl-BE" sz="2800" dirty="0" err="1"/>
              <a:t>options</a:t>
            </a:r>
            <a:r>
              <a:rPr lang="nl-BE" sz="2800" dirty="0"/>
              <a:t> are </a:t>
            </a:r>
            <a:r>
              <a:rPr lang="nl-BE" sz="2800" dirty="0" err="1"/>
              <a:t>not</a:t>
            </a:r>
            <a:r>
              <a:rPr lang="nl-BE" sz="2800" dirty="0"/>
              <a:t> </a:t>
            </a:r>
            <a:r>
              <a:rPr lang="nl-BE" sz="2800" dirty="0" err="1"/>
              <a:t>offered</a:t>
            </a:r>
            <a:r>
              <a:rPr lang="nl-BE" sz="2800" dirty="0"/>
              <a:t> </a:t>
            </a:r>
            <a:r>
              <a:rPr lang="nl-BE" sz="2800" dirty="0" err="1"/>
              <a:t>due</a:t>
            </a:r>
            <a:r>
              <a:rPr lang="nl-BE" sz="2800" dirty="0"/>
              <a:t> to </a:t>
            </a:r>
          </a:p>
          <a:p>
            <a:pPr lvl="1"/>
            <a:endParaRPr lang="nl-B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(1)</a:t>
            </a:r>
          </a:p>
        </p:txBody>
      </p:sp>
      <p:sp>
        <p:nvSpPr>
          <p:cNvPr id="5" name="Tijdelijke aanduiding voor inhoud 4"/>
          <p:cNvSpPr>
            <a:spLocks noGrp="1"/>
          </p:cNvSpPr>
          <p:nvPr>
            <p:ph idx="1"/>
          </p:nvPr>
        </p:nvSpPr>
        <p:spPr/>
        <p:txBody>
          <a:bodyPr>
            <a:normAutofit/>
          </a:bodyPr>
          <a:lstStyle/>
          <a:p>
            <a:r>
              <a:rPr lang="nl-BE" sz="2800" dirty="0" err="1"/>
              <a:t>Substantial</a:t>
            </a:r>
            <a:r>
              <a:rPr lang="nl-BE" sz="2800" dirty="0"/>
              <a:t> </a:t>
            </a:r>
            <a:r>
              <a:rPr lang="nl-BE" sz="2800" dirty="0" err="1"/>
              <a:t>heterogeneity</a:t>
            </a:r>
            <a:r>
              <a:rPr lang="nl-BE" sz="2800" dirty="0"/>
              <a:t> </a:t>
            </a:r>
            <a:r>
              <a:rPr lang="nl-BE" sz="2800" dirty="0" err="1"/>
              <a:t>among</a:t>
            </a:r>
            <a:r>
              <a:rPr lang="nl-BE" sz="2800" dirty="0"/>
              <a:t> </a:t>
            </a:r>
            <a:r>
              <a:rPr lang="nl-BE" sz="2800" dirty="0" err="1"/>
              <a:t>countries</a:t>
            </a:r>
            <a:endParaRPr lang="nl-BE" sz="2800" dirty="0"/>
          </a:p>
          <a:p>
            <a:r>
              <a:rPr lang="nl-BE" sz="2800" dirty="0"/>
              <a:t>In </a:t>
            </a:r>
            <a:r>
              <a:rPr lang="nl-BE" sz="2800" dirty="0" err="1"/>
              <a:t>no</a:t>
            </a:r>
            <a:r>
              <a:rPr lang="nl-BE" sz="2800" dirty="0"/>
              <a:t> country all </a:t>
            </a:r>
            <a:r>
              <a:rPr lang="nl-BE" sz="2800" dirty="0" err="1"/>
              <a:t>options</a:t>
            </a:r>
            <a:r>
              <a:rPr lang="nl-BE" sz="2800" dirty="0"/>
              <a:t> are </a:t>
            </a:r>
            <a:r>
              <a:rPr lang="nl-BE" sz="2800" dirty="0" err="1"/>
              <a:t>offered</a:t>
            </a:r>
            <a:r>
              <a:rPr lang="nl-BE" sz="2800" dirty="0"/>
              <a:t> at 100%</a:t>
            </a:r>
          </a:p>
          <a:p>
            <a:r>
              <a:rPr lang="nl-BE" sz="2800" dirty="0" err="1"/>
              <a:t>Lack</a:t>
            </a:r>
            <a:r>
              <a:rPr lang="nl-BE" sz="2800" dirty="0"/>
              <a:t> of </a:t>
            </a:r>
            <a:r>
              <a:rPr lang="nl-BE" sz="2800" dirty="0" err="1"/>
              <a:t>patient</a:t>
            </a:r>
            <a:r>
              <a:rPr lang="nl-BE" sz="2800" dirty="0"/>
              <a:t> </a:t>
            </a:r>
            <a:r>
              <a:rPr lang="nl-BE" sz="2800" dirty="0" err="1"/>
              <a:t>education</a:t>
            </a:r>
            <a:r>
              <a:rPr lang="nl-BE" sz="2800" dirty="0"/>
              <a:t> </a:t>
            </a:r>
            <a:r>
              <a:rPr lang="nl-BE" sz="2800" dirty="0" err="1"/>
              <a:t>for</a:t>
            </a:r>
            <a:r>
              <a:rPr lang="nl-BE" sz="2800" dirty="0"/>
              <a:t> </a:t>
            </a:r>
            <a:r>
              <a:rPr lang="nl-BE" sz="2800" dirty="0" err="1"/>
              <a:t>sustainable</a:t>
            </a:r>
            <a:r>
              <a:rPr lang="nl-BE" sz="2800" dirty="0"/>
              <a:t> </a:t>
            </a:r>
            <a:r>
              <a:rPr lang="nl-BE" sz="2800" dirty="0" err="1"/>
              <a:t>options</a:t>
            </a:r>
            <a:endParaRPr lang="nl-BE" sz="2800" dirty="0"/>
          </a:p>
          <a:p>
            <a:r>
              <a:rPr lang="nl-BE" sz="2800" dirty="0" err="1"/>
              <a:t>Some</a:t>
            </a:r>
            <a:r>
              <a:rPr lang="nl-BE" sz="2800" dirty="0"/>
              <a:t> </a:t>
            </a:r>
            <a:r>
              <a:rPr lang="nl-BE" sz="2800" dirty="0" err="1"/>
              <a:t>sustainable</a:t>
            </a:r>
            <a:r>
              <a:rPr lang="nl-BE" sz="2800" dirty="0"/>
              <a:t> </a:t>
            </a:r>
            <a:r>
              <a:rPr lang="nl-BE" sz="2800" dirty="0" err="1"/>
              <a:t>options</a:t>
            </a:r>
            <a:r>
              <a:rPr lang="nl-BE" sz="2800" dirty="0"/>
              <a:t> are </a:t>
            </a:r>
            <a:r>
              <a:rPr lang="nl-BE" sz="2800" dirty="0" err="1"/>
              <a:t>not</a:t>
            </a:r>
            <a:r>
              <a:rPr lang="nl-BE" sz="2800" dirty="0"/>
              <a:t> </a:t>
            </a:r>
            <a:r>
              <a:rPr lang="nl-BE" sz="2800" dirty="0" err="1"/>
              <a:t>offered</a:t>
            </a:r>
            <a:r>
              <a:rPr lang="nl-BE" sz="2800" dirty="0"/>
              <a:t> </a:t>
            </a:r>
            <a:r>
              <a:rPr lang="nl-BE" sz="2800" dirty="0" err="1"/>
              <a:t>due</a:t>
            </a:r>
            <a:r>
              <a:rPr lang="nl-BE" sz="2800" dirty="0"/>
              <a:t> to </a:t>
            </a:r>
          </a:p>
          <a:p>
            <a:pPr lvl="1"/>
            <a:r>
              <a:rPr lang="nl-BE" dirty="0" err="1"/>
              <a:t>Lack</a:t>
            </a:r>
            <a:r>
              <a:rPr lang="nl-BE" dirty="0"/>
              <a:t> of interest </a:t>
            </a:r>
            <a:r>
              <a:rPr lang="nl-BE" dirty="0" err="1"/>
              <a:t>by</a:t>
            </a:r>
            <a:r>
              <a:rPr lang="nl-BE" dirty="0"/>
              <a:t> the </a:t>
            </a:r>
            <a:r>
              <a:rPr lang="nl-BE" dirty="0" err="1"/>
              <a:t>hospital</a:t>
            </a:r>
            <a:r>
              <a:rPr lang="nl-BE" dirty="0"/>
              <a:t>/</a:t>
            </a:r>
            <a:r>
              <a:rPr lang="nl-BE" dirty="0" err="1"/>
              <a:t>dialysis</a:t>
            </a:r>
            <a:r>
              <a:rPr lang="nl-BE" dirty="0"/>
              <a:t> provider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(1)</a:t>
            </a:r>
          </a:p>
        </p:txBody>
      </p:sp>
      <p:sp>
        <p:nvSpPr>
          <p:cNvPr id="5" name="Tijdelijke aanduiding voor inhoud 4"/>
          <p:cNvSpPr>
            <a:spLocks noGrp="1"/>
          </p:cNvSpPr>
          <p:nvPr>
            <p:ph idx="1"/>
          </p:nvPr>
        </p:nvSpPr>
        <p:spPr/>
        <p:txBody>
          <a:bodyPr>
            <a:normAutofit/>
          </a:bodyPr>
          <a:lstStyle/>
          <a:p>
            <a:r>
              <a:rPr lang="nl-BE" sz="2800" dirty="0" err="1"/>
              <a:t>Substantial</a:t>
            </a:r>
            <a:r>
              <a:rPr lang="nl-BE" sz="2800" dirty="0"/>
              <a:t> </a:t>
            </a:r>
            <a:r>
              <a:rPr lang="nl-BE" sz="2800" dirty="0" err="1"/>
              <a:t>heterogeneity</a:t>
            </a:r>
            <a:r>
              <a:rPr lang="nl-BE" sz="2800" dirty="0"/>
              <a:t> </a:t>
            </a:r>
            <a:r>
              <a:rPr lang="nl-BE" sz="2800" dirty="0" err="1"/>
              <a:t>among</a:t>
            </a:r>
            <a:r>
              <a:rPr lang="nl-BE" sz="2800" dirty="0"/>
              <a:t> </a:t>
            </a:r>
            <a:r>
              <a:rPr lang="nl-BE" sz="2800" dirty="0" err="1"/>
              <a:t>countries</a:t>
            </a:r>
            <a:endParaRPr lang="nl-BE" sz="2800" dirty="0"/>
          </a:p>
          <a:p>
            <a:r>
              <a:rPr lang="nl-BE" sz="2800" dirty="0"/>
              <a:t>In </a:t>
            </a:r>
            <a:r>
              <a:rPr lang="nl-BE" sz="2800" dirty="0" err="1"/>
              <a:t>no</a:t>
            </a:r>
            <a:r>
              <a:rPr lang="nl-BE" sz="2800" dirty="0"/>
              <a:t> country all </a:t>
            </a:r>
            <a:r>
              <a:rPr lang="nl-BE" sz="2800" dirty="0" err="1"/>
              <a:t>options</a:t>
            </a:r>
            <a:r>
              <a:rPr lang="nl-BE" sz="2800" dirty="0"/>
              <a:t> are </a:t>
            </a:r>
            <a:r>
              <a:rPr lang="nl-BE" sz="2800" dirty="0" err="1"/>
              <a:t>offered</a:t>
            </a:r>
            <a:r>
              <a:rPr lang="nl-BE" sz="2800" dirty="0"/>
              <a:t> at 100%</a:t>
            </a:r>
          </a:p>
          <a:p>
            <a:r>
              <a:rPr lang="nl-BE" sz="2800" dirty="0" err="1"/>
              <a:t>Lack</a:t>
            </a:r>
            <a:r>
              <a:rPr lang="nl-BE" sz="2800" dirty="0"/>
              <a:t> of </a:t>
            </a:r>
            <a:r>
              <a:rPr lang="nl-BE" sz="2800" dirty="0" err="1"/>
              <a:t>patient</a:t>
            </a:r>
            <a:r>
              <a:rPr lang="nl-BE" sz="2800" dirty="0"/>
              <a:t> </a:t>
            </a:r>
            <a:r>
              <a:rPr lang="nl-BE" sz="2800" dirty="0" err="1"/>
              <a:t>education</a:t>
            </a:r>
            <a:r>
              <a:rPr lang="nl-BE" sz="2800" dirty="0"/>
              <a:t> </a:t>
            </a:r>
            <a:r>
              <a:rPr lang="nl-BE" sz="2800" dirty="0" err="1"/>
              <a:t>for</a:t>
            </a:r>
            <a:r>
              <a:rPr lang="nl-BE" sz="2800" dirty="0"/>
              <a:t> </a:t>
            </a:r>
            <a:r>
              <a:rPr lang="nl-BE" sz="2800" dirty="0" err="1"/>
              <a:t>sustainable</a:t>
            </a:r>
            <a:r>
              <a:rPr lang="nl-BE" sz="2800" dirty="0"/>
              <a:t> </a:t>
            </a:r>
            <a:r>
              <a:rPr lang="nl-BE" sz="2800" dirty="0" err="1"/>
              <a:t>options</a:t>
            </a:r>
            <a:endParaRPr lang="nl-BE" sz="2800" dirty="0"/>
          </a:p>
          <a:p>
            <a:r>
              <a:rPr lang="nl-BE" sz="2800" dirty="0" err="1"/>
              <a:t>Some</a:t>
            </a:r>
            <a:r>
              <a:rPr lang="nl-BE" sz="2800" dirty="0"/>
              <a:t> </a:t>
            </a:r>
            <a:r>
              <a:rPr lang="nl-BE" sz="2800" dirty="0" err="1"/>
              <a:t>sustainable</a:t>
            </a:r>
            <a:r>
              <a:rPr lang="nl-BE" sz="2800" dirty="0"/>
              <a:t> </a:t>
            </a:r>
            <a:r>
              <a:rPr lang="nl-BE" sz="2800" dirty="0" err="1"/>
              <a:t>options</a:t>
            </a:r>
            <a:r>
              <a:rPr lang="nl-BE" sz="2800" dirty="0"/>
              <a:t> are </a:t>
            </a:r>
            <a:r>
              <a:rPr lang="nl-BE" sz="2800" dirty="0" err="1"/>
              <a:t>not</a:t>
            </a:r>
            <a:r>
              <a:rPr lang="nl-BE" sz="2800" dirty="0"/>
              <a:t> </a:t>
            </a:r>
            <a:r>
              <a:rPr lang="nl-BE" sz="2800" dirty="0" err="1"/>
              <a:t>offered</a:t>
            </a:r>
            <a:r>
              <a:rPr lang="nl-BE" sz="2800" dirty="0"/>
              <a:t> </a:t>
            </a:r>
            <a:r>
              <a:rPr lang="nl-BE" sz="2800" dirty="0" err="1"/>
              <a:t>due</a:t>
            </a:r>
            <a:r>
              <a:rPr lang="nl-BE" sz="2800" dirty="0"/>
              <a:t> to </a:t>
            </a:r>
          </a:p>
          <a:p>
            <a:pPr lvl="1"/>
            <a:r>
              <a:rPr lang="nl-BE" dirty="0" err="1"/>
              <a:t>Lack</a:t>
            </a:r>
            <a:r>
              <a:rPr lang="nl-BE" dirty="0"/>
              <a:t> of interest </a:t>
            </a:r>
            <a:r>
              <a:rPr lang="nl-BE" dirty="0" err="1"/>
              <a:t>by</a:t>
            </a:r>
            <a:r>
              <a:rPr lang="nl-BE" dirty="0"/>
              <a:t> the </a:t>
            </a:r>
            <a:r>
              <a:rPr lang="nl-BE" dirty="0" err="1"/>
              <a:t>hospital</a:t>
            </a:r>
            <a:r>
              <a:rPr lang="nl-BE" dirty="0"/>
              <a:t>/</a:t>
            </a:r>
            <a:r>
              <a:rPr lang="nl-BE" dirty="0" err="1"/>
              <a:t>dialysis</a:t>
            </a:r>
            <a:r>
              <a:rPr lang="nl-BE" dirty="0"/>
              <a:t> provider</a:t>
            </a:r>
          </a:p>
          <a:p>
            <a:pPr lvl="1"/>
            <a:r>
              <a:rPr lang="nl-BE" dirty="0" err="1"/>
              <a:t>Lack</a:t>
            </a:r>
            <a:r>
              <a:rPr lang="nl-BE" dirty="0"/>
              <a:t> of </a:t>
            </a:r>
            <a:r>
              <a:rPr lang="nl-BE" dirty="0" err="1"/>
              <a:t>specifically</a:t>
            </a:r>
            <a:r>
              <a:rPr lang="nl-BE" dirty="0"/>
              <a:t> </a:t>
            </a:r>
            <a:r>
              <a:rPr lang="nl-BE" dirty="0" err="1"/>
              <a:t>trained</a:t>
            </a:r>
            <a:r>
              <a:rPr lang="nl-BE" dirty="0"/>
              <a:t> </a:t>
            </a:r>
            <a:r>
              <a:rPr lang="nl-BE" dirty="0" err="1"/>
              <a:t>staff</a:t>
            </a:r>
            <a:endParaRPr lang="nl-B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(2)</a:t>
            </a:r>
          </a:p>
        </p:txBody>
      </p:sp>
      <p:sp>
        <p:nvSpPr>
          <p:cNvPr id="5" name="Tijdelijke aanduiding voor inhoud 4"/>
          <p:cNvSpPr>
            <a:spLocks noGrp="1"/>
          </p:cNvSpPr>
          <p:nvPr>
            <p:ph idx="1"/>
          </p:nvPr>
        </p:nvSpPr>
        <p:spPr/>
        <p:txBody>
          <a:bodyPr>
            <a:normAutofit/>
          </a:bodyPr>
          <a:lstStyle/>
          <a:p>
            <a:r>
              <a:rPr lang="nl-BE" sz="2800" dirty="0" err="1"/>
              <a:t>Among</a:t>
            </a:r>
            <a:r>
              <a:rPr lang="nl-BE" sz="2800" dirty="0"/>
              <a:t> TP </a:t>
            </a:r>
            <a:r>
              <a:rPr lang="nl-BE" sz="2800" dirty="0" err="1"/>
              <a:t>options</a:t>
            </a:r>
            <a:r>
              <a:rPr lang="nl-BE" sz="2800" dirty="0"/>
              <a:t>, living </a:t>
            </a:r>
            <a:r>
              <a:rPr lang="nl-BE" sz="2800" dirty="0" err="1"/>
              <a:t>donation</a:t>
            </a:r>
            <a:r>
              <a:rPr lang="nl-BE" sz="2800" dirty="0"/>
              <a:t> is </a:t>
            </a:r>
            <a:r>
              <a:rPr lang="nl-BE" sz="2800" dirty="0" err="1"/>
              <a:t>often</a:t>
            </a:r>
            <a:r>
              <a:rPr lang="nl-BE" sz="2800" dirty="0"/>
              <a:t> </a:t>
            </a:r>
            <a:r>
              <a:rPr lang="nl-BE" sz="2800" dirty="0" err="1"/>
              <a:t>discriminated</a:t>
            </a:r>
            <a:endParaRPr lang="nl-BE" sz="2800" dirty="0"/>
          </a:p>
          <a:p>
            <a:endParaRPr lang="nl-B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(2)</a:t>
            </a:r>
          </a:p>
        </p:txBody>
      </p:sp>
      <p:sp>
        <p:nvSpPr>
          <p:cNvPr id="5" name="Tijdelijke aanduiding voor inhoud 4"/>
          <p:cNvSpPr>
            <a:spLocks noGrp="1"/>
          </p:cNvSpPr>
          <p:nvPr>
            <p:ph idx="1"/>
          </p:nvPr>
        </p:nvSpPr>
        <p:spPr/>
        <p:txBody>
          <a:bodyPr>
            <a:normAutofit/>
          </a:bodyPr>
          <a:lstStyle/>
          <a:p>
            <a:r>
              <a:rPr lang="nl-BE" sz="2800" dirty="0" err="1"/>
              <a:t>Among</a:t>
            </a:r>
            <a:r>
              <a:rPr lang="nl-BE" sz="2800" dirty="0"/>
              <a:t> TP </a:t>
            </a:r>
            <a:r>
              <a:rPr lang="nl-BE" sz="2800" dirty="0" err="1"/>
              <a:t>options</a:t>
            </a:r>
            <a:r>
              <a:rPr lang="nl-BE" sz="2800" dirty="0"/>
              <a:t>, living </a:t>
            </a:r>
            <a:r>
              <a:rPr lang="nl-BE" sz="2800" dirty="0" err="1"/>
              <a:t>donation</a:t>
            </a:r>
            <a:r>
              <a:rPr lang="nl-BE" sz="2800" dirty="0"/>
              <a:t> is </a:t>
            </a:r>
            <a:r>
              <a:rPr lang="nl-BE" sz="2800" dirty="0" err="1"/>
              <a:t>often</a:t>
            </a:r>
            <a:r>
              <a:rPr lang="nl-BE" sz="2800" dirty="0"/>
              <a:t> </a:t>
            </a:r>
            <a:r>
              <a:rPr lang="nl-BE" sz="2800" dirty="0" err="1"/>
              <a:t>discriminated</a:t>
            </a:r>
            <a:endParaRPr lang="nl-BE" sz="2800" dirty="0"/>
          </a:p>
          <a:p>
            <a:r>
              <a:rPr lang="nl-BE" sz="2800" dirty="0" err="1"/>
              <a:t>Not</a:t>
            </a:r>
            <a:r>
              <a:rPr lang="nl-BE" sz="2800" dirty="0"/>
              <a:t> </a:t>
            </a:r>
            <a:r>
              <a:rPr lang="nl-BE" sz="2800" dirty="0" err="1"/>
              <a:t>offering</a:t>
            </a:r>
            <a:r>
              <a:rPr lang="nl-BE" sz="2800" dirty="0"/>
              <a:t> </a:t>
            </a:r>
            <a:r>
              <a:rPr lang="nl-BE" sz="2800" dirty="0" err="1"/>
              <a:t>an</a:t>
            </a:r>
            <a:r>
              <a:rPr lang="nl-BE" sz="2800" dirty="0"/>
              <a:t> </a:t>
            </a:r>
            <a:r>
              <a:rPr lang="nl-BE" sz="2800" dirty="0" err="1"/>
              <a:t>option</a:t>
            </a:r>
            <a:r>
              <a:rPr lang="nl-BE" sz="2800" dirty="0"/>
              <a:t> is </a:t>
            </a:r>
            <a:r>
              <a:rPr lang="nl-BE" sz="2800" dirty="0" err="1"/>
              <a:t>often</a:t>
            </a:r>
            <a:r>
              <a:rPr lang="nl-BE" sz="2800" dirty="0"/>
              <a:t> part of a </a:t>
            </a:r>
            <a:r>
              <a:rPr lang="nl-BE" sz="2800" dirty="0" err="1"/>
              <a:t>vicious</a:t>
            </a:r>
            <a:r>
              <a:rPr lang="nl-BE" sz="2800" dirty="0"/>
              <a:t> </a:t>
            </a:r>
            <a:r>
              <a:rPr lang="nl-BE" sz="2800" dirty="0" err="1"/>
              <a:t>circle</a:t>
            </a:r>
            <a:r>
              <a:rPr lang="nl-BE" sz="2800" dirty="0"/>
              <a:t> (</a:t>
            </a:r>
            <a:r>
              <a:rPr lang="nl-BE" sz="2800" dirty="0" err="1"/>
              <a:t>no</a:t>
            </a:r>
            <a:r>
              <a:rPr lang="nl-BE" sz="2800" dirty="0"/>
              <a:t> </a:t>
            </a:r>
            <a:r>
              <a:rPr lang="nl-BE" sz="2800" dirty="0" err="1"/>
              <a:t>patient</a:t>
            </a:r>
            <a:r>
              <a:rPr lang="nl-BE" sz="2800" dirty="0"/>
              <a:t> </a:t>
            </a:r>
            <a:r>
              <a:rPr lang="nl-BE" sz="2800" dirty="0" err="1"/>
              <a:t>information</a:t>
            </a:r>
            <a:r>
              <a:rPr lang="nl-BE" sz="2800" dirty="0"/>
              <a:t>, </a:t>
            </a:r>
            <a:r>
              <a:rPr lang="nl-BE" sz="2800" dirty="0" err="1"/>
              <a:t>no</a:t>
            </a:r>
            <a:r>
              <a:rPr lang="nl-BE" sz="2800" dirty="0"/>
              <a:t> </a:t>
            </a:r>
            <a:r>
              <a:rPr lang="nl-BE" sz="2800" dirty="0" err="1"/>
              <a:t>demand</a:t>
            </a:r>
            <a:r>
              <a:rPr lang="nl-BE" sz="2800" dirty="0"/>
              <a:t>, </a:t>
            </a:r>
            <a:r>
              <a:rPr lang="nl-BE" sz="2800" dirty="0" err="1"/>
              <a:t>no</a:t>
            </a:r>
            <a:r>
              <a:rPr lang="nl-BE" sz="2800" dirty="0"/>
              <a:t> </a:t>
            </a:r>
            <a:r>
              <a:rPr lang="nl-BE" sz="2800" dirty="0" err="1"/>
              <a:t>offering</a:t>
            </a:r>
            <a:r>
              <a:rPr lang="nl-BE" sz="2800" dirty="0"/>
              <a:t>, </a:t>
            </a:r>
            <a:r>
              <a:rPr lang="nl-BE" sz="2800" dirty="0" err="1"/>
              <a:t>no</a:t>
            </a:r>
            <a:r>
              <a:rPr lang="nl-BE" sz="2800" dirty="0"/>
              <a:t> </a:t>
            </a:r>
            <a:r>
              <a:rPr lang="nl-BE" sz="2800" dirty="0" err="1"/>
              <a:t>patient</a:t>
            </a:r>
            <a:r>
              <a:rPr lang="nl-BE" sz="2800" dirty="0"/>
              <a:t> </a:t>
            </a:r>
            <a:r>
              <a:rPr lang="nl-BE" sz="2800" dirty="0" err="1"/>
              <a:t>information</a:t>
            </a:r>
            <a:r>
              <a:rPr lang="nl-BE" sz="2800" dirty="0"/>
              <a:t>)</a:t>
            </a:r>
          </a:p>
          <a:p>
            <a:endParaRPr lang="nl-B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(2)</a:t>
            </a:r>
          </a:p>
        </p:txBody>
      </p:sp>
      <p:sp>
        <p:nvSpPr>
          <p:cNvPr id="5" name="Tijdelijke aanduiding voor inhoud 4"/>
          <p:cNvSpPr>
            <a:spLocks noGrp="1"/>
          </p:cNvSpPr>
          <p:nvPr>
            <p:ph idx="1"/>
          </p:nvPr>
        </p:nvSpPr>
        <p:spPr/>
        <p:txBody>
          <a:bodyPr>
            <a:normAutofit/>
          </a:bodyPr>
          <a:lstStyle/>
          <a:p>
            <a:r>
              <a:rPr lang="nl-BE" sz="2800" dirty="0" err="1"/>
              <a:t>Among</a:t>
            </a:r>
            <a:r>
              <a:rPr lang="nl-BE" sz="2800" dirty="0"/>
              <a:t> TP </a:t>
            </a:r>
            <a:r>
              <a:rPr lang="nl-BE" sz="2800" dirty="0" err="1"/>
              <a:t>options</a:t>
            </a:r>
            <a:r>
              <a:rPr lang="nl-BE" sz="2800" dirty="0"/>
              <a:t>, living </a:t>
            </a:r>
            <a:r>
              <a:rPr lang="nl-BE" sz="2800" dirty="0" err="1"/>
              <a:t>donation</a:t>
            </a:r>
            <a:r>
              <a:rPr lang="nl-BE" sz="2800" dirty="0"/>
              <a:t> is </a:t>
            </a:r>
            <a:r>
              <a:rPr lang="nl-BE" sz="2800" dirty="0" err="1"/>
              <a:t>often</a:t>
            </a:r>
            <a:r>
              <a:rPr lang="nl-BE" sz="2800" dirty="0"/>
              <a:t> </a:t>
            </a:r>
            <a:r>
              <a:rPr lang="nl-BE" sz="2800" dirty="0" err="1"/>
              <a:t>discriminated</a:t>
            </a:r>
            <a:endParaRPr lang="nl-BE" sz="2800" dirty="0"/>
          </a:p>
          <a:p>
            <a:r>
              <a:rPr lang="nl-BE" sz="2800" dirty="0" err="1"/>
              <a:t>Not</a:t>
            </a:r>
            <a:r>
              <a:rPr lang="nl-BE" sz="2800" dirty="0"/>
              <a:t> </a:t>
            </a:r>
            <a:r>
              <a:rPr lang="nl-BE" sz="2800" dirty="0" err="1"/>
              <a:t>offering</a:t>
            </a:r>
            <a:r>
              <a:rPr lang="nl-BE" sz="2800" dirty="0"/>
              <a:t> </a:t>
            </a:r>
            <a:r>
              <a:rPr lang="nl-BE" sz="2800" dirty="0" err="1"/>
              <a:t>an</a:t>
            </a:r>
            <a:r>
              <a:rPr lang="nl-BE" sz="2800" dirty="0"/>
              <a:t> </a:t>
            </a:r>
            <a:r>
              <a:rPr lang="nl-BE" sz="2800" dirty="0" err="1"/>
              <a:t>option</a:t>
            </a:r>
            <a:r>
              <a:rPr lang="nl-BE" sz="2800" dirty="0"/>
              <a:t> is </a:t>
            </a:r>
            <a:r>
              <a:rPr lang="nl-BE" sz="2800" dirty="0" err="1"/>
              <a:t>often</a:t>
            </a:r>
            <a:r>
              <a:rPr lang="nl-BE" sz="2800" dirty="0"/>
              <a:t> part of a </a:t>
            </a:r>
            <a:r>
              <a:rPr lang="nl-BE" sz="2800" dirty="0" err="1"/>
              <a:t>vicious</a:t>
            </a:r>
            <a:r>
              <a:rPr lang="nl-BE" sz="2800" dirty="0"/>
              <a:t> </a:t>
            </a:r>
            <a:r>
              <a:rPr lang="nl-BE" sz="2800" dirty="0" err="1"/>
              <a:t>circle</a:t>
            </a:r>
            <a:r>
              <a:rPr lang="nl-BE" sz="2800" dirty="0"/>
              <a:t> (</a:t>
            </a:r>
            <a:r>
              <a:rPr lang="nl-BE" sz="2800" dirty="0" err="1"/>
              <a:t>no</a:t>
            </a:r>
            <a:r>
              <a:rPr lang="nl-BE" sz="2800" dirty="0"/>
              <a:t> </a:t>
            </a:r>
            <a:r>
              <a:rPr lang="nl-BE" sz="2800" dirty="0" err="1"/>
              <a:t>patient</a:t>
            </a:r>
            <a:r>
              <a:rPr lang="nl-BE" sz="2800" dirty="0"/>
              <a:t> </a:t>
            </a:r>
            <a:r>
              <a:rPr lang="nl-BE" sz="2800" dirty="0" err="1"/>
              <a:t>information</a:t>
            </a:r>
            <a:r>
              <a:rPr lang="nl-BE" sz="2800" dirty="0"/>
              <a:t>, </a:t>
            </a:r>
            <a:r>
              <a:rPr lang="nl-BE" sz="2800" dirty="0" err="1"/>
              <a:t>no</a:t>
            </a:r>
            <a:r>
              <a:rPr lang="nl-BE" sz="2800" dirty="0"/>
              <a:t> </a:t>
            </a:r>
            <a:r>
              <a:rPr lang="nl-BE" sz="2800" dirty="0" err="1"/>
              <a:t>demand</a:t>
            </a:r>
            <a:r>
              <a:rPr lang="nl-BE" sz="2800" dirty="0"/>
              <a:t>, </a:t>
            </a:r>
            <a:r>
              <a:rPr lang="nl-BE" sz="2800" dirty="0" err="1"/>
              <a:t>no</a:t>
            </a:r>
            <a:r>
              <a:rPr lang="nl-BE" sz="2800" dirty="0"/>
              <a:t> </a:t>
            </a:r>
            <a:r>
              <a:rPr lang="nl-BE" sz="2800" dirty="0" err="1"/>
              <a:t>offering</a:t>
            </a:r>
            <a:r>
              <a:rPr lang="nl-BE" sz="2800" dirty="0"/>
              <a:t>, </a:t>
            </a:r>
            <a:r>
              <a:rPr lang="nl-BE" sz="2800" dirty="0" err="1"/>
              <a:t>no</a:t>
            </a:r>
            <a:r>
              <a:rPr lang="nl-BE" sz="2800" dirty="0"/>
              <a:t> </a:t>
            </a:r>
            <a:r>
              <a:rPr lang="nl-BE" sz="2800" dirty="0" err="1"/>
              <a:t>patient</a:t>
            </a:r>
            <a:r>
              <a:rPr lang="nl-BE" sz="2800" dirty="0"/>
              <a:t> </a:t>
            </a:r>
            <a:r>
              <a:rPr lang="nl-BE" sz="2800" dirty="0" err="1"/>
              <a:t>information</a:t>
            </a:r>
            <a:r>
              <a:rPr lang="nl-BE" sz="2800" dirty="0"/>
              <a:t>)</a:t>
            </a:r>
          </a:p>
          <a:p>
            <a:r>
              <a:rPr lang="nl-BE" sz="2800" dirty="0"/>
              <a:t>Free </a:t>
            </a:r>
            <a:r>
              <a:rPr lang="nl-BE" sz="2800" dirty="0" err="1"/>
              <a:t>choice</a:t>
            </a:r>
            <a:r>
              <a:rPr lang="nl-BE" sz="2800" dirty="0"/>
              <a:t> is </a:t>
            </a:r>
            <a:r>
              <a:rPr lang="nl-BE" sz="2800" dirty="0" err="1"/>
              <a:t>hampered</a:t>
            </a:r>
            <a:r>
              <a:rPr lang="nl-BE" sz="2800" dirty="0"/>
              <a:t> </a:t>
            </a:r>
            <a:r>
              <a:rPr lang="nl-BE" sz="2800" dirty="0" err="1"/>
              <a:t>by</a:t>
            </a:r>
            <a:r>
              <a:rPr lang="nl-BE" sz="2800" dirty="0"/>
              <a:t> </a:t>
            </a:r>
            <a:r>
              <a:rPr lang="nl-BE" sz="2800" dirty="0" err="1"/>
              <a:t>financial</a:t>
            </a:r>
            <a:r>
              <a:rPr lang="nl-BE" sz="2800" dirty="0"/>
              <a:t> </a:t>
            </a:r>
            <a:r>
              <a:rPr lang="nl-BE" sz="2800" dirty="0" err="1"/>
              <a:t>drivers</a:t>
            </a:r>
            <a:r>
              <a:rPr lang="nl-BE" sz="2800" dirty="0"/>
              <a:t> and </a:t>
            </a:r>
            <a:r>
              <a:rPr lang="nl-BE" sz="2800" dirty="0" err="1"/>
              <a:t>lack</a:t>
            </a:r>
            <a:r>
              <a:rPr lang="nl-BE" sz="2800" dirty="0"/>
              <a:t> of </a:t>
            </a:r>
            <a:r>
              <a:rPr lang="nl-BE" sz="2800" dirty="0" err="1"/>
              <a:t>trained</a:t>
            </a:r>
            <a:r>
              <a:rPr lang="nl-BE" sz="2800" dirty="0"/>
              <a:t> </a:t>
            </a:r>
            <a:r>
              <a:rPr lang="nl-BE" sz="2800" dirty="0" err="1"/>
              <a:t>staff</a:t>
            </a:r>
            <a:endParaRPr lang="nl-BE" sz="2800" dirty="0"/>
          </a:p>
          <a:p>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a:solidFill>
                  <a:srgbClr val="002060"/>
                </a:solidFill>
              </a:rPr>
              <a:t>Which factors should we take into account?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CONCLUSIONS (2)</a:t>
            </a:r>
          </a:p>
        </p:txBody>
      </p:sp>
      <p:sp>
        <p:nvSpPr>
          <p:cNvPr id="5" name="Tijdelijke aanduiding voor inhoud 4"/>
          <p:cNvSpPr>
            <a:spLocks noGrp="1"/>
          </p:cNvSpPr>
          <p:nvPr>
            <p:ph idx="1"/>
          </p:nvPr>
        </p:nvSpPr>
        <p:spPr/>
        <p:txBody>
          <a:bodyPr>
            <a:normAutofit/>
          </a:bodyPr>
          <a:lstStyle/>
          <a:p>
            <a:r>
              <a:rPr lang="nl-BE" sz="2800" dirty="0" err="1"/>
              <a:t>Among</a:t>
            </a:r>
            <a:r>
              <a:rPr lang="nl-BE" sz="2800" dirty="0"/>
              <a:t> TP </a:t>
            </a:r>
            <a:r>
              <a:rPr lang="nl-BE" sz="2800" dirty="0" err="1"/>
              <a:t>options</a:t>
            </a:r>
            <a:r>
              <a:rPr lang="nl-BE" sz="2800" dirty="0"/>
              <a:t>, living </a:t>
            </a:r>
            <a:r>
              <a:rPr lang="nl-BE" sz="2800" dirty="0" err="1"/>
              <a:t>donation</a:t>
            </a:r>
            <a:r>
              <a:rPr lang="nl-BE" sz="2800" dirty="0"/>
              <a:t> is </a:t>
            </a:r>
            <a:r>
              <a:rPr lang="nl-BE" sz="2800" dirty="0" err="1"/>
              <a:t>often</a:t>
            </a:r>
            <a:r>
              <a:rPr lang="nl-BE" sz="2800" dirty="0"/>
              <a:t> </a:t>
            </a:r>
            <a:r>
              <a:rPr lang="nl-BE" sz="2800" dirty="0" err="1"/>
              <a:t>discriminated</a:t>
            </a:r>
            <a:endParaRPr lang="nl-BE" sz="2800" dirty="0"/>
          </a:p>
          <a:p>
            <a:r>
              <a:rPr lang="nl-BE" sz="2800" dirty="0" err="1"/>
              <a:t>Not</a:t>
            </a:r>
            <a:r>
              <a:rPr lang="nl-BE" sz="2800" dirty="0"/>
              <a:t> </a:t>
            </a:r>
            <a:r>
              <a:rPr lang="nl-BE" sz="2800" dirty="0" err="1"/>
              <a:t>offering</a:t>
            </a:r>
            <a:r>
              <a:rPr lang="nl-BE" sz="2800" dirty="0"/>
              <a:t> </a:t>
            </a:r>
            <a:r>
              <a:rPr lang="nl-BE" sz="2800" dirty="0" err="1"/>
              <a:t>an</a:t>
            </a:r>
            <a:r>
              <a:rPr lang="nl-BE" sz="2800" dirty="0"/>
              <a:t> </a:t>
            </a:r>
            <a:r>
              <a:rPr lang="nl-BE" sz="2800" dirty="0" err="1"/>
              <a:t>option</a:t>
            </a:r>
            <a:r>
              <a:rPr lang="nl-BE" sz="2800" dirty="0"/>
              <a:t> is </a:t>
            </a:r>
            <a:r>
              <a:rPr lang="nl-BE" sz="2800" dirty="0" err="1"/>
              <a:t>often</a:t>
            </a:r>
            <a:r>
              <a:rPr lang="nl-BE" sz="2800" dirty="0"/>
              <a:t> part of a </a:t>
            </a:r>
            <a:r>
              <a:rPr lang="nl-BE" sz="2800" dirty="0" err="1"/>
              <a:t>vicious</a:t>
            </a:r>
            <a:r>
              <a:rPr lang="nl-BE" sz="2800" dirty="0"/>
              <a:t> </a:t>
            </a:r>
            <a:r>
              <a:rPr lang="nl-BE" sz="2800" dirty="0" err="1"/>
              <a:t>circle</a:t>
            </a:r>
            <a:r>
              <a:rPr lang="nl-BE" sz="2800" dirty="0"/>
              <a:t> (</a:t>
            </a:r>
            <a:r>
              <a:rPr lang="nl-BE" sz="2800" dirty="0" err="1"/>
              <a:t>no</a:t>
            </a:r>
            <a:r>
              <a:rPr lang="nl-BE" sz="2800" dirty="0"/>
              <a:t> </a:t>
            </a:r>
            <a:r>
              <a:rPr lang="nl-BE" sz="2800" dirty="0" err="1"/>
              <a:t>patient</a:t>
            </a:r>
            <a:r>
              <a:rPr lang="nl-BE" sz="2800" dirty="0"/>
              <a:t> </a:t>
            </a:r>
            <a:r>
              <a:rPr lang="nl-BE" sz="2800" dirty="0" err="1"/>
              <a:t>information</a:t>
            </a:r>
            <a:r>
              <a:rPr lang="nl-BE" sz="2800" dirty="0"/>
              <a:t>, </a:t>
            </a:r>
            <a:r>
              <a:rPr lang="nl-BE" sz="2800" dirty="0" err="1"/>
              <a:t>no</a:t>
            </a:r>
            <a:r>
              <a:rPr lang="nl-BE" sz="2800" dirty="0"/>
              <a:t> </a:t>
            </a:r>
            <a:r>
              <a:rPr lang="nl-BE" sz="2800" dirty="0" err="1"/>
              <a:t>demand</a:t>
            </a:r>
            <a:r>
              <a:rPr lang="nl-BE" sz="2800" dirty="0"/>
              <a:t>, </a:t>
            </a:r>
            <a:r>
              <a:rPr lang="nl-BE" sz="2800" dirty="0" err="1"/>
              <a:t>no</a:t>
            </a:r>
            <a:r>
              <a:rPr lang="nl-BE" sz="2800" dirty="0"/>
              <a:t> </a:t>
            </a:r>
            <a:r>
              <a:rPr lang="nl-BE" sz="2800" dirty="0" err="1"/>
              <a:t>offering</a:t>
            </a:r>
            <a:r>
              <a:rPr lang="nl-BE" sz="2800" dirty="0"/>
              <a:t>, </a:t>
            </a:r>
            <a:r>
              <a:rPr lang="nl-BE" sz="2800" dirty="0" err="1"/>
              <a:t>no</a:t>
            </a:r>
            <a:r>
              <a:rPr lang="nl-BE" sz="2800" dirty="0"/>
              <a:t> </a:t>
            </a:r>
            <a:r>
              <a:rPr lang="nl-BE" sz="2800" dirty="0" err="1"/>
              <a:t>patient</a:t>
            </a:r>
            <a:r>
              <a:rPr lang="nl-BE" sz="2800" dirty="0"/>
              <a:t> </a:t>
            </a:r>
            <a:r>
              <a:rPr lang="nl-BE" sz="2800" dirty="0" err="1"/>
              <a:t>information</a:t>
            </a:r>
            <a:r>
              <a:rPr lang="nl-BE" sz="2800" dirty="0"/>
              <a:t>)</a:t>
            </a:r>
          </a:p>
          <a:p>
            <a:r>
              <a:rPr lang="nl-BE" sz="2800" dirty="0"/>
              <a:t>Free </a:t>
            </a:r>
            <a:r>
              <a:rPr lang="nl-BE" sz="2800" dirty="0" err="1"/>
              <a:t>choice</a:t>
            </a:r>
            <a:r>
              <a:rPr lang="nl-BE" sz="2800" dirty="0"/>
              <a:t> is </a:t>
            </a:r>
            <a:r>
              <a:rPr lang="nl-BE" sz="2800" dirty="0" err="1"/>
              <a:t>hampered</a:t>
            </a:r>
            <a:r>
              <a:rPr lang="nl-BE" sz="2800" dirty="0"/>
              <a:t> </a:t>
            </a:r>
            <a:r>
              <a:rPr lang="nl-BE" sz="2800" dirty="0" err="1"/>
              <a:t>by</a:t>
            </a:r>
            <a:r>
              <a:rPr lang="nl-BE" sz="2800" dirty="0"/>
              <a:t> </a:t>
            </a:r>
            <a:r>
              <a:rPr lang="nl-BE" sz="2800" dirty="0" err="1"/>
              <a:t>financial</a:t>
            </a:r>
            <a:r>
              <a:rPr lang="nl-BE" sz="2800" dirty="0"/>
              <a:t> </a:t>
            </a:r>
            <a:r>
              <a:rPr lang="nl-BE" sz="2800" dirty="0" err="1"/>
              <a:t>drivers</a:t>
            </a:r>
            <a:r>
              <a:rPr lang="nl-BE" sz="2800" dirty="0"/>
              <a:t> and </a:t>
            </a:r>
            <a:r>
              <a:rPr lang="nl-BE" sz="2800" dirty="0" err="1"/>
              <a:t>lack</a:t>
            </a:r>
            <a:r>
              <a:rPr lang="nl-BE" sz="2800" dirty="0"/>
              <a:t> of </a:t>
            </a:r>
            <a:r>
              <a:rPr lang="nl-BE" sz="2800" dirty="0" err="1"/>
              <a:t>trained</a:t>
            </a:r>
            <a:r>
              <a:rPr lang="nl-BE" sz="2800" dirty="0"/>
              <a:t> </a:t>
            </a:r>
            <a:r>
              <a:rPr lang="nl-BE" sz="2800" dirty="0" err="1"/>
              <a:t>staff</a:t>
            </a:r>
            <a:endParaRPr lang="nl-BE" sz="2800" dirty="0"/>
          </a:p>
          <a:p>
            <a:r>
              <a:rPr lang="nl-BE" sz="2800" dirty="0"/>
              <a:t>The </a:t>
            </a:r>
            <a:r>
              <a:rPr lang="nl-BE" sz="2800" dirty="0" err="1"/>
              <a:t>opinion</a:t>
            </a:r>
            <a:r>
              <a:rPr lang="nl-BE" sz="2800" dirty="0"/>
              <a:t> of the </a:t>
            </a:r>
            <a:r>
              <a:rPr lang="nl-BE" sz="2800" dirty="0" err="1"/>
              <a:t>patient</a:t>
            </a:r>
            <a:r>
              <a:rPr lang="nl-BE" sz="2800" dirty="0"/>
              <a:t> and </a:t>
            </a:r>
            <a:r>
              <a:rPr lang="nl-BE" sz="2800" dirty="0" err="1"/>
              <a:t>his</a:t>
            </a:r>
            <a:r>
              <a:rPr lang="nl-BE" sz="2800" dirty="0"/>
              <a:t>/her </a:t>
            </a:r>
            <a:r>
              <a:rPr lang="nl-BE" sz="2800" dirty="0" err="1"/>
              <a:t>family</a:t>
            </a:r>
            <a:r>
              <a:rPr lang="nl-BE" sz="2800" dirty="0"/>
              <a:t> are </a:t>
            </a:r>
            <a:r>
              <a:rPr lang="nl-BE" sz="2800" dirty="0" err="1"/>
              <a:t>often</a:t>
            </a:r>
            <a:r>
              <a:rPr lang="nl-BE" sz="2800" dirty="0"/>
              <a:t> </a:t>
            </a:r>
            <a:r>
              <a:rPr lang="nl-BE" sz="2800" dirty="0" err="1"/>
              <a:t>neglected</a:t>
            </a:r>
            <a:r>
              <a:rPr lang="nl-BE" sz="2800" dirty="0"/>
              <a:t> </a:t>
            </a:r>
          </a:p>
          <a:p>
            <a:endParaRPr lang="nl-B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a:t>Back-ups</a:t>
            </a:r>
          </a:p>
        </p:txBody>
      </p:sp>
      <p:sp>
        <p:nvSpPr>
          <p:cNvPr id="5" name="Ondertitel 4"/>
          <p:cNvSpPr>
            <a:spLocks noGrp="1"/>
          </p:cNvSpPr>
          <p:nvPr>
            <p:ph type="subTitle" idx="1"/>
          </p:nvPr>
        </p:nvSpPr>
        <p:spPr/>
        <p:txBody>
          <a:bodyPr/>
          <a:lstStyle/>
          <a:p>
            <a:endParaRPr lang="nl-B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BE" dirty="0"/>
              <a:t>Back-ups</a:t>
            </a:r>
          </a:p>
        </p:txBody>
      </p:sp>
      <p:sp>
        <p:nvSpPr>
          <p:cNvPr id="3" name="Content Placeholder 2"/>
          <p:cNvSpPr>
            <a:spLocks noGrp="1"/>
          </p:cNvSpPr>
          <p:nvPr>
            <p:ph type="subTitle" idx="1"/>
          </p:nvPr>
        </p:nvSpPr>
        <p:spPr/>
        <p:txBody>
          <a:bodyPr>
            <a:normAutofit fontScale="47500" lnSpcReduction="20000"/>
          </a:bodyPr>
          <a:lstStyle/>
          <a:p>
            <a:pPr marL="0" indent="0">
              <a:lnSpc>
                <a:spcPct val="130000"/>
              </a:lnSpc>
              <a:buNone/>
            </a:pPr>
            <a:r>
              <a:rPr lang="en-GB" sz="1800" b="1" i="1" dirty="0">
                <a:solidFill>
                  <a:srgbClr val="002060"/>
                </a:solidFill>
                <a:cs typeface="Arial"/>
              </a:rPr>
              <a:t>Treatment reimbursement strategies</a:t>
            </a:r>
            <a:endParaRPr lang="en-GB" sz="1800" dirty="0">
              <a:solidFill>
                <a:srgbClr val="002060"/>
              </a:solidFill>
              <a:cs typeface="Arial"/>
            </a:endParaRPr>
          </a:p>
          <a:p>
            <a:pPr marL="0" indent="0">
              <a:lnSpc>
                <a:spcPct val="130000"/>
              </a:lnSpc>
              <a:buNone/>
            </a:pPr>
            <a:r>
              <a:rPr lang="en-GB" sz="1800" dirty="0">
                <a:solidFill>
                  <a:srgbClr val="002060"/>
                </a:solidFill>
                <a:cs typeface="Arial"/>
              </a:rPr>
              <a:t>EKHA maintains that all therapies should be accessible to all patients throughout Europe. In order to safe-guard this right, </a:t>
            </a:r>
            <a:r>
              <a:rPr lang="en-GB" sz="1800" b="1" dirty="0">
                <a:solidFill>
                  <a:srgbClr val="002060"/>
                </a:solidFill>
                <a:cs typeface="Arial"/>
              </a:rPr>
              <a:t>a better distribution of healthcare spending and cost savings is required</a:t>
            </a:r>
            <a:r>
              <a:rPr lang="en-GB" sz="1800" dirty="0">
                <a:solidFill>
                  <a:srgbClr val="002060"/>
                </a:solidFill>
                <a:cs typeface="Arial"/>
              </a:rPr>
              <a:t>. </a:t>
            </a:r>
          </a:p>
          <a:p>
            <a:pPr marL="0" indent="0">
              <a:lnSpc>
                <a:spcPct val="130000"/>
              </a:lnSpc>
              <a:buNone/>
            </a:pPr>
            <a:endParaRPr lang="en-GB" sz="1800" dirty="0">
              <a:solidFill>
                <a:srgbClr val="002060"/>
              </a:solidFill>
              <a:cs typeface="Arial"/>
            </a:endParaRPr>
          </a:p>
          <a:p>
            <a:pPr marL="0" indent="0">
              <a:lnSpc>
                <a:spcPct val="130000"/>
              </a:lnSpc>
              <a:buNone/>
            </a:pPr>
            <a:r>
              <a:rPr lang="en-GB" sz="1800" u="sng" dirty="0">
                <a:solidFill>
                  <a:srgbClr val="002060"/>
                </a:solidFill>
                <a:cs typeface="Arial"/>
              </a:rPr>
              <a:t>Key asks: </a:t>
            </a:r>
          </a:p>
          <a:p>
            <a:pPr>
              <a:lnSpc>
                <a:spcPct val="130000"/>
              </a:lnSpc>
              <a:buFont typeface="+mj-lt"/>
              <a:buAutoNum type="arabicPeriod"/>
            </a:pPr>
            <a:r>
              <a:rPr lang="en-GB" sz="1800" b="1" dirty="0">
                <a:solidFill>
                  <a:srgbClr val="002060"/>
                </a:solidFill>
                <a:cs typeface="Arial"/>
              </a:rPr>
              <a:t>Patient-centred decision-making </a:t>
            </a:r>
            <a:r>
              <a:rPr lang="en-GB" sz="1800" dirty="0">
                <a:solidFill>
                  <a:srgbClr val="002060"/>
                </a:solidFill>
                <a:cs typeface="Arial"/>
              </a:rPr>
              <a:t>in renal replacement therapy</a:t>
            </a:r>
          </a:p>
          <a:p>
            <a:pPr>
              <a:lnSpc>
                <a:spcPct val="130000"/>
              </a:lnSpc>
              <a:buFont typeface="+mj-lt"/>
              <a:buAutoNum type="arabicPeriod"/>
            </a:pPr>
            <a:r>
              <a:rPr lang="en-GB" sz="1800" b="1" dirty="0">
                <a:solidFill>
                  <a:srgbClr val="002060"/>
                </a:solidFill>
                <a:cs typeface="Arial"/>
              </a:rPr>
              <a:t>Fair</a:t>
            </a:r>
            <a:r>
              <a:rPr lang="en-GB" sz="1800" dirty="0">
                <a:solidFill>
                  <a:srgbClr val="002060"/>
                </a:solidFill>
                <a:cs typeface="Arial"/>
              </a:rPr>
              <a:t> </a:t>
            </a:r>
            <a:r>
              <a:rPr lang="en-GB" sz="1800" b="1" dirty="0">
                <a:solidFill>
                  <a:srgbClr val="002060"/>
                </a:solidFill>
                <a:cs typeface="Arial"/>
              </a:rPr>
              <a:t>access and distribution </a:t>
            </a:r>
            <a:r>
              <a:rPr lang="en-GB" sz="1800" dirty="0">
                <a:solidFill>
                  <a:srgbClr val="002060"/>
                </a:solidFill>
                <a:cs typeface="Arial"/>
              </a:rPr>
              <a:t>of care modalities across regions</a:t>
            </a:r>
          </a:p>
          <a:p>
            <a:pPr>
              <a:lnSpc>
                <a:spcPct val="130000"/>
              </a:lnSpc>
              <a:buFont typeface="+mj-lt"/>
              <a:buAutoNum type="arabicPeriod"/>
            </a:pPr>
            <a:r>
              <a:rPr lang="en-GB" sz="1800" b="1" dirty="0">
                <a:solidFill>
                  <a:srgbClr val="002060"/>
                </a:solidFill>
                <a:cs typeface="Arial"/>
              </a:rPr>
              <a:t>Social impact </a:t>
            </a:r>
            <a:r>
              <a:rPr lang="en-GB" sz="1800" dirty="0">
                <a:solidFill>
                  <a:srgbClr val="002060"/>
                </a:solidFill>
                <a:cs typeface="Arial"/>
              </a:rPr>
              <a:t>should be considered in the search for technological innovation</a:t>
            </a:r>
          </a:p>
          <a:p>
            <a:pPr marL="0" indent="0">
              <a:buNone/>
            </a:pPr>
            <a:r>
              <a:rPr lang="en-GB" sz="1800" b="1">
                <a:solidFill>
                  <a:srgbClr val="002060"/>
                </a:solidFill>
                <a:cs typeface="Arial"/>
              </a:rPr>
              <a:t>4.  Option </a:t>
            </a:r>
            <a:r>
              <a:rPr lang="en-GB" sz="1800" b="1" dirty="0">
                <a:solidFill>
                  <a:srgbClr val="002060"/>
                </a:solidFill>
                <a:cs typeface="Arial"/>
              </a:rPr>
              <a:t>for conservative care if appropriate</a:t>
            </a:r>
          </a:p>
          <a:p>
            <a:pPr marL="0" indent="0">
              <a:buNone/>
            </a:pPr>
            <a:endParaRPr lang="en-US" sz="1600" dirty="0">
              <a:solidFill>
                <a:srgbClr val="002060"/>
              </a:solidFill>
              <a:cs typeface="Arial"/>
            </a:endParaRPr>
          </a:p>
        </p:txBody>
      </p:sp>
      <p:sp>
        <p:nvSpPr>
          <p:cNvPr id="5" name="Title 1"/>
          <p:cNvSpPr txBox="1">
            <a:spLocks/>
          </p:cNvSpPr>
          <p:nvPr/>
        </p:nvSpPr>
        <p:spPr>
          <a:xfrm>
            <a:off x="457200" y="274638"/>
            <a:ext cx="75711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i="1">
                <a:solidFill>
                  <a:srgbClr val="002060"/>
                </a:solidFill>
                <a:cs typeface="Arial"/>
              </a:rPr>
              <a:t>Recommendations to improve Patient’s </a:t>
            </a:r>
            <a:br>
              <a:rPr lang="en-GB" sz="2400" b="1" i="1">
                <a:solidFill>
                  <a:srgbClr val="002060"/>
                </a:solidFill>
                <a:cs typeface="Arial"/>
              </a:rPr>
            </a:br>
            <a:r>
              <a:rPr lang="en-GB" sz="2400" b="1" i="1">
                <a:solidFill>
                  <a:srgbClr val="002060"/>
                </a:solidFill>
                <a:cs typeface="Arial"/>
              </a:rPr>
              <a:t>Access to Choice of Treatment</a:t>
            </a:r>
            <a:endParaRPr lang="en-GB" sz="2400" b="1" i="1" dirty="0">
              <a:solidFill>
                <a:srgbClr val="002060"/>
              </a:solidFill>
              <a:cs typeface="Arial"/>
            </a:endParaRPr>
          </a:p>
        </p:txBody>
      </p:sp>
    </p:spTree>
    <p:extLst>
      <p:ext uri="{BB962C8B-B14F-4D97-AF65-F5344CB8AC3E}">
        <p14:creationId xmlns="" xmlns:p14="http://schemas.microsoft.com/office/powerpoint/2010/main" val="136885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l"/>
            <a:r>
              <a:rPr lang="en-GB" sz="2400" b="1" i="1" dirty="0">
                <a:solidFill>
                  <a:srgbClr val="002060"/>
                </a:solidFill>
                <a:cs typeface="Arial"/>
              </a:rPr>
              <a:t>Recommendations to improve Patient’s </a:t>
            </a:r>
            <a:br>
              <a:rPr lang="en-GB" sz="2400" b="1" i="1" dirty="0">
                <a:solidFill>
                  <a:srgbClr val="002060"/>
                </a:solidFill>
                <a:cs typeface="Arial"/>
              </a:rPr>
            </a:br>
            <a:r>
              <a:rPr lang="en-GB" sz="2400" b="1" i="1" dirty="0">
                <a:solidFill>
                  <a:srgbClr val="002060"/>
                </a:solidFill>
                <a:cs typeface="Arial"/>
              </a:rPr>
              <a:t>Access to Choice of Treatment</a:t>
            </a:r>
          </a:p>
        </p:txBody>
      </p:sp>
      <p:sp>
        <p:nvSpPr>
          <p:cNvPr id="3" name="Content Placeholder 2"/>
          <p:cNvSpPr>
            <a:spLocks noGrp="1"/>
          </p:cNvSpPr>
          <p:nvPr>
            <p:ph idx="1"/>
          </p:nvPr>
        </p:nvSpPr>
        <p:spPr>
          <a:xfrm>
            <a:off x="457200" y="1600200"/>
            <a:ext cx="8229600" cy="5257800"/>
          </a:xfrm>
        </p:spPr>
        <p:txBody>
          <a:bodyPr>
            <a:normAutofit/>
          </a:bodyPr>
          <a:lstStyle/>
          <a:p>
            <a:pPr marL="0" indent="0">
              <a:lnSpc>
                <a:spcPct val="150000"/>
              </a:lnSpc>
              <a:buNone/>
            </a:pPr>
            <a:r>
              <a:rPr lang="en-GB" sz="2000" dirty="0">
                <a:solidFill>
                  <a:srgbClr val="002060"/>
                </a:solidFill>
                <a:cs typeface="Arial"/>
              </a:rPr>
              <a:t>Home care is not widely available yet it has many </a:t>
            </a:r>
            <a:r>
              <a:rPr lang="en-GB" sz="2000" b="1" dirty="0">
                <a:solidFill>
                  <a:srgbClr val="002060"/>
                </a:solidFill>
                <a:cs typeface="Arial"/>
              </a:rPr>
              <a:t>benefits</a:t>
            </a:r>
            <a:r>
              <a:rPr lang="en-GB" sz="2000" dirty="0">
                <a:solidFill>
                  <a:srgbClr val="002060"/>
                </a:solidFill>
                <a:cs typeface="Arial"/>
              </a:rPr>
              <a:t>, including: </a:t>
            </a:r>
          </a:p>
          <a:p>
            <a:pPr marL="971550" lvl="1" indent="-514350">
              <a:buFont typeface="Arial" panose="020B0604020202020204" pitchFamily="34" charset="0"/>
              <a:buChar char="•"/>
            </a:pPr>
            <a:r>
              <a:rPr lang="en-GB" sz="2000" b="1" dirty="0">
                <a:solidFill>
                  <a:srgbClr val="002060"/>
                </a:solidFill>
                <a:cs typeface="Arial"/>
              </a:rPr>
              <a:t>Flexibility</a:t>
            </a:r>
            <a:endParaRPr lang="en-GB" sz="2000" dirty="0">
              <a:solidFill>
                <a:srgbClr val="002060"/>
              </a:solidFill>
              <a:cs typeface="Arial"/>
            </a:endParaRPr>
          </a:p>
          <a:p>
            <a:pPr marL="971550" lvl="1" indent="-514350">
              <a:buFont typeface="Arial" panose="020B0604020202020204" pitchFamily="34" charset="0"/>
              <a:buChar char="•"/>
            </a:pPr>
            <a:r>
              <a:rPr lang="en-GB" sz="2000" b="1" dirty="0">
                <a:solidFill>
                  <a:srgbClr val="002060"/>
                </a:solidFill>
                <a:cs typeface="Arial"/>
              </a:rPr>
              <a:t>Lower Cost</a:t>
            </a:r>
            <a:r>
              <a:rPr lang="en-GB" sz="2100" dirty="0">
                <a:solidFill>
                  <a:srgbClr val="002060"/>
                </a:solidFill>
                <a:cs typeface="Arial"/>
              </a:rPr>
              <a:t> </a:t>
            </a:r>
          </a:p>
          <a:p>
            <a:pPr marL="0" indent="0">
              <a:lnSpc>
                <a:spcPct val="150000"/>
              </a:lnSpc>
              <a:buNone/>
            </a:pPr>
            <a:r>
              <a:rPr lang="en-GB" sz="2200" u="sng" dirty="0">
                <a:solidFill>
                  <a:srgbClr val="002060"/>
                </a:solidFill>
                <a:cs typeface="Arial"/>
              </a:rPr>
              <a:t>Key asks: </a:t>
            </a:r>
          </a:p>
          <a:p>
            <a:pPr marL="514350" indent="-514350">
              <a:lnSpc>
                <a:spcPct val="150000"/>
              </a:lnSpc>
              <a:buFont typeface="+mj-lt"/>
              <a:buAutoNum type="arabicPeriod"/>
            </a:pPr>
            <a:r>
              <a:rPr lang="en-GB" sz="2000" b="1" dirty="0">
                <a:solidFill>
                  <a:srgbClr val="002060"/>
                </a:solidFill>
                <a:cs typeface="Arial"/>
              </a:rPr>
              <a:t>Share and implement best practices</a:t>
            </a:r>
            <a:r>
              <a:rPr lang="en-GB" sz="2000" dirty="0">
                <a:solidFill>
                  <a:srgbClr val="002060"/>
                </a:solidFill>
                <a:cs typeface="Arial"/>
              </a:rPr>
              <a:t> which encourage home care for kidney patients</a:t>
            </a:r>
          </a:p>
          <a:p>
            <a:pPr marL="514350" indent="-514350">
              <a:lnSpc>
                <a:spcPct val="150000"/>
              </a:lnSpc>
              <a:buFont typeface="+mj-lt"/>
              <a:buAutoNum type="arabicPeriod"/>
            </a:pPr>
            <a:r>
              <a:rPr lang="en-GB" sz="2000" b="1" dirty="0">
                <a:solidFill>
                  <a:srgbClr val="002060"/>
                </a:solidFill>
                <a:cs typeface="Arial"/>
              </a:rPr>
              <a:t>Educate health care professionals to advise on Conservative</a:t>
            </a:r>
            <a:r>
              <a:rPr lang="en-GB" sz="2000" dirty="0">
                <a:solidFill>
                  <a:srgbClr val="002060"/>
                </a:solidFill>
                <a:cs typeface="Arial"/>
              </a:rPr>
              <a:t> </a:t>
            </a:r>
            <a:r>
              <a:rPr lang="en-GB" sz="2000" b="1" dirty="0">
                <a:solidFill>
                  <a:srgbClr val="002060"/>
                </a:solidFill>
                <a:cs typeface="Arial"/>
              </a:rPr>
              <a:t>Care</a:t>
            </a:r>
            <a:r>
              <a:rPr lang="en-GB" sz="2000" dirty="0">
                <a:solidFill>
                  <a:srgbClr val="002060"/>
                </a:solidFill>
                <a:cs typeface="Arial"/>
              </a:rPr>
              <a:t> including information on patient-centred, palliative care </a:t>
            </a:r>
          </a:p>
        </p:txBody>
      </p:sp>
    </p:spTree>
    <p:extLst>
      <p:ext uri="{BB962C8B-B14F-4D97-AF65-F5344CB8AC3E}">
        <p14:creationId xmlns="" xmlns:p14="http://schemas.microsoft.com/office/powerpoint/2010/main" val="2002130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pPr marL="0" indent="0">
              <a:lnSpc>
                <a:spcPct val="130000"/>
              </a:lnSpc>
              <a:buNone/>
            </a:pPr>
            <a:r>
              <a:rPr lang="en-GB" sz="1800" b="1" i="1" dirty="0">
                <a:solidFill>
                  <a:srgbClr val="002060"/>
                </a:solidFill>
                <a:cs typeface="Arial"/>
              </a:rPr>
              <a:t>Increase access to Transplantation</a:t>
            </a:r>
            <a:endParaRPr lang="en-GB" sz="1800" dirty="0">
              <a:solidFill>
                <a:srgbClr val="002060"/>
              </a:solidFill>
              <a:cs typeface="Arial"/>
            </a:endParaRPr>
          </a:p>
          <a:p>
            <a:pPr marL="0" indent="0">
              <a:lnSpc>
                <a:spcPct val="130000"/>
              </a:lnSpc>
              <a:buNone/>
            </a:pPr>
            <a:r>
              <a:rPr lang="en-GB" sz="1800" dirty="0">
                <a:solidFill>
                  <a:srgbClr val="002060"/>
                </a:solidFill>
                <a:cs typeface="Arial"/>
              </a:rPr>
              <a:t>Transplantation is the treatment of choice for end-stage kidney disease</a:t>
            </a:r>
          </a:p>
          <a:p>
            <a:pPr marL="971550" lvl="1" indent="-514350">
              <a:lnSpc>
                <a:spcPct val="150000"/>
              </a:lnSpc>
              <a:buFont typeface="Arial" panose="020B0604020202020204" pitchFamily="34" charset="0"/>
              <a:buChar char="•"/>
            </a:pPr>
            <a:r>
              <a:rPr lang="en-GB" sz="1800" b="1" dirty="0">
                <a:solidFill>
                  <a:srgbClr val="002060"/>
                </a:solidFill>
                <a:cs typeface="Arial"/>
              </a:rPr>
              <a:t>Better quality of life</a:t>
            </a:r>
            <a:endParaRPr lang="en-GB" sz="1800" dirty="0">
              <a:solidFill>
                <a:srgbClr val="002060"/>
              </a:solidFill>
              <a:cs typeface="Arial"/>
            </a:endParaRPr>
          </a:p>
          <a:p>
            <a:pPr marL="971550" lvl="1" indent="-514350">
              <a:lnSpc>
                <a:spcPct val="150000"/>
              </a:lnSpc>
              <a:buFont typeface="Arial" panose="020B0604020202020204" pitchFamily="34" charset="0"/>
              <a:buChar char="•"/>
            </a:pPr>
            <a:r>
              <a:rPr lang="en-GB" sz="1800" b="1" dirty="0">
                <a:solidFill>
                  <a:srgbClr val="002060"/>
                </a:solidFill>
                <a:cs typeface="Arial"/>
              </a:rPr>
              <a:t>Lower cost</a:t>
            </a:r>
            <a:endParaRPr lang="en-GB" sz="1800" dirty="0">
              <a:solidFill>
                <a:srgbClr val="002060"/>
              </a:solidFill>
              <a:cs typeface="Arial"/>
            </a:endParaRPr>
          </a:p>
          <a:p>
            <a:pPr marL="0" indent="0">
              <a:lnSpc>
                <a:spcPct val="130000"/>
              </a:lnSpc>
              <a:buNone/>
            </a:pPr>
            <a:r>
              <a:rPr lang="en-GB" sz="1800" u="sng" dirty="0">
                <a:solidFill>
                  <a:srgbClr val="002060"/>
                </a:solidFill>
                <a:cs typeface="Arial"/>
              </a:rPr>
              <a:t>Key asks: </a:t>
            </a:r>
          </a:p>
          <a:p>
            <a:pPr>
              <a:lnSpc>
                <a:spcPct val="130000"/>
              </a:lnSpc>
              <a:buFont typeface="+mj-lt"/>
              <a:buAutoNum type="arabicPeriod"/>
            </a:pPr>
            <a:r>
              <a:rPr lang="en-GB" sz="1800" b="1" dirty="0">
                <a:solidFill>
                  <a:srgbClr val="002060"/>
                </a:solidFill>
                <a:cs typeface="Arial"/>
              </a:rPr>
              <a:t>Fund programmes that help increase organ donation </a:t>
            </a:r>
            <a:r>
              <a:rPr lang="en-GB" sz="1800" dirty="0">
                <a:solidFill>
                  <a:srgbClr val="002060"/>
                </a:solidFill>
                <a:cs typeface="Arial"/>
              </a:rPr>
              <a:t>(living and deceased)</a:t>
            </a:r>
            <a:endParaRPr lang="en-GB" sz="1800" b="1" dirty="0">
              <a:solidFill>
                <a:srgbClr val="002060"/>
              </a:solidFill>
              <a:cs typeface="Arial"/>
            </a:endParaRPr>
          </a:p>
          <a:p>
            <a:pPr>
              <a:lnSpc>
                <a:spcPct val="130000"/>
              </a:lnSpc>
              <a:buFont typeface="+mj-lt"/>
              <a:buAutoNum type="arabicPeriod"/>
            </a:pPr>
            <a:r>
              <a:rPr lang="en-GB" sz="1800" b="1" dirty="0">
                <a:solidFill>
                  <a:srgbClr val="002060"/>
                </a:solidFill>
                <a:cs typeface="Arial"/>
              </a:rPr>
              <a:t>Encourage opting-out donor policies in Member States</a:t>
            </a:r>
          </a:p>
          <a:p>
            <a:endParaRPr lang="en-US" sz="1600" dirty="0">
              <a:solidFill>
                <a:srgbClr val="002060"/>
              </a:solidFill>
              <a:cs typeface="Arial"/>
            </a:endParaRPr>
          </a:p>
        </p:txBody>
      </p:sp>
      <p:sp>
        <p:nvSpPr>
          <p:cNvPr id="4" name="Title 3"/>
          <p:cNvSpPr>
            <a:spLocks noGrp="1"/>
          </p:cNvSpPr>
          <p:nvPr>
            <p:ph type="title"/>
          </p:nvPr>
        </p:nvSpPr>
        <p:spPr/>
        <p:txBody>
          <a:bodyPr/>
          <a:lstStyle/>
          <a:p>
            <a:endParaRPr lang="en-GB"/>
          </a:p>
        </p:txBody>
      </p:sp>
      <p:sp>
        <p:nvSpPr>
          <p:cNvPr id="5" name="Title 1"/>
          <p:cNvSpPr txBox="1">
            <a:spLocks/>
          </p:cNvSpPr>
          <p:nvPr/>
        </p:nvSpPr>
        <p:spPr>
          <a:xfrm>
            <a:off x="457200" y="274638"/>
            <a:ext cx="75711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i="1">
                <a:solidFill>
                  <a:srgbClr val="002060"/>
                </a:solidFill>
                <a:cs typeface="Arial"/>
              </a:rPr>
              <a:t>Recommendations to improve Patient’s </a:t>
            </a:r>
            <a:br>
              <a:rPr lang="en-GB" sz="2400" b="1" i="1">
                <a:solidFill>
                  <a:srgbClr val="002060"/>
                </a:solidFill>
                <a:cs typeface="Arial"/>
              </a:rPr>
            </a:br>
            <a:r>
              <a:rPr lang="en-GB" sz="2400" b="1" i="1">
                <a:solidFill>
                  <a:srgbClr val="002060"/>
                </a:solidFill>
                <a:cs typeface="Arial"/>
              </a:rPr>
              <a:t>Access to Choice of Treatment</a:t>
            </a:r>
            <a:endParaRPr lang="en-GB" sz="2400" b="1" i="1" dirty="0">
              <a:solidFill>
                <a:srgbClr val="002060"/>
              </a:solidFill>
              <a:cs typeface="Arial"/>
            </a:endParaRPr>
          </a:p>
        </p:txBody>
      </p:sp>
    </p:spTree>
    <p:extLst>
      <p:ext uri="{BB962C8B-B14F-4D97-AF65-F5344CB8AC3E}">
        <p14:creationId xmlns="" xmlns:p14="http://schemas.microsoft.com/office/powerpoint/2010/main" val="120899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10931" r="7609" b="10529"/>
          <a:stretch/>
        </p:blipFill>
        <p:spPr>
          <a:xfrm>
            <a:off x="755576" y="1052736"/>
            <a:ext cx="7200800" cy="4284291"/>
          </a:xfrm>
          <a:prstGeom prst="rect">
            <a:avLst/>
          </a:prstGeom>
        </p:spPr>
      </p:pic>
      <p:sp>
        <p:nvSpPr>
          <p:cNvPr id="4" name="Rectangle 3"/>
          <p:cNvSpPr/>
          <p:nvPr/>
        </p:nvSpPr>
        <p:spPr>
          <a:xfrm>
            <a:off x="3059832" y="2348880"/>
            <a:ext cx="3025846" cy="1015663"/>
          </a:xfrm>
          <a:prstGeom prst="rect">
            <a:avLst/>
          </a:prstGeom>
        </p:spPr>
        <p:txBody>
          <a:bodyPr wrap="square">
            <a:spAutoFit/>
          </a:bodyPr>
          <a:lstStyle/>
          <a:p>
            <a:pPr>
              <a:lnSpc>
                <a:spcPct val="75000"/>
              </a:lnSpc>
              <a:spcBef>
                <a:spcPct val="0"/>
              </a:spcBef>
              <a:defRPr/>
            </a:pPr>
            <a:endParaRPr lang="en-GB" sz="4000" b="1" i="1" dirty="0">
              <a:solidFill>
                <a:srgbClr val="002060"/>
              </a:solidFill>
              <a:latin typeface="Arial" pitchFamily="34" charset="0"/>
              <a:cs typeface="Arial" pitchFamily="34" charset="0"/>
            </a:endParaRPr>
          </a:p>
          <a:p>
            <a:pPr algn="ctr">
              <a:lnSpc>
                <a:spcPct val="75000"/>
              </a:lnSpc>
              <a:spcBef>
                <a:spcPct val="0"/>
              </a:spcBef>
              <a:defRPr/>
            </a:pPr>
            <a:r>
              <a:rPr lang="en-US" sz="2000" b="1" i="1" dirty="0">
                <a:solidFill>
                  <a:srgbClr val="002060"/>
                </a:solidFill>
                <a:latin typeface="Arial" pitchFamily="34" charset="0"/>
                <a:cs typeface="Arial" pitchFamily="34" charset="0"/>
              </a:rPr>
              <a:t/>
            </a:r>
            <a:br>
              <a:rPr lang="en-US" sz="2000" b="1" i="1" dirty="0">
                <a:solidFill>
                  <a:srgbClr val="002060"/>
                </a:solidFill>
                <a:latin typeface="Arial" pitchFamily="34" charset="0"/>
                <a:cs typeface="Arial" pitchFamily="34" charset="0"/>
              </a:rPr>
            </a:br>
            <a:endParaRPr lang="en-GB" sz="2000" i="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1836721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err="1"/>
              <a:t>backups</a:t>
            </a:r>
            <a:endParaRPr lang="nl-BE" dirty="0"/>
          </a:p>
        </p:txBody>
      </p:sp>
      <p:sp>
        <p:nvSpPr>
          <p:cNvPr id="5" name="Ondertitel 4"/>
          <p:cNvSpPr>
            <a:spLocks noGrp="1"/>
          </p:cNvSpPr>
          <p:nvPr>
            <p:ph type="subTitle" idx="1"/>
          </p:nvPr>
        </p:nvSpPr>
        <p:spPr/>
        <p:txBody>
          <a:bodyPr/>
          <a:lstStyle/>
          <a:p>
            <a:endParaRPr lang="nl-BE"/>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92696"/>
            <a:ext cx="8229600" cy="1143000"/>
          </a:xfrm>
        </p:spPr>
        <p:txBody>
          <a:bodyPr>
            <a:normAutofit/>
          </a:bodyPr>
          <a:lstStyle/>
          <a:p>
            <a:pPr algn="l"/>
            <a:r>
              <a:rPr lang="en-US" sz="2800" b="1" dirty="0">
                <a:solidFill>
                  <a:srgbClr val="002060"/>
                </a:solidFill>
              </a:rPr>
              <a:t>How were you given this information?</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22000325"/>
              </p:ext>
            </p:extLst>
          </p:nvPr>
        </p:nvGraphicFramePr>
        <p:xfrm>
          <a:off x="251520" y="1773238"/>
          <a:ext cx="8589640" cy="4968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89354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Are you now, or have you ever been on a waiting list for a kidney transplantation?</a:t>
            </a:r>
            <a:endParaRPr lang="en-GB" sz="2800" b="1" dirty="0">
              <a:solidFill>
                <a:srgbClr val="002060"/>
              </a:solidFill>
            </a:endParaRPr>
          </a:p>
        </p:txBody>
      </p:sp>
      <p:sp>
        <p:nvSpPr>
          <p:cNvPr id="4" name="Title 4"/>
          <p:cNvSpPr txBox="1">
            <a:spLocks/>
          </p:cNvSpPr>
          <p:nvPr/>
        </p:nvSpPr>
        <p:spPr>
          <a:xfrm>
            <a:off x="611560" y="36450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rPr>
              <a:t>Do you think you received enough information about kidney transplantation (living and deceased donor)? </a:t>
            </a:r>
            <a:endParaRPr lang="en-GB" sz="2800" b="1"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2963888906"/>
              </p:ext>
            </p:extLst>
          </p:nvPr>
        </p:nvGraphicFramePr>
        <p:xfrm>
          <a:off x="251520" y="1763055"/>
          <a:ext cx="8589640" cy="20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p:cNvGraphicFramePr>
          <p:nvPr>
            <p:extLst>
              <p:ext uri="{D42A27DB-BD31-4B8C-83A1-F6EECF244321}">
                <p14:modId xmlns="" xmlns:p14="http://schemas.microsoft.com/office/powerpoint/2010/main" val="3005360516"/>
              </p:ext>
            </p:extLst>
          </p:nvPr>
        </p:nvGraphicFramePr>
        <p:xfrm>
          <a:off x="251520" y="4725144"/>
          <a:ext cx="8589640" cy="2016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733639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Are you now, or have you ever been on a waiting list for a kidney transplantation?</a:t>
            </a:r>
            <a:endParaRPr lang="en-GB" sz="2800" b="1"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2729731628"/>
              </p:ext>
            </p:extLst>
          </p:nvPr>
        </p:nvGraphicFramePr>
        <p:xfrm>
          <a:off x="251520" y="1763054"/>
          <a:ext cx="8589640" cy="4979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53087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a:solidFill>
                  <a:srgbClr val="002060"/>
                </a:solidFill>
              </a:rPr>
              <a:t>Which factors should we take into account?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The highest survival and quality of life is offered by transplantation followed by home dialysis strategies (PD and home HD)</a:t>
            </a: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002060"/>
                </a:solidFill>
              </a:rPr>
              <a:t>Is this treatment, in your opinion, the best option for you?</a:t>
            </a:r>
            <a:endParaRPr lang="en-GB" sz="2800" b="1"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109628422"/>
              </p:ext>
            </p:extLst>
          </p:nvPr>
        </p:nvGraphicFramePr>
        <p:xfrm>
          <a:off x="251520" y="1773238"/>
          <a:ext cx="8589640" cy="4968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818754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fontScale="90000"/>
          </a:bodyPr>
          <a:lstStyle/>
          <a:p>
            <a:pPr algn="l"/>
            <a:r>
              <a:rPr lang="en-US" sz="2800" b="1" dirty="0">
                <a:solidFill>
                  <a:srgbClr val="C00000"/>
                </a:solidFill>
              </a:rPr>
              <a:t>In your </a:t>
            </a:r>
            <a:r>
              <a:rPr lang="en-US" sz="2800" b="1" dirty="0" err="1">
                <a:solidFill>
                  <a:srgbClr val="C00000"/>
                </a:solidFill>
              </a:rPr>
              <a:t>centre</a:t>
            </a:r>
            <a:r>
              <a:rPr lang="en-US" sz="2800" b="1" dirty="0">
                <a:solidFill>
                  <a:srgbClr val="C00000"/>
                </a:solidFill>
              </a:rPr>
              <a:t>, is it a standard procedure to offer candidates for RRT information about </a:t>
            </a:r>
            <a:r>
              <a:rPr lang="en-US" sz="2800" b="1" dirty="0">
                <a:solidFill>
                  <a:srgbClr val="FF0000"/>
                </a:solidFill>
              </a:rPr>
              <a:t>home </a:t>
            </a:r>
            <a:r>
              <a:rPr lang="en-US" sz="2800" b="1" dirty="0" err="1">
                <a:solidFill>
                  <a:srgbClr val="FF0000"/>
                </a:solidFill>
              </a:rPr>
              <a:t>haemodialysis</a:t>
            </a:r>
            <a:r>
              <a:rPr lang="en-US" sz="2800" b="1" dirty="0">
                <a:solidFill>
                  <a:srgbClr val="C00000"/>
                </a:solidFill>
              </a:rPr>
              <a:t>? </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3922757763"/>
              </p:ext>
            </p:extLst>
          </p:nvPr>
        </p:nvGraphicFramePr>
        <p:xfrm>
          <a:off x="257942" y="1773238"/>
          <a:ext cx="8562207"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In your opinion, are patients in your </a:t>
            </a:r>
            <a:r>
              <a:rPr lang="en-US" sz="2800" b="1" dirty="0" err="1">
                <a:solidFill>
                  <a:srgbClr val="C00000"/>
                </a:solidFill>
              </a:rPr>
              <a:t>centre</a:t>
            </a:r>
            <a:r>
              <a:rPr lang="en-US" sz="2800" b="1" dirty="0">
                <a:solidFill>
                  <a:srgbClr val="C00000"/>
                </a:solidFill>
              </a:rPr>
              <a:t> actively involved in the choice of their treatment?</a:t>
            </a:r>
            <a:endParaRPr lang="en-GB" sz="2800" b="1" dirty="0">
              <a:solidFill>
                <a:srgbClr val="C00000"/>
              </a:solidFill>
            </a:endParaRPr>
          </a:p>
        </p:txBody>
      </p:sp>
      <p:sp>
        <p:nvSpPr>
          <p:cNvPr id="6" name="Content Placeholder 5"/>
          <p:cNvSpPr>
            <a:spLocks noGrp="1"/>
          </p:cNvSpPr>
          <p:nvPr>
            <p:ph idx="1"/>
          </p:nvPr>
        </p:nvSpPr>
        <p:spPr>
          <a:xfrm>
            <a:off x="611560" y="2924944"/>
            <a:ext cx="8229600" cy="1538471"/>
          </a:xfrm>
        </p:spPr>
        <p:txBody>
          <a:bodyPr>
            <a:normAutofit/>
          </a:bodyPr>
          <a:lstStyle/>
          <a:p>
            <a:pPr marL="0" indent="0">
              <a:buNone/>
            </a:pPr>
            <a:r>
              <a:rPr lang="en-US" sz="2400" dirty="0">
                <a:solidFill>
                  <a:srgbClr val="C00000"/>
                </a:solidFill>
              </a:rPr>
              <a:t>If no, what are the circumstances which do not allow for patient choice? </a:t>
            </a:r>
            <a:endParaRPr lang="en-GB" sz="2400" dirty="0">
              <a:solidFill>
                <a:srgbClr val="C00000"/>
              </a:solidFill>
            </a:endParaRPr>
          </a:p>
        </p:txBody>
      </p:sp>
    </p:spTree>
    <p:extLst>
      <p:ext uri="{BB962C8B-B14F-4D97-AF65-F5344CB8AC3E}">
        <p14:creationId xmlns="" xmlns:p14="http://schemas.microsoft.com/office/powerpoint/2010/main" val="3197874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In your opinion, are patients given the option to change their treatment regime if they wish?</a:t>
            </a:r>
            <a:endParaRPr lang="en-GB" sz="2800" b="1" dirty="0">
              <a:solidFill>
                <a:srgbClr val="C00000"/>
              </a:solidFill>
            </a:endParaRPr>
          </a:p>
        </p:txBody>
      </p:sp>
      <p:sp>
        <p:nvSpPr>
          <p:cNvPr id="6" name="Content Placeholder 5"/>
          <p:cNvSpPr>
            <a:spLocks noGrp="1"/>
          </p:cNvSpPr>
          <p:nvPr>
            <p:ph idx="1"/>
          </p:nvPr>
        </p:nvSpPr>
        <p:spPr>
          <a:xfrm>
            <a:off x="611560" y="2924944"/>
            <a:ext cx="8229600" cy="1538471"/>
          </a:xfrm>
        </p:spPr>
        <p:txBody>
          <a:bodyPr>
            <a:normAutofit/>
          </a:bodyPr>
          <a:lstStyle/>
          <a:p>
            <a:pPr marL="0" indent="0">
              <a:buNone/>
            </a:pPr>
            <a:r>
              <a:rPr lang="en-US" sz="2400" dirty="0">
                <a:solidFill>
                  <a:srgbClr val="C00000"/>
                </a:solidFill>
              </a:rPr>
              <a:t>If no, can you specify the reason?</a:t>
            </a:r>
            <a:endParaRPr lang="en-GB" sz="2400" dirty="0">
              <a:solidFill>
                <a:srgbClr val="C00000"/>
              </a:solidFill>
            </a:endParaRPr>
          </a:p>
        </p:txBody>
      </p:sp>
    </p:spTree>
    <p:extLst>
      <p:ext uri="{BB962C8B-B14F-4D97-AF65-F5344CB8AC3E}">
        <p14:creationId xmlns="" xmlns:p14="http://schemas.microsoft.com/office/powerpoint/2010/main" val="3100382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fontScale="90000"/>
          </a:bodyPr>
          <a:lstStyle/>
          <a:p>
            <a:pPr algn="l"/>
            <a:r>
              <a:rPr lang="en-US" sz="2800" b="1" dirty="0">
                <a:solidFill>
                  <a:srgbClr val="C00000"/>
                </a:solidFill>
              </a:rPr>
              <a:t>If treatment options are limited, which treatment would you like to see given more resources/attention in your health system or </a:t>
            </a:r>
            <a:r>
              <a:rPr lang="en-US" sz="2800" b="1" dirty="0" err="1">
                <a:solidFill>
                  <a:srgbClr val="C00000"/>
                </a:solidFill>
              </a:rPr>
              <a:t>centre</a:t>
            </a:r>
            <a:r>
              <a:rPr lang="en-US" sz="2800" b="1" dirty="0">
                <a:solidFill>
                  <a:srgbClr val="C00000"/>
                </a:solidFill>
              </a:rPr>
              <a:t>? </a:t>
            </a:r>
            <a:endParaRPr lang="en-GB" sz="2800" b="1" dirty="0">
              <a:solidFill>
                <a:srgbClr val="C00000"/>
              </a:solidFill>
            </a:endParaRPr>
          </a:p>
        </p:txBody>
      </p:sp>
      <p:sp>
        <p:nvSpPr>
          <p:cNvPr id="2" name="Content Placeholder 1"/>
          <p:cNvSpPr>
            <a:spLocks noGrp="1"/>
          </p:cNvSpPr>
          <p:nvPr>
            <p:ph idx="1"/>
          </p:nvPr>
        </p:nvSpPr>
        <p:spPr>
          <a:xfrm>
            <a:off x="457200" y="2060848"/>
            <a:ext cx="8229600" cy="4065315"/>
          </a:xfrm>
        </p:spPr>
        <p:txBody>
          <a:bodyPr/>
          <a:lstStyle/>
          <a:p>
            <a:endParaRPr lang="en-GB" dirty="0"/>
          </a:p>
        </p:txBody>
      </p:sp>
    </p:spTree>
    <p:extLst>
      <p:ext uri="{BB962C8B-B14F-4D97-AF65-F5344CB8AC3E}">
        <p14:creationId xmlns="" xmlns:p14="http://schemas.microsoft.com/office/powerpoint/2010/main" val="926089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92696"/>
            <a:ext cx="8229600" cy="1143000"/>
          </a:xfrm>
        </p:spPr>
        <p:txBody>
          <a:bodyPr>
            <a:normAutofit/>
          </a:bodyPr>
          <a:lstStyle/>
          <a:p>
            <a:pPr algn="l"/>
            <a:r>
              <a:rPr lang="en-US" sz="2800" b="1" dirty="0">
                <a:solidFill>
                  <a:srgbClr val="002060"/>
                </a:solidFill>
              </a:rPr>
              <a:t>Conclusions </a:t>
            </a:r>
            <a:endParaRPr lang="en-GB" sz="2800" b="1" dirty="0">
              <a:solidFill>
                <a:srgbClr val="002060"/>
              </a:solidFill>
            </a:endParaRPr>
          </a:p>
        </p:txBody>
      </p:sp>
      <p:sp>
        <p:nvSpPr>
          <p:cNvPr id="6" name="Content Placeholder 5"/>
          <p:cNvSpPr>
            <a:spLocks noGrp="1"/>
          </p:cNvSpPr>
          <p:nvPr>
            <p:ph idx="1"/>
          </p:nvPr>
        </p:nvSpPr>
        <p:spPr>
          <a:xfrm>
            <a:off x="467544" y="1818521"/>
            <a:ext cx="8229600" cy="4525963"/>
          </a:xfrm>
        </p:spPr>
        <p:txBody>
          <a:bodyPr>
            <a:normAutofit/>
          </a:bodyPr>
          <a:lstStyle/>
          <a:p>
            <a:r>
              <a:rPr lang="en-US" sz="2400" dirty="0">
                <a:solidFill>
                  <a:srgbClr val="C00000"/>
                </a:solidFill>
              </a:rPr>
              <a:t>Text </a:t>
            </a:r>
            <a:r>
              <a:rPr lang="en-US" sz="2400" dirty="0" err="1">
                <a:solidFill>
                  <a:srgbClr val="C00000"/>
                </a:solidFill>
              </a:rPr>
              <a:t>xxxxxxxxxxxxxx</a:t>
            </a:r>
            <a:endParaRPr lang="en-GB" sz="2400" dirty="0">
              <a:solidFill>
                <a:srgbClr val="C00000"/>
              </a:solidFill>
            </a:endParaRPr>
          </a:p>
          <a:p>
            <a:r>
              <a:rPr lang="en-US" sz="2400" dirty="0">
                <a:solidFill>
                  <a:srgbClr val="C00000"/>
                </a:solidFill>
              </a:rPr>
              <a:t>Text </a:t>
            </a:r>
            <a:r>
              <a:rPr lang="en-US" sz="2400" dirty="0" err="1">
                <a:solidFill>
                  <a:srgbClr val="C00000"/>
                </a:solidFill>
              </a:rPr>
              <a:t>xxxxxxxxxxxxxx</a:t>
            </a:r>
            <a:endParaRPr lang="en-GB" sz="2400" dirty="0">
              <a:solidFill>
                <a:srgbClr val="C00000"/>
              </a:solidFill>
            </a:endParaRPr>
          </a:p>
          <a:p>
            <a:r>
              <a:rPr lang="en-US" sz="2400" dirty="0">
                <a:solidFill>
                  <a:srgbClr val="C00000"/>
                </a:solidFill>
              </a:rPr>
              <a:t>Text </a:t>
            </a:r>
            <a:r>
              <a:rPr lang="en-US" sz="2400" dirty="0" err="1">
                <a:solidFill>
                  <a:srgbClr val="C00000"/>
                </a:solidFill>
              </a:rPr>
              <a:t>xxxxxxxxxxxxxx</a:t>
            </a:r>
            <a:endParaRPr lang="en-GB" sz="2400" dirty="0">
              <a:solidFill>
                <a:srgbClr val="C00000"/>
              </a:solidFill>
            </a:endParaRPr>
          </a:p>
          <a:p>
            <a:endParaRPr lang="en-GB" sz="2400" dirty="0">
              <a:solidFill>
                <a:srgbClr val="C00000"/>
              </a:solidFill>
            </a:endParaRPr>
          </a:p>
          <a:p>
            <a:endParaRPr lang="en-US" sz="2400" dirty="0">
              <a:solidFill>
                <a:srgbClr val="C00000"/>
              </a:solidFill>
            </a:endParaRPr>
          </a:p>
        </p:txBody>
      </p:sp>
    </p:spTree>
    <p:extLst>
      <p:ext uri="{BB962C8B-B14F-4D97-AF65-F5344CB8AC3E}">
        <p14:creationId xmlns="" xmlns:p14="http://schemas.microsoft.com/office/powerpoint/2010/main" val="2529698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692696"/>
            <a:ext cx="8229600" cy="1143000"/>
          </a:xfrm>
        </p:spPr>
        <p:txBody>
          <a:bodyPr>
            <a:normAutofit/>
          </a:bodyPr>
          <a:lstStyle/>
          <a:p>
            <a:pPr algn="l"/>
            <a:r>
              <a:rPr lang="en-US" sz="2800" b="1" dirty="0">
                <a:solidFill>
                  <a:srgbClr val="002060"/>
                </a:solidFill>
              </a:rPr>
              <a:t>Recommendations</a:t>
            </a:r>
            <a:endParaRPr lang="en-GB" sz="2800" b="1" dirty="0">
              <a:solidFill>
                <a:srgbClr val="002060"/>
              </a:solidFill>
            </a:endParaRPr>
          </a:p>
        </p:txBody>
      </p:sp>
      <p:sp>
        <p:nvSpPr>
          <p:cNvPr id="6" name="Content Placeholder 5"/>
          <p:cNvSpPr>
            <a:spLocks noGrp="1"/>
          </p:cNvSpPr>
          <p:nvPr>
            <p:ph idx="1"/>
          </p:nvPr>
        </p:nvSpPr>
        <p:spPr>
          <a:xfrm>
            <a:off x="467544" y="1818521"/>
            <a:ext cx="8229600" cy="4525963"/>
          </a:xfrm>
        </p:spPr>
        <p:txBody>
          <a:bodyPr>
            <a:normAutofit/>
          </a:bodyPr>
          <a:lstStyle/>
          <a:p>
            <a:r>
              <a:rPr lang="en-US" sz="2400" dirty="0">
                <a:solidFill>
                  <a:srgbClr val="C00000"/>
                </a:solidFill>
              </a:rPr>
              <a:t>Text </a:t>
            </a:r>
            <a:r>
              <a:rPr lang="en-US" sz="2400" dirty="0" err="1">
                <a:solidFill>
                  <a:srgbClr val="C00000"/>
                </a:solidFill>
              </a:rPr>
              <a:t>xxxxxxxxxxxxxx</a:t>
            </a:r>
            <a:endParaRPr lang="en-GB" sz="2400" dirty="0">
              <a:solidFill>
                <a:srgbClr val="C00000"/>
              </a:solidFill>
            </a:endParaRPr>
          </a:p>
          <a:p>
            <a:r>
              <a:rPr lang="en-US" sz="2400" dirty="0">
                <a:solidFill>
                  <a:srgbClr val="C00000"/>
                </a:solidFill>
              </a:rPr>
              <a:t>Text </a:t>
            </a:r>
            <a:r>
              <a:rPr lang="en-US" sz="2400" dirty="0" err="1">
                <a:solidFill>
                  <a:srgbClr val="C00000"/>
                </a:solidFill>
              </a:rPr>
              <a:t>xxxxxxxxxxxxxx</a:t>
            </a:r>
            <a:endParaRPr lang="en-GB" sz="2400" dirty="0">
              <a:solidFill>
                <a:srgbClr val="C00000"/>
              </a:solidFill>
            </a:endParaRPr>
          </a:p>
          <a:p>
            <a:r>
              <a:rPr lang="en-US" sz="2400" dirty="0">
                <a:solidFill>
                  <a:srgbClr val="C00000"/>
                </a:solidFill>
              </a:rPr>
              <a:t>Text </a:t>
            </a:r>
            <a:r>
              <a:rPr lang="en-US" sz="2400" dirty="0" err="1">
                <a:solidFill>
                  <a:srgbClr val="C00000"/>
                </a:solidFill>
              </a:rPr>
              <a:t>xxxxxxxxxxxxxx</a:t>
            </a:r>
            <a:endParaRPr lang="en-GB" sz="2400" dirty="0">
              <a:solidFill>
                <a:srgbClr val="C00000"/>
              </a:solidFill>
            </a:endParaRPr>
          </a:p>
          <a:p>
            <a:endParaRPr lang="en-GB" sz="2400" dirty="0">
              <a:solidFill>
                <a:srgbClr val="C00000"/>
              </a:solidFill>
            </a:endParaRPr>
          </a:p>
          <a:p>
            <a:endParaRPr lang="en-US" sz="2400" dirty="0">
              <a:solidFill>
                <a:srgbClr val="C00000"/>
              </a:solidFill>
            </a:endParaRPr>
          </a:p>
        </p:txBody>
      </p:sp>
    </p:spTree>
    <p:extLst>
      <p:ext uri="{BB962C8B-B14F-4D97-AF65-F5344CB8AC3E}">
        <p14:creationId xmlns="" xmlns:p14="http://schemas.microsoft.com/office/powerpoint/2010/main" val="1913119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9832" y="2348880"/>
            <a:ext cx="3025846" cy="1015663"/>
          </a:xfrm>
          <a:prstGeom prst="rect">
            <a:avLst/>
          </a:prstGeom>
        </p:spPr>
        <p:txBody>
          <a:bodyPr wrap="square">
            <a:spAutoFit/>
          </a:bodyPr>
          <a:lstStyle/>
          <a:p>
            <a:pPr>
              <a:lnSpc>
                <a:spcPct val="75000"/>
              </a:lnSpc>
              <a:spcBef>
                <a:spcPct val="0"/>
              </a:spcBef>
              <a:defRPr/>
            </a:pPr>
            <a:endParaRPr lang="en-GB" sz="4000" b="1" i="1" dirty="0">
              <a:solidFill>
                <a:srgbClr val="002060"/>
              </a:solidFill>
              <a:latin typeface="Arial" pitchFamily="34" charset="0"/>
              <a:cs typeface="Arial" pitchFamily="34" charset="0"/>
            </a:endParaRPr>
          </a:p>
          <a:p>
            <a:pPr algn="ctr">
              <a:lnSpc>
                <a:spcPct val="75000"/>
              </a:lnSpc>
              <a:spcBef>
                <a:spcPct val="0"/>
              </a:spcBef>
              <a:defRPr/>
            </a:pPr>
            <a:r>
              <a:rPr lang="en-US" sz="2000" b="1" i="1" dirty="0">
                <a:solidFill>
                  <a:srgbClr val="002060"/>
                </a:solidFill>
                <a:latin typeface="Arial" pitchFamily="34" charset="0"/>
                <a:cs typeface="Arial" pitchFamily="34" charset="0"/>
              </a:rPr>
              <a:t/>
            </a:r>
            <a:br>
              <a:rPr lang="en-US" sz="2000" b="1" i="1" dirty="0">
                <a:solidFill>
                  <a:srgbClr val="002060"/>
                </a:solidFill>
                <a:latin typeface="Arial" pitchFamily="34" charset="0"/>
                <a:cs typeface="Arial" pitchFamily="34" charset="0"/>
              </a:rPr>
            </a:br>
            <a:endParaRPr lang="en-GB" sz="2000" i="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3796934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Number of answers per country</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798641380"/>
              </p:ext>
            </p:extLst>
          </p:nvPr>
        </p:nvGraphicFramePr>
        <p:xfrm>
          <a:off x="250825" y="1773237"/>
          <a:ext cx="8569325"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fontScale="90000"/>
          </a:bodyPr>
          <a:lstStyle/>
          <a:p>
            <a:pPr algn="l"/>
            <a:r>
              <a:rPr lang="en-US" sz="2800" b="1" dirty="0">
                <a:solidFill>
                  <a:srgbClr val="002060"/>
                </a:solidFill>
              </a:rPr>
              <a:t>In the period before the start of RRT, do you think you received enough information about in-</a:t>
            </a:r>
            <a:r>
              <a:rPr lang="en-US" sz="2800" b="1" dirty="0" err="1">
                <a:solidFill>
                  <a:srgbClr val="002060"/>
                </a:solidFill>
              </a:rPr>
              <a:t>centre</a:t>
            </a:r>
            <a:r>
              <a:rPr lang="en-US" sz="2800" b="1" dirty="0">
                <a:solidFill>
                  <a:srgbClr val="002060"/>
                </a:solidFill>
              </a:rPr>
              <a:t> </a:t>
            </a:r>
            <a:r>
              <a:rPr lang="en-US" sz="2800" b="1" dirty="0" err="1">
                <a:solidFill>
                  <a:srgbClr val="002060"/>
                </a:solidFill>
              </a:rPr>
              <a:t>haemodialysis</a:t>
            </a:r>
            <a:r>
              <a:rPr lang="en-US" sz="2800" b="1" dirty="0">
                <a:solidFill>
                  <a:srgbClr val="002060"/>
                </a:solidFill>
              </a:rPr>
              <a:t>?</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868232799"/>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69086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a:solidFill>
                  <a:srgbClr val="002060"/>
                </a:solidFill>
              </a:rPr>
              <a:t>Which factors should we take into account?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The highest survival and quality of life is offered by transplantation followed by home dialysis strategies (PD and home HD)</a:t>
            </a:r>
          </a:p>
          <a:p>
            <a:r>
              <a:rPr lang="en-US" sz="2300" dirty="0">
                <a:solidFill>
                  <a:srgbClr val="002060"/>
                </a:solidFill>
              </a:rPr>
              <a:t>Among dialysis strategies, patients preference goes towards home strategies, irrespective of whether they are treated in center or not</a:t>
            </a:r>
          </a:p>
          <a:p>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1070992"/>
          </a:xfrm>
        </p:spPr>
        <p:txBody>
          <a:bodyPr>
            <a:normAutofit/>
          </a:bodyPr>
          <a:lstStyle/>
          <a:p>
            <a:pPr algn="l"/>
            <a:r>
              <a:rPr lang="en-US" sz="2800" b="1" dirty="0">
                <a:solidFill>
                  <a:srgbClr val="002060"/>
                </a:solidFill>
              </a:rPr>
              <a:t>In the period before the start of RRT, was the option of conservative care discussed with you?</a:t>
            </a:r>
            <a:endParaRPr lang="en-GB" sz="2800" b="1" dirty="0">
              <a:solidFill>
                <a:srgbClr val="002060"/>
              </a:solidFill>
            </a:endParaRPr>
          </a:p>
        </p:txBody>
      </p:sp>
      <p:graphicFrame>
        <p:nvGraphicFramePr>
          <p:cNvPr id="9" name="Tijdelijke aanduiding voor inhoud 8"/>
          <p:cNvGraphicFramePr>
            <a:graphicFrameLocks noGrp="1"/>
          </p:cNvGraphicFramePr>
          <p:nvPr>
            <p:ph idx="1"/>
            <p:extLst>
              <p:ext uri="{D42A27DB-BD31-4B8C-83A1-F6EECF244321}">
                <p14:modId xmlns="" xmlns:p14="http://schemas.microsoft.com/office/powerpoint/2010/main" val="1318193249"/>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643600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fontScale="90000"/>
          </a:bodyPr>
          <a:lstStyle/>
          <a:p>
            <a:pPr algn="l"/>
            <a:r>
              <a:rPr lang="en-US" sz="2800" b="1" dirty="0">
                <a:solidFill>
                  <a:srgbClr val="C00000"/>
                </a:solidFill>
              </a:rPr>
              <a:t>In your </a:t>
            </a:r>
            <a:r>
              <a:rPr lang="en-US" sz="2800" b="1" dirty="0" err="1">
                <a:solidFill>
                  <a:srgbClr val="C00000"/>
                </a:solidFill>
              </a:rPr>
              <a:t>centre</a:t>
            </a:r>
            <a:r>
              <a:rPr lang="en-US" sz="2800" b="1" dirty="0">
                <a:solidFill>
                  <a:srgbClr val="C00000"/>
                </a:solidFill>
              </a:rPr>
              <a:t>, is it a standard procedure to offer candidates for RRT information about home </a:t>
            </a:r>
            <a:r>
              <a:rPr lang="en-US" sz="2800" b="1" dirty="0" err="1">
                <a:solidFill>
                  <a:srgbClr val="C00000"/>
                </a:solidFill>
              </a:rPr>
              <a:t>haemodialysis</a:t>
            </a:r>
            <a:r>
              <a:rPr lang="en-US" sz="2800" b="1" dirty="0">
                <a:solidFill>
                  <a:srgbClr val="C00000"/>
                </a:solidFill>
              </a:rPr>
              <a:t>? </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4168871579"/>
              </p:ext>
            </p:extLst>
          </p:nvPr>
        </p:nvGraphicFramePr>
        <p:xfrm>
          <a:off x="257942" y="1773238"/>
          <a:ext cx="8562207"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685478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During your time on RRT, have you wanted to change to a different treatment method?</a:t>
            </a:r>
            <a:endParaRPr lang="en-GB" sz="2800" b="1" dirty="0">
              <a:solidFill>
                <a:srgbClr val="002060"/>
              </a:solidFill>
            </a:endParaRPr>
          </a:p>
        </p:txBody>
      </p:sp>
      <p:sp>
        <p:nvSpPr>
          <p:cNvPr id="4" name="Title 4"/>
          <p:cNvSpPr txBox="1">
            <a:spLocks/>
          </p:cNvSpPr>
          <p:nvPr/>
        </p:nvSpPr>
        <p:spPr>
          <a:xfrm>
            <a:off x="457200" y="36856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2060"/>
                </a:solidFill>
              </a:rPr>
              <a:t>If yes, was your wish to change treatment addressed by your health care professional</a:t>
            </a:r>
            <a:endParaRPr lang="en-GB" sz="2800" b="1"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4007846263"/>
              </p:ext>
            </p:extLst>
          </p:nvPr>
        </p:nvGraphicFramePr>
        <p:xfrm>
          <a:off x="251520" y="1773236"/>
          <a:ext cx="8589640" cy="20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 xmlns:p14="http://schemas.microsoft.com/office/powerpoint/2010/main" val="1047340200"/>
              </p:ext>
            </p:extLst>
          </p:nvPr>
        </p:nvGraphicFramePr>
        <p:xfrm>
          <a:off x="251520" y="4725143"/>
          <a:ext cx="8589640" cy="2016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720975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During your time on RRT, have you wanted to change to a different treatment method?</a:t>
            </a:r>
            <a:endParaRPr lang="en-GB" sz="2800" b="1"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4007846263"/>
              </p:ext>
            </p:extLst>
          </p:nvPr>
        </p:nvGraphicFramePr>
        <p:xfrm>
          <a:off x="251520" y="1773236"/>
          <a:ext cx="8589640" cy="4968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20975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532440" cy="1143000"/>
          </a:xfrm>
        </p:spPr>
        <p:txBody>
          <a:bodyPr>
            <a:normAutofit/>
          </a:bodyPr>
          <a:lstStyle/>
          <a:p>
            <a:pPr algn="l"/>
            <a:r>
              <a:rPr lang="en-US" sz="2800" b="1" dirty="0">
                <a:solidFill>
                  <a:srgbClr val="C00000"/>
                </a:solidFill>
              </a:rPr>
              <a:t>If not, then why?</a:t>
            </a:r>
            <a:endParaRPr lang="en-GB" sz="2800" b="1" dirty="0">
              <a:solidFill>
                <a:srgbClr val="C00000"/>
              </a:solidFill>
            </a:endParaRPr>
          </a:p>
        </p:txBody>
      </p:sp>
      <p:graphicFrame>
        <p:nvGraphicFramePr>
          <p:cNvPr id="7" name="Grafiek 6"/>
          <p:cNvGraphicFramePr/>
          <p:nvPr>
            <p:extLst>
              <p:ext uri="{D42A27DB-BD31-4B8C-83A1-F6EECF244321}">
                <p14:modId xmlns="" xmlns:p14="http://schemas.microsoft.com/office/powerpoint/2010/main" val="313531108"/>
              </p:ext>
            </p:extLst>
          </p:nvPr>
        </p:nvGraphicFramePr>
        <p:xfrm>
          <a:off x="250825" y="1773237"/>
          <a:ext cx="8569647"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err="1"/>
              <a:t>Here</a:t>
            </a:r>
            <a:r>
              <a:rPr lang="nl-BE" dirty="0"/>
              <a:t> the </a:t>
            </a:r>
            <a:r>
              <a:rPr lang="nl-BE" dirty="0" err="1"/>
              <a:t>slide</a:t>
            </a:r>
            <a:r>
              <a:rPr lang="nl-BE" dirty="0"/>
              <a:t> </a:t>
            </a:r>
            <a:r>
              <a:rPr lang="nl-BE" dirty="0" err="1"/>
              <a:t>on</a:t>
            </a:r>
            <a:r>
              <a:rPr lang="nl-BE" dirty="0"/>
              <a:t> the professional status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002060"/>
                </a:solidFill>
              </a:rPr>
              <a:t>If you have the opinion that your current treatment is not the best option for you, then why?</a:t>
            </a:r>
            <a:endParaRPr lang="en-GB" sz="2800" b="1" dirty="0">
              <a:solidFill>
                <a:srgbClr val="002060"/>
              </a:solidFill>
            </a:endParaRPr>
          </a:p>
        </p:txBody>
      </p:sp>
      <p:graphicFrame>
        <p:nvGraphicFramePr>
          <p:cNvPr id="7" name="Grafiek 6"/>
          <p:cNvGraphicFramePr/>
          <p:nvPr>
            <p:extLst>
              <p:ext uri="{D42A27DB-BD31-4B8C-83A1-F6EECF244321}">
                <p14:modId xmlns="" xmlns:p14="http://schemas.microsoft.com/office/powerpoint/2010/main" val="1277799914"/>
              </p:ext>
            </p:extLst>
          </p:nvPr>
        </p:nvGraphicFramePr>
        <p:xfrm>
          <a:off x="251520" y="1772815"/>
          <a:ext cx="8589600" cy="4969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8187546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err="1"/>
              <a:t>Useful</a:t>
            </a:r>
            <a:r>
              <a:rPr lang="nl-BE" dirty="0"/>
              <a:t> back-ups</a:t>
            </a:r>
          </a:p>
        </p:txBody>
      </p:sp>
      <p:sp>
        <p:nvSpPr>
          <p:cNvPr id="5" name="Ondertitel 4"/>
          <p:cNvSpPr>
            <a:spLocks noGrp="1"/>
          </p:cNvSpPr>
          <p:nvPr>
            <p:ph type="subTitle" idx="1"/>
          </p:nvPr>
        </p:nvSpPr>
        <p:spPr/>
        <p:txBody>
          <a:bodyPr/>
          <a:lstStyle/>
          <a:p>
            <a:r>
              <a:rPr lang="nl-BE" dirty="0"/>
              <a:t>In case of extra time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a:bodyPr>
          <a:lstStyle/>
          <a:p>
            <a:pPr algn="l"/>
            <a:r>
              <a:rPr lang="en-US" sz="2800" b="1" dirty="0">
                <a:solidFill>
                  <a:srgbClr val="002060"/>
                </a:solidFill>
              </a:rPr>
              <a:t>In the time before the start of RRT, did you receive information on any of the following?</a:t>
            </a:r>
            <a:endParaRPr lang="en-GB" sz="2800" b="1"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4007846263"/>
              </p:ext>
            </p:extLst>
          </p:nvPr>
        </p:nvGraphicFramePr>
        <p:xfrm>
          <a:off x="251520" y="1773236"/>
          <a:ext cx="8589640" cy="4968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20975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fontScale="90000"/>
          </a:bodyPr>
          <a:lstStyle/>
          <a:p>
            <a:pPr algn="l"/>
            <a:r>
              <a:rPr lang="en-US" sz="2800" b="1" dirty="0">
                <a:solidFill>
                  <a:srgbClr val="C00000"/>
                </a:solidFill>
              </a:rPr>
              <a:t>In your </a:t>
            </a:r>
            <a:r>
              <a:rPr lang="en-US" sz="2800" b="1" dirty="0" err="1">
                <a:solidFill>
                  <a:srgbClr val="C00000"/>
                </a:solidFill>
              </a:rPr>
              <a:t>centre</a:t>
            </a:r>
            <a:r>
              <a:rPr lang="en-US" sz="2800" b="1" dirty="0">
                <a:solidFill>
                  <a:srgbClr val="C00000"/>
                </a:solidFill>
              </a:rPr>
              <a:t>, is it a standard procedure to offer candidates for RRT information about home </a:t>
            </a:r>
            <a:r>
              <a:rPr lang="en-US" sz="2800" b="1" dirty="0" err="1">
                <a:solidFill>
                  <a:srgbClr val="C00000"/>
                </a:solidFill>
              </a:rPr>
              <a:t>haemodialysis</a:t>
            </a:r>
            <a:r>
              <a:rPr lang="en-US" sz="2800" b="1" dirty="0">
                <a:solidFill>
                  <a:srgbClr val="C00000"/>
                </a:solidFill>
              </a:rPr>
              <a:t>? </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4168871579"/>
              </p:ext>
            </p:extLst>
          </p:nvPr>
        </p:nvGraphicFramePr>
        <p:xfrm>
          <a:off x="257942" y="1773238"/>
          <a:ext cx="8562207"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68547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a:solidFill>
                  <a:srgbClr val="002060"/>
                </a:solidFill>
              </a:rPr>
              <a:t>Which factors should we take into account?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The highest survival and quality of life is offered by transplantation followed by home dialysis strategies (PD and home HD)</a:t>
            </a:r>
          </a:p>
          <a:p>
            <a:r>
              <a:rPr lang="en-US" sz="2300" dirty="0">
                <a:solidFill>
                  <a:srgbClr val="002060"/>
                </a:solidFill>
              </a:rPr>
              <a:t>Among dialysis strategies, patients preference goes towards home strategies, irrespective of whether they are treated in center or not</a:t>
            </a:r>
          </a:p>
          <a:p>
            <a:r>
              <a:rPr lang="en-US" sz="2300" dirty="0">
                <a:solidFill>
                  <a:srgbClr val="002060"/>
                </a:solidFill>
              </a:rPr>
              <a:t>TP and Home strategies are more cost-effective to societies</a:t>
            </a:r>
          </a:p>
          <a:p>
            <a:endParaRPr lang="en-US" sz="23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836712"/>
            <a:ext cx="8229600" cy="998984"/>
          </a:xfrm>
        </p:spPr>
        <p:txBody>
          <a:bodyPr>
            <a:normAutofit fontScale="90000"/>
          </a:bodyPr>
          <a:lstStyle/>
          <a:p>
            <a:pPr algn="l"/>
            <a:r>
              <a:rPr lang="en-US" sz="2800" b="1" dirty="0">
                <a:solidFill>
                  <a:srgbClr val="FF0000"/>
                </a:solidFill>
              </a:rPr>
              <a:t>Patient view: </a:t>
            </a:r>
            <a:r>
              <a:rPr lang="en-US" sz="2800" b="1" dirty="0">
                <a:solidFill>
                  <a:srgbClr val="002060"/>
                </a:solidFill>
              </a:rPr>
              <a:t>In the period before the start of RRT, do you think you received enough information about home </a:t>
            </a:r>
            <a:r>
              <a:rPr lang="en-US" sz="2800" b="1" dirty="0" err="1">
                <a:solidFill>
                  <a:srgbClr val="002060"/>
                </a:solidFill>
              </a:rPr>
              <a:t>haemodialysis</a:t>
            </a:r>
            <a:r>
              <a:rPr lang="en-US" sz="2800" b="1" dirty="0">
                <a:solidFill>
                  <a:srgbClr val="002060"/>
                </a:solidFill>
              </a:rPr>
              <a:t>?</a:t>
            </a:r>
            <a:endParaRPr lang="en-GB" sz="2800" b="1"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691422559"/>
              </p:ext>
            </p:extLst>
          </p:nvPr>
        </p:nvGraphicFramePr>
        <p:xfrm>
          <a:off x="251520" y="1773238"/>
          <a:ext cx="8589640" cy="4968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2867308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532440" cy="1143000"/>
          </a:xfrm>
        </p:spPr>
        <p:txBody>
          <a:bodyPr>
            <a:normAutofit/>
          </a:bodyPr>
          <a:lstStyle/>
          <a:p>
            <a:pPr algn="l"/>
            <a:r>
              <a:rPr lang="en-US" sz="2800" b="1" dirty="0">
                <a:solidFill>
                  <a:srgbClr val="C00000"/>
                </a:solidFill>
              </a:rPr>
              <a:t>If not, then why?</a:t>
            </a:r>
            <a:endParaRPr lang="en-GB" sz="2800" b="1" dirty="0">
              <a:solidFill>
                <a:srgbClr val="C00000"/>
              </a:solidFill>
            </a:endParaRPr>
          </a:p>
        </p:txBody>
      </p:sp>
      <p:graphicFrame>
        <p:nvGraphicFramePr>
          <p:cNvPr id="7" name="Grafiek 6"/>
          <p:cNvGraphicFramePr/>
          <p:nvPr>
            <p:extLst>
              <p:ext uri="{D42A27DB-BD31-4B8C-83A1-F6EECF244321}">
                <p14:modId xmlns="" xmlns:p14="http://schemas.microsoft.com/office/powerpoint/2010/main" val="313531108"/>
              </p:ext>
            </p:extLst>
          </p:nvPr>
        </p:nvGraphicFramePr>
        <p:xfrm>
          <a:off x="250825" y="1773237"/>
          <a:ext cx="8569647"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000" y="1277888"/>
            <a:ext cx="8229600" cy="1143000"/>
          </a:xfrm>
        </p:spPr>
        <p:txBody>
          <a:bodyPr>
            <a:normAutofit/>
          </a:bodyPr>
          <a:lstStyle/>
          <a:p>
            <a:pPr algn="l"/>
            <a:r>
              <a:rPr lang="en-US" sz="2800" b="1" dirty="0">
                <a:solidFill>
                  <a:srgbClr val="002060"/>
                </a:solidFill>
              </a:rPr>
              <a:t>Thanks &amp; Acknowledgments</a:t>
            </a:r>
            <a:endParaRPr lang="en-GB" sz="2800" b="1" dirty="0">
              <a:solidFill>
                <a:srgbClr val="002060"/>
              </a:solidFill>
            </a:endParaRPr>
          </a:p>
        </p:txBody>
      </p:sp>
      <p:sp>
        <p:nvSpPr>
          <p:cNvPr id="6" name="Content Placeholder 5"/>
          <p:cNvSpPr>
            <a:spLocks noGrp="1"/>
          </p:cNvSpPr>
          <p:nvPr>
            <p:ph idx="1"/>
          </p:nvPr>
        </p:nvSpPr>
        <p:spPr>
          <a:xfrm>
            <a:off x="467544" y="2420888"/>
            <a:ext cx="8229600" cy="3923596"/>
          </a:xfrm>
        </p:spPr>
        <p:txBody>
          <a:bodyPr>
            <a:normAutofit/>
          </a:bodyPr>
          <a:lstStyle/>
          <a:p>
            <a:pPr marL="0" indent="0">
              <a:buNone/>
            </a:pPr>
            <a:r>
              <a:rPr lang="en-US" sz="2400" dirty="0">
                <a:solidFill>
                  <a:srgbClr val="002060"/>
                </a:solidFill>
              </a:rPr>
              <a:t>We would like to acknowledge the support received by the following companies by way of an unrestricted educational grant, which helped make this work possible: </a:t>
            </a:r>
          </a:p>
          <a:p>
            <a:pPr marL="0" indent="0">
              <a:buNone/>
            </a:pPr>
            <a:endParaRPr lang="en-US" sz="2400" dirty="0">
              <a:solidFill>
                <a:srgbClr val="002060"/>
              </a:solidFill>
            </a:endParaRPr>
          </a:p>
          <a:p>
            <a:endParaRPr lang="en-US" sz="2400" dirty="0">
              <a:solidFill>
                <a:srgbClr val="C00000"/>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6971" y="4047747"/>
            <a:ext cx="2641371" cy="44786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41879" y="4081502"/>
            <a:ext cx="2630322" cy="645478"/>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16216" y="4081502"/>
            <a:ext cx="1637047" cy="420721"/>
          </a:xfrm>
          <a:prstGeom prst="rect">
            <a:avLst/>
          </a:prstGeom>
        </p:spPr>
      </p:pic>
    </p:spTree>
    <p:extLst>
      <p:ext uri="{BB962C8B-B14F-4D97-AF65-F5344CB8AC3E}">
        <p14:creationId xmlns="" xmlns:p14="http://schemas.microsoft.com/office/powerpoint/2010/main" val="184366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 xmlns:p14="http://schemas.microsoft.com/office/powerpoint/2010/main" val="926750310"/>
              </p:ext>
            </p:extLst>
          </p:nvPr>
        </p:nvGraphicFramePr>
        <p:xfrm>
          <a:off x="250825" y="2060847"/>
          <a:ext cx="8569325" cy="468126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p:cNvSpPr>
            <a:spLocks noGrp="1"/>
          </p:cNvSpPr>
          <p:nvPr>
            <p:ph type="title"/>
          </p:nvPr>
        </p:nvSpPr>
        <p:spPr>
          <a:xfrm>
            <a:off x="611560" y="764704"/>
            <a:ext cx="8229600" cy="1143000"/>
          </a:xfrm>
        </p:spPr>
        <p:txBody>
          <a:bodyPr>
            <a:normAutofit fontScale="90000"/>
          </a:bodyPr>
          <a:lstStyle/>
          <a:p>
            <a:pPr algn="l"/>
            <a:r>
              <a:rPr lang="en-US" sz="2800" b="1" dirty="0">
                <a:solidFill>
                  <a:srgbClr val="C00000"/>
                </a:solidFill>
              </a:rPr>
              <a:t>In your centre, is it a standard procedure to offer candidates for RRT information about conservative care? </a:t>
            </a:r>
            <a:endParaRPr lang="en-GB" sz="2800" b="1" dirty="0">
              <a:solidFill>
                <a:srgbClr val="C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 xmlns:p14="http://schemas.microsoft.com/office/powerpoint/2010/main" val="3668977128"/>
              </p:ext>
            </p:extLst>
          </p:nvPr>
        </p:nvGraphicFramePr>
        <p:xfrm>
          <a:off x="250825" y="1773239"/>
          <a:ext cx="8569325" cy="496887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p:cNvSpPr>
            <a:spLocks noGrp="1"/>
          </p:cNvSpPr>
          <p:nvPr>
            <p:ph type="title"/>
          </p:nvPr>
        </p:nvSpPr>
        <p:spPr>
          <a:xfrm>
            <a:off x="611560" y="764704"/>
            <a:ext cx="8229600" cy="1143000"/>
          </a:xfrm>
        </p:spPr>
        <p:txBody>
          <a:bodyPr>
            <a:normAutofit/>
          </a:bodyPr>
          <a:lstStyle/>
          <a:p>
            <a:pPr algn="l"/>
            <a:r>
              <a:rPr lang="en-US" sz="2800" b="1" dirty="0">
                <a:solidFill>
                  <a:srgbClr val="C00000"/>
                </a:solidFill>
              </a:rPr>
              <a:t>If not, then why?</a:t>
            </a:r>
            <a:endParaRPr lang="en-GB" sz="2800" b="1" dirty="0">
              <a:solidFill>
                <a:srgbClr val="C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89856"/>
            <a:ext cx="8229600" cy="1143000"/>
          </a:xfrm>
        </p:spPr>
        <p:txBody>
          <a:bodyPr>
            <a:normAutofit fontScale="90000"/>
          </a:bodyPr>
          <a:lstStyle/>
          <a:p>
            <a:pPr algn="l"/>
            <a:r>
              <a:rPr lang="en-US" sz="2800" b="1" dirty="0">
                <a:solidFill>
                  <a:srgbClr val="C00000"/>
                </a:solidFill>
              </a:rPr>
              <a:t>In your </a:t>
            </a:r>
            <a:r>
              <a:rPr lang="en-US" sz="2800" b="1" dirty="0" err="1">
                <a:solidFill>
                  <a:srgbClr val="C00000"/>
                </a:solidFill>
              </a:rPr>
              <a:t>centre</a:t>
            </a:r>
            <a:r>
              <a:rPr lang="en-US" sz="2800" b="1" dirty="0">
                <a:solidFill>
                  <a:srgbClr val="C00000"/>
                </a:solidFill>
              </a:rPr>
              <a:t>, is it a standard procedure to offer candidates for RRT information about transplantation (living and deceased donor)? </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3253506030"/>
              </p:ext>
            </p:extLst>
          </p:nvPr>
        </p:nvGraphicFramePr>
        <p:xfrm>
          <a:off x="250825" y="2132856"/>
          <a:ext cx="8569325" cy="4609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0742489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11560" y="36450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800" b="1" dirty="0">
              <a:solidFill>
                <a:srgbClr val="002060"/>
              </a:solidFill>
            </a:endParaRPr>
          </a:p>
        </p:txBody>
      </p:sp>
      <p:graphicFrame>
        <p:nvGraphicFramePr>
          <p:cNvPr id="6" name="Content Placeholder 6"/>
          <p:cNvGraphicFramePr>
            <a:graphicFrameLocks/>
          </p:cNvGraphicFramePr>
          <p:nvPr>
            <p:extLst>
              <p:ext uri="{D42A27DB-BD31-4B8C-83A1-F6EECF244321}">
                <p14:modId xmlns="" xmlns:p14="http://schemas.microsoft.com/office/powerpoint/2010/main" val="3842889665"/>
              </p:ext>
            </p:extLst>
          </p:nvPr>
        </p:nvGraphicFramePr>
        <p:xfrm>
          <a:off x="251520" y="1773238"/>
          <a:ext cx="8589640" cy="4968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a:spLocks noGrp="1"/>
          </p:cNvSpPr>
          <p:nvPr>
            <p:ph type="title"/>
          </p:nvPr>
        </p:nvSpPr>
        <p:spPr>
          <a:xfrm>
            <a:off x="611560" y="836712"/>
            <a:ext cx="8229600" cy="998984"/>
          </a:xfrm>
        </p:spPr>
        <p:txBody>
          <a:bodyPr>
            <a:normAutofit fontScale="90000"/>
          </a:bodyPr>
          <a:lstStyle/>
          <a:p>
            <a:pPr algn="l"/>
            <a:r>
              <a:rPr lang="en-US" sz="2800" b="1" dirty="0">
                <a:solidFill>
                  <a:srgbClr val="FF0000"/>
                </a:solidFill>
              </a:rPr>
              <a:t>Patient view: </a:t>
            </a:r>
            <a:r>
              <a:rPr lang="en-US" sz="2800" b="1" dirty="0">
                <a:solidFill>
                  <a:srgbClr val="002060"/>
                </a:solidFill>
              </a:rPr>
              <a:t>Do you think you received enough information about kidney transplantation (living and deceased donor)? </a:t>
            </a:r>
            <a:endParaRPr lang="en-GB" sz="2800" b="1" dirty="0">
              <a:solidFill>
                <a:srgbClr val="002060"/>
              </a:solidFill>
            </a:endParaRPr>
          </a:p>
        </p:txBody>
      </p:sp>
    </p:spTree>
    <p:extLst>
      <p:ext uri="{BB962C8B-B14F-4D97-AF65-F5344CB8AC3E}">
        <p14:creationId xmlns="" xmlns:p14="http://schemas.microsoft.com/office/powerpoint/2010/main" val="24173879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89856"/>
            <a:ext cx="8229600" cy="1143000"/>
          </a:xfrm>
        </p:spPr>
        <p:txBody>
          <a:bodyPr>
            <a:normAutofit/>
          </a:bodyPr>
          <a:lstStyle/>
          <a:p>
            <a:pPr algn="l"/>
            <a:r>
              <a:rPr lang="en-US" sz="2800" b="1" dirty="0">
                <a:solidFill>
                  <a:srgbClr val="C00000"/>
                </a:solidFill>
              </a:rPr>
              <a:t>If not, then why?</a:t>
            </a:r>
            <a:endParaRPr lang="en-GB" sz="2800" b="1" dirty="0">
              <a:solidFill>
                <a:srgbClr val="C00000"/>
              </a:solidFill>
            </a:endParaRPr>
          </a:p>
        </p:txBody>
      </p:sp>
      <p:graphicFrame>
        <p:nvGraphicFramePr>
          <p:cNvPr id="7" name="Tijdelijke aanduiding voor inhoud 6"/>
          <p:cNvGraphicFramePr>
            <a:graphicFrameLocks noGrp="1"/>
          </p:cNvGraphicFramePr>
          <p:nvPr>
            <p:ph idx="1"/>
            <p:extLst>
              <p:ext uri="{D42A27DB-BD31-4B8C-83A1-F6EECF244321}">
                <p14:modId xmlns="" xmlns:p14="http://schemas.microsoft.com/office/powerpoint/2010/main" val="2103394615"/>
              </p:ext>
            </p:extLst>
          </p:nvPr>
        </p:nvGraphicFramePr>
        <p:xfrm>
          <a:off x="250825" y="2132856"/>
          <a:ext cx="8569325" cy="4609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0742489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What is your current work status?</a:t>
            </a:r>
            <a:endParaRPr lang="en-GB" sz="2800" b="1" dirty="0">
              <a:solidFill>
                <a:srgbClr val="C00000"/>
              </a:solidFill>
            </a:endParaRPr>
          </a:p>
        </p:txBody>
      </p:sp>
      <p:graphicFrame>
        <p:nvGraphicFramePr>
          <p:cNvPr id="6" name="Tijdelijke aanduiding voor inhoud 5"/>
          <p:cNvGraphicFramePr>
            <a:graphicFrameLocks noGrp="1"/>
          </p:cNvGraphicFramePr>
          <p:nvPr>
            <p:ph idx="1"/>
            <p:extLst>
              <p:ext uri="{D42A27DB-BD31-4B8C-83A1-F6EECF244321}">
                <p14:modId xmlns="" xmlns:p14="http://schemas.microsoft.com/office/powerpoint/2010/main" val="1295862271"/>
              </p:ext>
            </p:extLst>
          </p:nvPr>
        </p:nvGraphicFramePr>
        <p:xfrm>
          <a:off x="250824" y="1773237"/>
          <a:ext cx="8569325" cy="4968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908720"/>
            <a:ext cx="8229600" cy="1143000"/>
          </a:xfrm>
        </p:spPr>
        <p:txBody>
          <a:bodyPr>
            <a:normAutofit fontScale="90000"/>
          </a:bodyPr>
          <a:lstStyle/>
          <a:p>
            <a:pPr algn="l"/>
            <a:r>
              <a:rPr lang="en-US" sz="2800" b="1" dirty="0">
                <a:solidFill>
                  <a:srgbClr val="002060"/>
                </a:solidFill>
              </a:rPr>
              <a:t>If kidney transplantation was discussed, did you receive information about the possible length of waiting time before a kidney might become available?</a:t>
            </a:r>
            <a:endParaRPr lang="en-GB" sz="2800" b="1" dirty="0">
              <a:solidFill>
                <a:srgbClr val="002060"/>
              </a:solidFill>
            </a:endParaRPr>
          </a:p>
        </p:txBody>
      </p:sp>
      <p:graphicFrame>
        <p:nvGraphicFramePr>
          <p:cNvPr id="11" name="Tijdelijke aanduiding voor inhoud 10"/>
          <p:cNvGraphicFramePr>
            <a:graphicFrameLocks noGrp="1"/>
          </p:cNvGraphicFramePr>
          <p:nvPr>
            <p:ph idx="1"/>
            <p:extLst>
              <p:ext uri="{D42A27DB-BD31-4B8C-83A1-F6EECF244321}">
                <p14:modId xmlns="" xmlns:p14="http://schemas.microsoft.com/office/powerpoint/2010/main" val="931851867"/>
              </p:ext>
            </p:extLst>
          </p:nvPr>
        </p:nvGraphicFramePr>
        <p:xfrm>
          <a:off x="251520" y="2051721"/>
          <a:ext cx="8589640" cy="4690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06246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16632"/>
            <a:ext cx="8229600" cy="1143000"/>
          </a:xfrm>
        </p:spPr>
        <p:txBody>
          <a:bodyPr>
            <a:normAutofit/>
          </a:bodyPr>
          <a:lstStyle/>
          <a:p>
            <a:pPr algn="l"/>
            <a:r>
              <a:rPr lang="en-US" sz="2800" b="1" dirty="0">
                <a:solidFill>
                  <a:srgbClr val="002060"/>
                </a:solidFill>
              </a:rPr>
              <a:t>Survey Methodology</a:t>
            </a:r>
            <a:endParaRPr lang="en-GB" sz="2800" b="1" dirty="0">
              <a:solidFill>
                <a:srgbClr val="002060"/>
              </a:solidFill>
            </a:endParaRPr>
          </a:p>
        </p:txBody>
      </p:sp>
      <p:sp>
        <p:nvSpPr>
          <p:cNvPr id="6" name="Content Placeholder 5"/>
          <p:cNvSpPr>
            <a:spLocks noGrp="1"/>
          </p:cNvSpPr>
          <p:nvPr>
            <p:ph idx="1"/>
          </p:nvPr>
        </p:nvSpPr>
        <p:spPr>
          <a:xfrm>
            <a:off x="688785" y="1052736"/>
            <a:ext cx="8310082" cy="5904656"/>
          </a:xfrm>
        </p:spPr>
        <p:txBody>
          <a:bodyPr>
            <a:normAutofit/>
          </a:bodyPr>
          <a:lstStyle/>
          <a:p>
            <a:pPr marL="0" indent="0">
              <a:buNone/>
            </a:pPr>
            <a:endParaRPr lang="en-US" sz="1800" dirty="0">
              <a:solidFill>
                <a:srgbClr val="002060"/>
              </a:solidFill>
            </a:endParaRPr>
          </a:p>
        </p:txBody>
      </p:sp>
    </p:spTree>
    <p:extLst>
      <p:ext uri="{BB962C8B-B14F-4D97-AF65-F5344CB8AC3E}">
        <p14:creationId xmlns="" xmlns:p14="http://schemas.microsoft.com/office/powerpoint/2010/main" val="2475161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Number of answers per gender</a:t>
            </a:r>
            <a:endParaRPr lang="en-GB" sz="2800" b="1" dirty="0">
              <a:solidFill>
                <a:srgbClr val="C00000"/>
              </a:solidFill>
            </a:endParaRPr>
          </a:p>
        </p:txBody>
      </p:sp>
      <p:graphicFrame>
        <p:nvGraphicFramePr>
          <p:cNvPr id="6" name="Tijdelijke aanduiding voor inhoud 5"/>
          <p:cNvGraphicFramePr>
            <a:graphicFrameLocks noGrp="1"/>
          </p:cNvGraphicFramePr>
          <p:nvPr>
            <p:ph idx="1"/>
            <p:extLst>
              <p:ext uri="{D42A27DB-BD31-4B8C-83A1-F6EECF244321}">
                <p14:modId xmlns="" xmlns:p14="http://schemas.microsoft.com/office/powerpoint/2010/main" val="2347548855"/>
              </p:ext>
            </p:extLst>
          </p:nvPr>
        </p:nvGraphicFramePr>
        <p:xfrm>
          <a:off x="250825" y="1772815"/>
          <a:ext cx="8569647" cy="4969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773832"/>
            <a:ext cx="8229600" cy="1143000"/>
          </a:xfrm>
        </p:spPr>
        <p:txBody>
          <a:bodyPr>
            <a:normAutofit/>
          </a:bodyPr>
          <a:lstStyle/>
          <a:p>
            <a:pPr algn="l"/>
            <a:r>
              <a:rPr lang="en-US" sz="2800" b="1" dirty="0">
                <a:solidFill>
                  <a:srgbClr val="C00000"/>
                </a:solidFill>
              </a:rPr>
              <a:t>Number of answers per age</a:t>
            </a:r>
            <a:endParaRPr lang="en-GB" sz="2800" b="1" dirty="0">
              <a:solidFill>
                <a:srgbClr val="C00000"/>
              </a:solidFill>
            </a:endParaRPr>
          </a:p>
        </p:txBody>
      </p:sp>
      <p:graphicFrame>
        <p:nvGraphicFramePr>
          <p:cNvPr id="6" name="Tijdelijke aanduiding voor inhoud 5"/>
          <p:cNvGraphicFramePr>
            <a:graphicFrameLocks noGrp="1"/>
          </p:cNvGraphicFramePr>
          <p:nvPr>
            <p:ph idx="1"/>
            <p:extLst>
              <p:ext uri="{D42A27DB-BD31-4B8C-83A1-F6EECF244321}">
                <p14:modId xmlns="" xmlns:p14="http://schemas.microsoft.com/office/powerpoint/2010/main" val="509688669"/>
              </p:ext>
            </p:extLst>
          </p:nvPr>
        </p:nvGraphicFramePr>
        <p:xfrm>
          <a:off x="250825" y="1773237"/>
          <a:ext cx="8590335"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168378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smtClean="0">
                <a:solidFill>
                  <a:srgbClr val="002060"/>
                </a:solidFill>
              </a:rPr>
              <a:t>What 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a:solidFill>
                  <a:srgbClr val="002060"/>
                </a:solidFill>
              </a:rPr>
              <a:t>What </a:t>
            </a:r>
            <a:r>
              <a:rPr lang="en-US" sz="2800" b="1" dirty="0" smtClean="0">
                <a:solidFill>
                  <a:srgbClr val="002060"/>
                </a:solidFill>
              </a:rPr>
              <a:t>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Inability to continue work or study because of dialysis dependence</a:t>
            </a: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smtClean="0">
                <a:solidFill>
                  <a:srgbClr val="002060"/>
                </a:solidFill>
              </a:rPr>
              <a:t>What 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Inability to continue work or study because of dialysis dependence</a:t>
            </a:r>
          </a:p>
          <a:p>
            <a:r>
              <a:rPr lang="en-US" sz="2300" dirty="0">
                <a:solidFill>
                  <a:srgbClr val="002060"/>
                </a:solidFill>
              </a:rPr>
              <a:t>Time lost at dialysis (including traveling to and from and waiting)</a:t>
            </a:r>
          </a:p>
          <a:p>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smtClean="0">
                <a:solidFill>
                  <a:srgbClr val="002060"/>
                </a:solidFill>
              </a:rPr>
              <a:t>What 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Inability to continue work or study because of dialysis dependence</a:t>
            </a:r>
          </a:p>
          <a:p>
            <a:r>
              <a:rPr lang="en-US" sz="2300" dirty="0">
                <a:solidFill>
                  <a:srgbClr val="002060"/>
                </a:solidFill>
              </a:rPr>
              <a:t>Time lost at dialysis (including traveling to and from and waiting)</a:t>
            </a:r>
          </a:p>
          <a:p>
            <a:r>
              <a:rPr lang="en-US" sz="2300" dirty="0">
                <a:solidFill>
                  <a:srgbClr val="002060"/>
                </a:solidFill>
              </a:rPr>
              <a:t>Inability to be mobile/travel </a:t>
            </a:r>
          </a:p>
          <a:p>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smtClean="0">
                <a:solidFill>
                  <a:srgbClr val="002060"/>
                </a:solidFill>
              </a:rPr>
              <a:t>What 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525963"/>
          </a:xfrm>
        </p:spPr>
        <p:txBody>
          <a:bodyPr>
            <a:normAutofit/>
          </a:bodyPr>
          <a:lstStyle/>
          <a:p>
            <a:pPr marL="0" indent="0">
              <a:buNone/>
            </a:pPr>
            <a:endParaRPr lang="en-US" sz="1400" dirty="0">
              <a:solidFill>
                <a:srgbClr val="002060"/>
              </a:solidFill>
            </a:endParaRPr>
          </a:p>
          <a:p>
            <a:r>
              <a:rPr lang="en-US" sz="2300" dirty="0">
                <a:solidFill>
                  <a:srgbClr val="002060"/>
                </a:solidFill>
              </a:rPr>
              <a:t>Inability to continue work or study because of dialysis dependence</a:t>
            </a:r>
          </a:p>
          <a:p>
            <a:r>
              <a:rPr lang="en-US" sz="2300" dirty="0">
                <a:solidFill>
                  <a:srgbClr val="002060"/>
                </a:solidFill>
              </a:rPr>
              <a:t>Time lost at dialysis (including traveling to and from and waiting)</a:t>
            </a:r>
          </a:p>
          <a:p>
            <a:r>
              <a:rPr lang="en-US" sz="2300" dirty="0">
                <a:solidFill>
                  <a:srgbClr val="002060"/>
                </a:solidFill>
              </a:rPr>
              <a:t>Inability to be mobile/travel </a:t>
            </a:r>
          </a:p>
          <a:p>
            <a:r>
              <a:rPr lang="en-US" sz="2300" dirty="0">
                <a:solidFill>
                  <a:srgbClr val="002060"/>
                </a:solidFill>
              </a:rPr>
              <a:t>Health implications</a:t>
            </a:r>
          </a:p>
          <a:p>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5460469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smtClean="0">
                <a:solidFill>
                  <a:srgbClr val="002060"/>
                </a:solidFill>
              </a:rPr>
              <a:t>What 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689648"/>
          </a:xfrm>
        </p:spPr>
        <p:txBody>
          <a:bodyPr>
            <a:normAutofit/>
          </a:bodyPr>
          <a:lstStyle/>
          <a:p>
            <a:pPr marL="0" indent="0">
              <a:buNone/>
            </a:pPr>
            <a:endParaRPr lang="en-US" sz="1400" dirty="0">
              <a:solidFill>
                <a:srgbClr val="002060"/>
              </a:solidFill>
            </a:endParaRPr>
          </a:p>
          <a:p>
            <a:r>
              <a:rPr lang="en-US" sz="2300" dirty="0">
                <a:solidFill>
                  <a:srgbClr val="002060"/>
                </a:solidFill>
              </a:rPr>
              <a:t>Inability to continue work or study because of dialysis dependence</a:t>
            </a:r>
          </a:p>
          <a:p>
            <a:r>
              <a:rPr lang="en-US" sz="2300" dirty="0">
                <a:solidFill>
                  <a:srgbClr val="002060"/>
                </a:solidFill>
              </a:rPr>
              <a:t>Time lost at dialysis (including traveling to and from and waiting)</a:t>
            </a:r>
          </a:p>
          <a:p>
            <a:r>
              <a:rPr lang="en-US" sz="2300" dirty="0">
                <a:solidFill>
                  <a:srgbClr val="002060"/>
                </a:solidFill>
              </a:rPr>
              <a:t>Inability to be mobile/travel </a:t>
            </a:r>
          </a:p>
          <a:p>
            <a:r>
              <a:rPr lang="en-US" sz="2300" dirty="0">
                <a:solidFill>
                  <a:srgbClr val="002060"/>
                </a:solidFill>
              </a:rPr>
              <a:t>Health implications</a:t>
            </a:r>
          </a:p>
          <a:p>
            <a:r>
              <a:rPr lang="en-US" sz="2300" dirty="0">
                <a:solidFill>
                  <a:srgbClr val="002060"/>
                </a:solidFill>
              </a:rPr>
              <a:t>Personal cost implications</a:t>
            </a:r>
          </a:p>
          <a:p>
            <a:pPr marL="0" indent="0">
              <a:buNone/>
            </a:pPr>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32144409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908720"/>
            <a:ext cx="8229600" cy="1143000"/>
          </a:xfrm>
        </p:spPr>
        <p:txBody>
          <a:bodyPr>
            <a:normAutofit/>
          </a:bodyPr>
          <a:lstStyle/>
          <a:p>
            <a:pPr algn="l"/>
            <a:r>
              <a:rPr lang="en-US" sz="2800" b="1" dirty="0" smtClean="0">
                <a:solidFill>
                  <a:srgbClr val="002060"/>
                </a:solidFill>
              </a:rPr>
              <a:t>What issues are we talking about?</a:t>
            </a:r>
            <a:endParaRPr lang="en-GB" sz="2800" b="1" dirty="0">
              <a:solidFill>
                <a:srgbClr val="002060"/>
              </a:solidFill>
            </a:endParaRPr>
          </a:p>
        </p:txBody>
      </p:sp>
      <p:sp>
        <p:nvSpPr>
          <p:cNvPr id="6" name="Content Placeholder 5"/>
          <p:cNvSpPr>
            <a:spLocks noGrp="1"/>
          </p:cNvSpPr>
          <p:nvPr>
            <p:ph idx="1"/>
          </p:nvPr>
        </p:nvSpPr>
        <p:spPr>
          <a:xfrm>
            <a:off x="611560" y="2051720"/>
            <a:ext cx="8229600" cy="4689648"/>
          </a:xfrm>
        </p:spPr>
        <p:txBody>
          <a:bodyPr>
            <a:normAutofit/>
          </a:bodyPr>
          <a:lstStyle/>
          <a:p>
            <a:pPr marL="0" indent="0">
              <a:buNone/>
            </a:pPr>
            <a:endParaRPr lang="en-US" sz="1400" dirty="0">
              <a:solidFill>
                <a:srgbClr val="002060"/>
              </a:solidFill>
            </a:endParaRPr>
          </a:p>
          <a:p>
            <a:r>
              <a:rPr lang="en-US" sz="2300" dirty="0">
                <a:solidFill>
                  <a:srgbClr val="002060"/>
                </a:solidFill>
              </a:rPr>
              <a:t>Inability to continue work or study because of dialysis dependence</a:t>
            </a:r>
          </a:p>
          <a:p>
            <a:r>
              <a:rPr lang="en-US" sz="2300" dirty="0">
                <a:solidFill>
                  <a:srgbClr val="002060"/>
                </a:solidFill>
              </a:rPr>
              <a:t>Time lost at dialysis (including traveling to and from and waiting)</a:t>
            </a:r>
          </a:p>
          <a:p>
            <a:r>
              <a:rPr lang="en-US" sz="2300" dirty="0">
                <a:solidFill>
                  <a:srgbClr val="002060"/>
                </a:solidFill>
              </a:rPr>
              <a:t>Inability to be mobile/travel </a:t>
            </a:r>
          </a:p>
          <a:p>
            <a:r>
              <a:rPr lang="en-US" sz="2300" dirty="0">
                <a:solidFill>
                  <a:srgbClr val="002060"/>
                </a:solidFill>
              </a:rPr>
              <a:t>Health implications</a:t>
            </a:r>
          </a:p>
          <a:p>
            <a:r>
              <a:rPr lang="en-US" sz="2300" dirty="0">
                <a:solidFill>
                  <a:srgbClr val="002060"/>
                </a:solidFill>
              </a:rPr>
              <a:t>Personal cost implications</a:t>
            </a:r>
          </a:p>
          <a:p>
            <a:r>
              <a:rPr lang="en-US" sz="2300" dirty="0">
                <a:solidFill>
                  <a:srgbClr val="002060"/>
                </a:solidFill>
              </a:rPr>
              <a:t>Implications for family</a:t>
            </a:r>
          </a:p>
          <a:p>
            <a:pPr marL="0" indent="0">
              <a:buNone/>
            </a:pPr>
            <a:endParaRPr lang="en-US" sz="2400" dirty="0">
              <a:solidFill>
                <a:srgbClr val="002060"/>
              </a:solidFill>
            </a:endParaRPr>
          </a:p>
          <a:p>
            <a:endParaRPr lang="en-US" sz="2400" dirty="0">
              <a:solidFill>
                <a:srgbClr val="002060"/>
              </a:solidFill>
            </a:endParaRPr>
          </a:p>
        </p:txBody>
      </p:sp>
    </p:spTree>
    <p:extLst>
      <p:ext uri="{BB962C8B-B14F-4D97-AF65-F5344CB8AC3E}">
        <p14:creationId xmlns="" xmlns:p14="http://schemas.microsoft.com/office/powerpoint/2010/main" val="321444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3068</Words>
  <Application>Microsoft Office PowerPoint</Application>
  <PresentationFormat>Diavoorstelling (4:3)</PresentationFormat>
  <Paragraphs>526</Paragraphs>
  <Slides>98</Slides>
  <Notes>40</Notes>
  <HiddenSlides>0</HiddenSlides>
  <MMClips>0</MMClips>
  <ScaleCrop>false</ScaleCrop>
  <HeadingPairs>
    <vt:vector size="4" baseType="variant">
      <vt:variant>
        <vt:lpstr>Thema</vt:lpstr>
      </vt:variant>
      <vt:variant>
        <vt:i4>1</vt:i4>
      </vt:variant>
      <vt:variant>
        <vt:lpstr>Diatitels</vt:lpstr>
      </vt:variant>
      <vt:variant>
        <vt:i4>98</vt:i4>
      </vt:variant>
    </vt:vector>
  </HeadingPairs>
  <TitlesOfParts>
    <vt:vector size="99" baseType="lpstr">
      <vt:lpstr>Office-thema</vt:lpstr>
      <vt:lpstr>Patient Choice of Treatment</vt:lpstr>
      <vt:lpstr>EKHA Membership</vt:lpstr>
      <vt:lpstr>EKHA’s Membership</vt:lpstr>
      <vt:lpstr>What are the factors to be considered when studying health inequalities in kidney care in Europe?</vt:lpstr>
      <vt:lpstr>Which factors should we take into account?</vt:lpstr>
      <vt:lpstr>Which factors should we take into account?</vt:lpstr>
      <vt:lpstr>Which factors should we take into account?</vt:lpstr>
      <vt:lpstr>Which factors should we take into account?</vt:lpstr>
      <vt:lpstr>Survey Methodology</vt:lpstr>
      <vt:lpstr>Survey Methodology</vt:lpstr>
      <vt:lpstr>Survey Methodology</vt:lpstr>
      <vt:lpstr>Survey Methodology</vt:lpstr>
      <vt:lpstr>Survey Methodology</vt:lpstr>
      <vt:lpstr>Survey Methodology</vt:lpstr>
      <vt:lpstr>EDITH PROJECT!</vt:lpstr>
      <vt:lpstr>RISK OF BIAS</vt:lpstr>
      <vt:lpstr>RISK OF BIAS</vt:lpstr>
      <vt:lpstr>PARTICIPATION</vt:lpstr>
      <vt:lpstr>PARTICIPATION</vt:lpstr>
      <vt:lpstr>PARTICIPATION</vt:lpstr>
      <vt:lpstr>Patient views</vt:lpstr>
      <vt:lpstr>Number of answers per gender</vt:lpstr>
      <vt:lpstr>Number of answers per age</vt:lpstr>
      <vt:lpstr>What RRT method are you currently on?</vt:lpstr>
      <vt:lpstr>In the period before your start on RRT, were you told that there are different treatment options?</vt:lpstr>
      <vt:lpstr>How long before starting were you told that there are different treatment options?</vt:lpstr>
      <vt:lpstr>In the period before the start of RRT, do you think you received enough information about peritoneal dialysis?</vt:lpstr>
      <vt:lpstr>In the period before the start of RRT, do you think you received enough information about home haemodialysis?</vt:lpstr>
      <vt:lpstr>In the period before the start of RRT, do you think you received enough information about overnight haemodialysis?</vt:lpstr>
      <vt:lpstr>Do you think you received enough information about kidney transplantation (living and deceased donor)? </vt:lpstr>
      <vt:lpstr>If kidney transplantation was discussed, were all options presented to you?</vt:lpstr>
      <vt:lpstr>Was your family (spouse, partner, children, parents, other important persons) included in the discussion?</vt:lpstr>
      <vt:lpstr>Which person or source offered you the most useful information about RRT?</vt:lpstr>
      <vt:lpstr>If different treatment methods were discussed with you, were you given a choice of which one you preferred to proceed with?</vt:lpstr>
      <vt:lpstr>If you wanted to change treatment, was your wish then addressed by your health care professional</vt:lpstr>
      <vt:lpstr>Physician &amp; nurse views</vt:lpstr>
      <vt:lpstr>In your centre, is it a standard procedure to offer candidates for RRT information about peritoneal dialysis? </vt:lpstr>
      <vt:lpstr>Patient view: In the period before the start of RRT, do you think you received enough information about peritoneal dialysis?</vt:lpstr>
      <vt:lpstr>If not, then why?</vt:lpstr>
      <vt:lpstr>Thanks &amp; Acknowledgments</vt:lpstr>
      <vt:lpstr>CONCLUSIONS (1)</vt:lpstr>
      <vt:lpstr>CONCLUSIONS (1)</vt:lpstr>
      <vt:lpstr>CONCLUSIONS (1)</vt:lpstr>
      <vt:lpstr>CONCLUSIONS (1)</vt:lpstr>
      <vt:lpstr>CONCLUSIONS (1)</vt:lpstr>
      <vt:lpstr>CONCLUSIONS (1)</vt:lpstr>
      <vt:lpstr>CONCLUSIONS (2)</vt:lpstr>
      <vt:lpstr>CONCLUSIONS (2)</vt:lpstr>
      <vt:lpstr>CONCLUSIONS (2)</vt:lpstr>
      <vt:lpstr>CONCLUSIONS (2)</vt:lpstr>
      <vt:lpstr>Back-ups</vt:lpstr>
      <vt:lpstr>Back-ups</vt:lpstr>
      <vt:lpstr>Recommendations to improve Patient’s  Access to Choice of Treatment</vt:lpstr>
      <vt:lpstr>Dia 54</vt:lpstr>
      <vt:lpstr>Dia 55</vt:lpstr>
      <vt:lpstr>backups</vt:lpstr>
      <vt:lpstr>How were you given this information?</vt:lpstr>
      <vt:lpstr>Are you now, or have you ever been on a waiting list for a kidney transplantation?</vt:lpstr>
      <vt:lpstr>Are you now, or have you ever been on a waiting list for a kidney transplantation?</vt:lpstr>
      <vt:lpstr>Is this treatment, in your opinion, the best option for you?</vt:lpstr>
      <vt:lpstr>In your centre, is it a standard procedure to offer candidates for RRT information about home haemodialysis? </vt:lpstr>
      <vt:lpstr>In your opinion, are patients in your centre actively involved in the choice of their treatment?</vt:lpstr>
      <vt:lpstr>In your opinion, are patients given the option to change their treatment regime if they wish?</vt:lpstr>
      <vt:lpstr>If treatment options are limited, which treatment would you like to see given more resources/attention in your health system or centre? </vt:lpstr>
      <vt:lpstr>Conclusions </vt:lpstr>
      <vt:lpstr>Recommendations</vt:lpstr>
      <vt:lpstr>Dia 67</vt:lpstr>
      <vt:lpstr>Number of answers per country</vt:lpstr>
      <vt:lpstr>In the period before the start of RRT, do you think you received enough information about in-centre haemodialysis?</vt:lpstr>
      <vt:lpstr>In the period before the start of RRT, was the option of conservative care discussed with you?</vt:lpstr>
      <vt:lpstr>In your centre, is it a standard procedure to offer candidates for RRT information about home haemodialysis? </vt:lpstr>
      <vt:lpstr>During your time on RRT, have you wanted to change to a different treatment method?</vt:lpstr>
      <vt:lpstr>During your time on RRT, have you wanted to change to a different treatment method?</vt:lpstr>
      <vt:lpstr>If not, then why?</vt:lpstr>
      <vt:lpstr>Dia 75</vt:lpstr>
      <vt:lpstr>If you have the opinion that your current treatment is not the best option for you, then why?</vt:lpstr>
      <vt:lpstr>Useful back-ups</vt:lpstr>
      <vt:lpstr>In the time before the start of RRT, did you receive information on any of the following?</vt:lpstr>
      <vt:lpstr>In your centre, is it a standard procedure to offer candidates for RRT information about home haemodialysis? </vt:lpstr>
      <vt:lpstr>Patient view: In the period before the start of RRT, do you think you received enough information about home haemodialysis?</vt:lpstr>
      <vt:lpstr>If not, then why?</vt:lpstr>
      <vt:lpstr>Thanks &amp; Acknowledgments</vt:lpstr>
      <vt:lpstr>In your centre, is it a standard procedure to offer candidates for RRT information about conservative care? </vt:lpstr>
      <vt:lpstr>If not, then why?</vt:lpstr>
      <vt:lpstr>In your centre, is it a standard procedure to offer candidates for RRT information about transplantation (living and deceased donor)? </vt:lpstr>
      <vt:lpstr>Patient view: Do you think you received enough information about kidney transplantation (living and deceased donor)? </vt:lpstr>
      <vt:lpstr>If not, then why?</vt:lpstr>
      <vt:lpstr>What is your current work status?</vt:lpstr>
      <vt:lpstr>If kidney transplantation was discussed, did you receive information about the possible length of waiting time before a kidney might become available?</vt:lpstr>
      <vt:lpstr>Number of answers per gender</vt:lpstr>
      <vt:lpstr>Number of answers per age</vt:lpstr>
      <vt:lpstr>What issues are we talking about?</vt:lpstr>
      <vt:lpstr>What issues are we talking about?</vt:lpstr>
      <vt:lpstr>What issues are we talking about?</vt:lpstr>
      <vt:lpstr>What issues are we talking about?</vt:lpstr>
      <vt:lpstr>What issues are we talking about?</vt:lpstr>
      <vt:lpstr>What issues are we talking about?</vt:lpstr>
      <vt:lpstr>What issues are we talking about?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FOR SUSTAINABLE KIDNEY CARE</dc:title>
  <dc:creator>Raymond Vanholder</dc:creator>
  <cp:lastModifiedBy>Ray</cp:lastModifiedBy>
  <cp:revision>341</cp:revision>
  <dcterms:created xsi:type="dcterms:W3CDTF">2015-03-30T06:38:28Z</dcterms:created>
  <dcterms:modified xsi:type="dcterms:W3CDTF">2017-06-01T16:15:21Z</dcterms:modified>
</cp:coreProperties>
</file>