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7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89" r:id="rId14"/>
    <p:sldId id="283" r:id="rId15"/>
    <p:sldId id="271" r:id="rId16"/>
    <p:sldId id="272" r:id="rId17"/>
    <p:sldId id="284" r:id="rId18"/>
    <p:sldId id="273" r:id="rId19"/>
    <p:sldId id="274" r:id="rId20"/>
    <p:sldId id="275" r:id="rId21"/>
    <p:sldId id="290" r:id="rId22"/>
    <p:sldId id="276" r:id="rId23"/>
    <p:sldId id="277" r:id="rId24"/>
    <p:sldId id="285" r:id="rId25"/>
    <p:sldId id="260" r:id="rId26"/>
    <p:sldId id="278" r:id="rId27"/>
    <p:sldId id="279" r:id="rId28"/>
    <p:sldId id="281" r:id="rId29"/>
    <p:sldId id="287" r:id="rId30"/>
    <p:sldId id="282" r:id="rId31"/>
    <p:sldId id="288" r:id="rId32"/>
    <p:sldId id="286" r:id="rId33"/>
    <p:sldId id="291" r:id="rId34"/>
    <p:sldId id="280" r:id="rId35"/>
    <p:sldId id="25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675D-16EF-4A6D-B592-E376DABAE84F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1C71-F5A1-46F8-91CA-2B6588EB3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1C71-F5A1-46F8-91CA-2B6588EB3D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1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8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1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2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8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6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9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9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3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8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8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7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4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8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93B135C-6FC9-4BC9-B5FC-45F8599D506E}" type="datetimeFigureOut">
              <a:rPr lang="en-GB" smtClean="0"/>
              <a:pPr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113A8D8-653B-40EA-BA36-BC13CF194B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12879"/>
            <a:ext cx="9544890" cy="2677648"/>
          </a:xfrm>
        </p:spPr>
        <p:txBody>
          <a:bodyPr/>
          <a:lstStyle/>
          <a:p>
            <a:r>
              <a:rPr lang="bs-Latn-BA" b="1" dirty="0" smtClean="0"/>
              <a:t>Dijaliza u bolesnika s dijabetičnom nefropatijom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54930"/>
          </a:xfrm>
        </p:spPr>
        <p:txBody>
          <a:bodyPr>
            <a:normAutofit fontScale="85000" lnSpcReduction="20000"/>
          </a:bodyPr>
          <a:lstStyle/>
          <a:p>
            <a:r>
              <a:rPr lang="bs-Latn-BA" b="1" dirty="0" smtClean="0"/>
              <a:t>Enisa mešić, tuzla</a:t>
            </a:r>
          </a:p>
          <a:p>
            <a:endParaRPr lang="bs-Latn-BA" b="1" dirty="0"/>
          </a:p>
          <a:p>
            <a:endParaRPr lang="bs-Latn-BA" b="1" dirty="0" smtClean="0"/>
          </a:p>
          <a:p>
            <a:r>
              <a:rPr lang="bs-Latn-BA" b="1" dirty="0" smtClean="0"/>
              <a:t>NefrološkA ŠKOLA Kupres, 06-08.05.2016.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577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913" y="760308"/>
            <a:ext cx="8761413" cy="900852"/>
          </a:xfrm>
        </p:spPr>
        <p:txBody>
          <a:bodyPr/>
          <a:lstStyle/>
          <a:p>
            <a:r>
              <a:rPr lang="hr-HR" b="1" smtClean="0"/>
              <a:t>Multidisciplinarni pristup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2301240"/>
            <a:ext cx="4343400" cy="4373880"/>
          </a:xfrm>
        </p:spPr>
        <p:txBody>
          <a:bodyPr>
            <a:normAutofit fontScale="92500"/>
          </a:bodyPr>
          <a:lstStyle/>
          <a:p>
            <a:r>
              <a:rPr lang="hr-HR" sz="2400" b="1" smtClean="0"/>
              <a:t>Donijeti odluku o dijaliznoj th ili tx kad klirens padne na 20-30 ml/min</a:t>
            </a:r>
            <a:endParaRPr lang="hr-HR" sz="2600" b="1" smtClean="0"/>
          </a:p>
          <a:p>
            <a:endParaRPr lang="hr-HR" sz="2400" b="1" smtClean="0"/>
          </a:p>
          <a:p>
            <a:r>
              <a:rPr lang="hr-HR" sz="2400" b="1" smtClean="0"/>
              <a:t>Oftalmološka evaluacija 3-4 x godišnje - </a:t>
            </a:r>
            <a:r>
              <a:rPr lang="hr-HR" sz="2200" b="1" smtClean="0"/>
              <a:t>kad se dijagnosticira proliferativna retinopatija</a:t>
            </a:r>
          </a:p>
          <a:p>
            <a:endParaRPr lang="hr-HR" sz="2400" b="1" smtClean="0"/>
          </a:p>
          <a:p>
            <a:r>
              <a:rPr lang="hr-HR" sz="2400" b="1" smtClean="0"/>
              <a:t>Prevencija dijabetičnog stopala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39840" y="2484120"/>
            <a:ext cx="5486400" cy="3855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Pravovremena konstrukcija AVF – i do godinu dana prije početka HD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AVF na podlaktici, graft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Brahiocefalična AVF ili transpozicija bazilične vene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Peritonealni kateter: 2-4 sedmice prije početka PD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 lista čekanja: kad je klirens 10-15 ml/min ili i ranije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ukc0213\Documents\stonog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420" y="683763"/>
            <a:ext cx="2941319" cy="1553212"/>
          </a:xfrm>
          <a:prstGeom prst="rect">
            <a:avLst/>
          </a:prstGeom>
          <a:noFill/>
        </p:spPr>
      </p:pic>
      <p:cxnSp>
        <p:nvCxnSpPr>
          <p:cNvPr id="8" name="Elbow Connector 7"/>
          <p:cNvCxnSpPr/>
          <p:nvPr/>
        </p:nvCxnSpPr>
        <p:spPr>
          <a:xfrm flipV="1">
            <a:off x="4785360" y="2743200"/>
            <a:ext cx="1600200" cy="27432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4815840" y="3444240"/>
            <a:ext cx="1569720" cy="1280160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3893820" y="3406140"/>
            <a:ext cx="2758440" cy="210312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Kad je vrijeme da se započne s dijaliznom terapijom?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2209800"/>
            <a:ext cx="5867400" cy="4465320"/>
          </a:xfrm>
        </p:spPr>
        <p:txBody>
          <a:bodyPr>
            <a:normAutofit/>
          </a:bodyPr>
          <a:lstStyle/>
          <a:p>
            <a:r>
              <a:rPr lang="hr-HR" sz="2400" b="1" smtClean="0"/>
              <a:t>Urgentni ili raniji početak terapije</a:t>
            </a:r>
          </a:p>
          <a:p>
            <a:pPr lvl="1"/>
            <a:endParaRPr lang="hr-HR" sz="2000" b="1" smtClean="0"/>
          </a:p>
          <a:p>
            <a:pPr lvl="1"/>
            <a:r>
              <a:rPr lang="hr-HR" sz="2000" b="1" smtClean="0"/>
              <a:t>Izražena uremija kao i u drugih bolesnika</a:t>
            </a:r>
          </a:p>
          <a:p>
            <a:pPr lvl="1"/>
            <a:endParaRPr lang="hr-HR" sz="2000" b="1" smtClean="0"/>
          </a:p>
          <a:p>
            <a:pPr lvl="1"/>
            <a:r>
              <a:rPr lang="hr-HR" sz="2000" b="1" smtClean="0"/>
              <a:t>Klirens manji od 5-10 ml/min</a:t>
            </a:r>
          </a:p>
          <a:p>
            <a:pPr lvl="1">
              <a:buNone/>
            </a:pPr>
            <a:endParaRPr lang="hr-HR" sz="2000" b="1" smtClean="0"/>
          </a:p>
          <a:p>
            <a:pPr lvl="1"/>
            <a:r>
              <a:rPr lang="hr-HR" sz="2000" b="1" smtClean="0"/>
              <a:t>Pneumonija u starijih</a:t>
            </a:r>
          </a:p>
          <a:p>
            <a:pPr lvl="2"/>
            <a:r>
              <a:rPr lang="hr-HR" sz="1800" b="1" smtClean="0"/>
              <a:t>Pneumokokna vakcina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914" y="2392680"/>
            <a:ext cx="5626846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Muški spol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kumimoji="0" lang="hr-HR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Hipoalbuminemija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Nizak BMI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Kongestivna srčana slabost i dijabetična autonomna neuropatija u bolesnika s diabetesom i kad je klirens 15-20 ml/min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346960"/>
            <a:ext cx="10820399" cy="428244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Standardna je bikarbonatna otopina s glukozom </a:t>
            </a:r>
          </a:p>
          <a:p>
            <a:pPr lvl="1"/>
            <a:endParaRPr lang="hr-HR" sz="2000" b="1" dirty="0" smtClean="0"/>
          </a:p>
          <a:p>
            <a:pPr lvl="1"/>
            <a:r>
              <a:rPr lang="hr-HR" sz="2000" b="1" dirty="0" smtClean="0"/>
              <a:t>Izbjeći intradijaliznu hipoglikemiju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Postizanje “suhe težine” </a:t>
            </a:r>
          </a:p>
          <a:p>
            <a:pPr lvl="1"/>
            <a:endParaRPr lang="hr-HR" sz="2000" b="1" dirty="0" smtClean="0"/>
          </a:p>
          <a:p>
            <a:pPr lvl="1"/>
            <a:r>
              <a:rPr lang="hr-HR" sz="2000" b="1" dirty="0" smtClean="0"/>
              <a:t>Skoro svi bolesnici sa DM su hipervolemični i hipertenzivni na početku HD</a:t>
            </a:r>
          </a:p>
          <a:p>
            <a:pPr lvl="1"/>
            <a:r>
              <a:rPr lang="hr-HR" sz="2000" b="1" dirty="0" smtClean="0"/>
              <a:t>Loša tolerancija UF</a:t>
            </a:r>
          </a:p>
          <a:p>
            <a:pPr lvl="2"/>
            <a:r>
              <a:rPr lang="hr-HR" sz="2000" b="1" dirty="0" smtClean="0"/>
              <a:t>Atheroskleroza</a:t>
            </a:r>
          </a:p>
          <a:p>
            <a:pPr lvl="2"/>
            <a:r>
              <a:rPr lang="hr-HR" sz="2000" b="1" dirty="0" smtClean="0"/>
              <a:t>Autonomna neuropatija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4115" y="2664460"/>
            <a:ext cx="4834365" cy="369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</a:t>
            </a:r>
            <a:endParaRPr lang="en-US" b="1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4115" y="2664460"/>
            <a:ext cx="4834365" cy="369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1" y="2344420"/>
            <a:ext cx="6416040" cy="4254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smtClean="0"/>
              <a:t>Izbjeći hiperglikemiju</a:t>
            </a:r>
            <a:endParaRPr lang="hr-HR" sz="2400" b="1" dirty="0" smtClean="0"/>
          </a:p>
          <a:p>
            <a:endParaRPr lang="hr-HR" b="1" dirty="0"/>
          </a:p>
          <a:p>
            <a:pPr lvl="1"/>
            <a:r>
              <a:rPr lang="hr-HR" sz="2000" b="1" dirty="0" smtClean="0"/>
              <a:t>Žeđ i interdijalizni porast TT</a:t>
            </a:r>
          </a:p>
          <a:p>
            <a:pPr lvl="1"/>
            <a:endParaRPr lang="hr-HR" sz="2000" b="1" dirty="0"/>
          </a:p>
          <a:p>
            <a:pPr lvl="1"/>
            <a:r>
              <a:rPr lang="hr-HR" sz="2000" b="1" dirty="0" smtClean="0"/>
              <a:t>Osmotski prenos vode i kalijuma iz intra u ekstracelularni prostor – cirkulatorna kongestija </a:t>
            </a:r>
            <a:r>
              <a:rPr lang="hr-HR" sz="2000" b="1" smtClean="0"/>
              <a:t>i hiperkalijemija</a:t>
            </a:r>
          </a:p>
          <a:p>
            <a:pPr lvl="1"/>
            <a:endParaRPr lang="hr-HR" sz="2000" b="1" smtClean="0"/>
          </a:p>
          <a:p>
            <a:r>
              <a:rPr lang="hr-HR" sz="2200" b="1" smtClean="0"/>
              <a:t>“Burn-Out Diabetes” fenomen</a:t>
            </a:r>
          </a:p>
          <a:p>
            <a:pPr lvl="1"/>
            <a:endParaRPr lang="hr-HR" sz="2000" b="1" smtClean="0"/>
          </a:p>
          <a:p>
            <a:pPr lvl="1"/>
            <a:r>
              <a:rPr lang="hr-HR" sz="2000" b="1" smtClean="0"/>
              <a:t>Spontana rezolucija hiperglikemija</a:t>
            </a:r>
          </a:p>
          <a:p>
            <a:pPr lvl="1"/>
            <a:r>
              <a:rPr lang="hr-HR" sz="2000" b="1" smtClean="0"/>
              <a:t>Normalizacija nivoa HbA1C</a:t>
            </a:r>
          </a:p>
          <a:p>
            <a:pPr lvl="1"/>
            <a:r>
              <a:rPr lang="hr-HR" sz="2000" b="1" smtClean="0"/>
              <a:t>Česte hipoglikemije</a:t>
            </a:r>
            <a:endParaRPr lang="hr-HR" sz="20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66559" y="2374900"/>
            <a:ext cx="5166361" cy="4254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/>
              <a:t>Malnutricija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Dijabetična gastropareza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Reduciran klirens i degradacija egzogenog insulina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Smanjenje hepatičnog klirensa insulina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Reducirana renalna glukoneogeneza u smanjenoj masi nefrona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Akumulacija uremičnih toksina (guanidini) koji mogu interferirati s peroralnim antidijabeticima</a:t>
            </a:r>
            <a:endParaRPr lang="hr-HR" sz="2000" b="1" dirty="0" smtClean="0"/>
          </a:p>
        </p:txBody>
      </p:sp>
      <p:sp>
        <p:nvSpPr>
          <p:cNvPr id="8" name="Right Arrow 7"/>
          <p:cNvSpPr/>
          <p:nvPr/>
        </p:nvSpPr>
        <p:spPr>
          <a:xfrm rot="19746257">
            <a:off x="4930422" y="4991930"/>
            <a:ext cx="1752600" cy="85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1" y="2225040"/>
            <a:ext cx="4739640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/>
              <a:t>Hipotenzija</a:t>
            </a:r>
          </a:p>
          <a:p>
            <a:endParaRPr lang="hr-HR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/>
              <a:t>Hipertenzija</a:t>
            </a:r>
          </a:p>
          <a:p>
            <a:endParaRPr lang="hr-HR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/>
              <a:t>Interdijalizni porast TT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Metabolička kontrola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Retinopatija</a:t>
            </a:r>
            <a:endParaRPr lang="en-US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4115" y="2316480"/>
            <a:ext cx="4834365" cy="435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Vaskularni pristup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Periferna vaskularna bolest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Neuropatija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Mineralno-koštana bolest</a:t>
            </a: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Malnutricija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 - hipotenzija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303249"/>
            <a:ext cx="11109960" cy="4411450"/>
          </a:xfrm>
        </p:spPr>
        <p:txBody>
          <a:bodyPr>
            <a:normAutofit fontScale="92500"/>
          </a:bodyPr>
          <a:lstStyle/>
          <a:p>
            <a:r>
              <a:rPr lang="hr-HR" sz="2400" b="1" dirty="0" smtClean="0"/>
              <a:t>Intradijalizna hipotenzija je učestalija i terapijski izazovnija u bolesnika s DM</a:t>
            </a:r>
          </a:p>
          <a:p>
            <a:endParaRPr lang="hr-HR" b="1" dirty="0" smtClean="0"/>
          </a:p>
          <a:p>
            <a:pPr lvl="1"/>
            <a:r>
              <a:rPr lang="hr-HR" sz="2000" b="1" dirty="0" smtClean="0"/>
              <a:t>Disproporcija izmedju hipervolemije i hipotenzije</a:t>
            </a:r>
          </a:p>
          <a:p>
            <a:pPr lvl="2"/>
            <a:endParaRPr lang="hr-HR" sz="1600" b="1" dirty="0" smtClean="0"/>
          </a:p>
          <a:p>
            <a:pPr lvl="2"/>
            <a:r>
              <a:rPr lang="hr-HR" sz="1700" b="1" dirty="0" smtClean="0"/>
              <a:t>Mučnina i povraćanje, </a:t>
            </a:r>
            <a:r>
              <a:rPr lang="en-GB" sz="1700" b="1" dirty="0" err="1" smtClean="0"/>
              <a:t>razvoj</a:t>
            </a:r>
            <a:r>
              <a:rPr lang="en-GB" sz="1700" b="1" dirty="0" smtClean="0"/>
              <a:t> </a:t>
            </a:r>
            <a:r>
              <a:rPr lang="hr-HR" sz="1700" b="1" dirty="0" smtClean="0"/>
              <a:t>angine </a:t>
            </a:r>
            <a:r>
              <a:rPr lang="hr-HR" sz="1700" b="1" dirty="0" smtClean="0"/>
              <a:t>pectoris i AIM</a:t>
            </a:r>
          </a:p>
          <a:p>
            <a:pPr lvl="2"/>
            <a:r>
              <a:rPr lang="hr-HR" sz="1700" b="1" dirty="0" smtClean="0"/>
              <a:t>Loša funkcija LV zbog ishemične i hipertenzivne srčane bolesti </a:t>
            </a:r>
          </a:p>
          <a:p>
            <a:pPr lvl="2"/>
            <a:r>
              <a:rPr lang="hr-HR" sz="1700" b="1" dirty="0" smtClean="0"/>
              <a:t>+ autonomna dijabetična neuropatija</a:t>
            </a:r>
          </a:p>
          <a:p>
            <a:pPr lvl="2"/>
            <a:r>
              <a:rPr lang="hr-HR" sz="1700" b="1" dirty="0" smtClean="0"/>
              <a:t>+ periferna vaskularne bolest</a:t>
            </a:r>
          </a:p>
          <a:p>
            <a:pPr lvl="2"/>
            <a:r>
              <a:rPr lang="hr-HR" sz="1700" b="1" dirty="0" smtClean="0"/>
              <a:t>+ hipoalbuminemija</a:t>
            </a:r>
          </a:p>
          <a:p>
            <a:pPr lvl="2"/>
            <a:endParaRPr lang="hr-HR" sz="1600" b="1" dirty="0" smtClean="0"/>
          </a:p>
          <a:p>
            <a:pPr lvl="1"/>
            <a:r>
              <a:rPr lang="hr-HR" sz="1800" b="1" dirty="0" smtClean="0"/>
              <a:t>Dodatno, anemija pogoršava kardiovaskularnu stabilnost i može izazvati anginozni bol u toku HD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 - hipotenzija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186" y="2603500"/>
            <a:ext cx="6067007" cy="384302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hr-HR" sz="2400" b="1" dirty="0" smtClean="0"/>
              <a:t>Smanjiti ili ne davati antihipertenzive prije HD</a:t>
            </a:r>
          </a:p>
          <a:p>
            <a:pPr lvl="2"/>
            <a:r>
              <a:rPr lang="hr-HR" sz="2200" b="1" dirty="0" smtClean="0"/>
              <a:t>ACE inhibitori mogu izazvati dramatičan pad krvnog tlaka</a:t>
            </a:r>
          </a:p>
          <a:p>
            <a:pPr lvl="2"/>
            <a:r>
              <a:rPr lang="hr-HR" sz="2200" b="1" dirty="0" smtClean="0"/>
              <a:t>Antagonisti Ca su bolja opcija</a:t>
            </a:r>
          </a:p>
          <a:p>
            <a:pPr lvl="1"/>
            <a:r>
              <a:rPr lang="hr-HR" sz="2400" b="1" dirty="0" smtClean="0"/>
              <a:t>Smanjiti količinu obroka pred HD i u toku HD</a:t>
            </a:r>
          </a:p>
          <a:p>
            <a:pPr lvl="1"/>
            <a:r>
              <a:rPr lang="hr-HR" sz="2400" b="1" dirty="0" smtClean="0"/>
              <a:t>Vježbe nogu za poboljšanje venske cirkulacije</a:t>
            </a:r>
          </a:p>
          <a:p>
            <a:pPr lvl="1"/>
            <a:r>
              <a:rPr lang="hr-HR" sz="2400" b="1" dirty="0" smtClean="0"/>
              <a:t>Smanjenje temperature dijalizata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8366" y="2428352"/>
            <a:ext cx="5533820" cy="421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Smanjiti učestalost i izraženost HD inducirane hipotenzije možemo: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Bikarbonatna HD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Veći Na u dijalizatu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Sporija UF, sekvencijalna UF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Htc iznad 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 - hipotenzija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381" y="2603500"/>
            <a:ext cx="5555812" cy="3843020"/>
          </a:xfrm>
        </p:spPr>
        <p:txBody>
          <a:bodyPr>
            <a:normAutofit/>
          </a:bodyPr>
          <a:lstStyle/>
          <a:p>
            <a:pPr lvl="1"/>
            <a:endParaRPr lang="hr-HR" sz="2400" b="1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9825" y="2742223"/>
            <a:ext cx="7237559" cy="384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Brzo odstranjenje tekućine može izazvati aritmiju, sa ili bez hipotenzije, pa čak i prikrivene transmuralne infarkte miokarda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Hipotenzivni bolesnici sa DM mogu dobro reagovati na tretman on-line HDF</a:t>
            </a: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 - hipertenzija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362200"/>
            <a:ext cx="11170920" cy="414528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Većina bolesnika s DM ima hipertenziju i liječe se antihipertenzivima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Neki bolesnici reaguju dobro na UF i smanjenje volumena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Drugi bolesnici na UF i smanjenje volumena reaguju porastom tlaka tokom i poslije HD </a:t>
            </a:r>
          </a:p>
          <a:p>
            <a:pPr lvl="1"/>
            <a:endParaRPr lang="hr-HR" sz="1900" b="1" dirty="0" smtClean="0"/>
          </a:p>
          <a:p>
            <a:pPr lvl="1"/>
            <a:r>
              <a:rPr lang="hr-HR" sz="1900" b="1" dirty="0" smtClean="0"/>
              <a:t>Aktivacija RAAS zbog redukcije intravaskularnog volumena tokom UF - tretman ACE inhibitorima ima smisla</a:t>
            </a:r>
          </a:p>
          <a:p>
            <a:pPr lvl="1"/>
            <a:r>
              <a:rPr lang="hr-HR" sz="1900" b="1" dirty="0" smtClean="0"/>
              <a:t>Blokatori Ca kanala i centralni vazodilatatori mogu reducirati hipertenziju koja ne odgovara na smanjenje volumena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 – interdijalizni porast TT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6960"/>
            <a:ext cx="11216640" cy="4312920"/>
          </a:xfrm>
        </p:spPr>
        <p:txBody>
          <a:bodyPr>
            <a:normAutofit/>
          </a:bodyPr>
          <a:lstStyle/>
          <a:p>
            <a:r>
              <a:rPr lang="hr-HR" sz="2400" b="1" smtClean="0"/>
              <a:t>Bolesnici sa DM u prosjeku dobijaju 30% više na TT između HD u odnosu na bolesnike bez DM</a:t>
            </a:r>
          </a:p>
          <a:p>
            <a:endParaRPr lang="hr-HR" smtClean="0"/>
          </a:p>
          <a:p>
            <a:pPr lvl="1"/>
            <a:r>
              <a:rPr lang="hr-HR" sz="1900" b="1" smtClean="0"/>
              <a:t>Kontrola glikemije</a:t>
            </a:r>
          </a:p>
          <a:p>
            <a:pPr lvl="1"/>
            <a:r>
              <a:rPr lang="hr-HR" sz="1900" b="1" smtClean="0"/>
              <a:t>Dob</a:t>
            </a:r>
          </a:p>
          <a:p>
            <a:pPr lvl="1"/>
            <a:r>
              <a:rPr lang="hr-HR" sz="1900" b="1" smtClean="0"/>
              <a:t>Trajanje terminalnog bubrežnog zatajenja</a:t>
            </a:r>
          </a:p>
          <a:p>
            <a:pPr lvl="1"/>
            <a:r>
              <a:rPr lang="hr-HR" sz="1900" b="1" smtClean="0"/>
              <a:t>Rezidualna diureza</a:t>
            </a:r>
          </a:p>
          <a:p>
            <a:pPr lvl="1"/>
            <a:r>
              <a:rPr lang="hr-HR" sz="1900" b="1" smtClean="0"/>
              <a:t>Preporučena suha težina</a:t>
            </a:r>
          </a:p>
          <a:p>
            <a:pPr lvl="1"/>
            <a:r>
              <a:rPr lang="hr-HR" sz="1900" b="1" smtClean="0"/>
              <a:t>Trajanje DM</a:t>
            </a:r>
          </a:p>
          <a:p>
            <a:pPr lvl="1"/>
            <a:r>
              <a:rPr lang="hr-HR" sz="1900" b="1" smtClean="0"/>
              <a:t>Visok intracelularni Na pogoršava žeđ</a:t>
            </a:r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1062" y="1501062"/>
            <a:ext cx="6858000" cy="385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5078" y="1501062"/>
            <a:ext cx="6858000" cy="3855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6281" y="2148840"/>
            <a:ext cx="352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15% amputacija</a:t>
            </a:r>
          </a:p>
          <a:p>
            <a:endParaRPr lang="hr-HR" b="1" smtClean="0"/>
          </a:p>
          <a:p>
            <a:r>
              <a:rPr lang="hr-HR" b="1" smtClean="0"/>
              <a:t>10% amputiranih započinju</a:t>
            </a:r>
          </a:p>
          <a:p>
            <a:r>
              <a:rPr lang="hr-HR" b="1" smtClean="0"/>
              <a:t>dijalizno liječenje</a:t>
            </a:r>
          </a:p>
          <a:p>
            <a:endParaRPr lang="hr-HR" b="1" smtClean="0"/>
          </a:p>
          <a:p>
            <a:r>
              <a:rPr lang="hr-HR" b="1" smtClean="0"/>
              <a:t>20% perioperativni mortalitet</a:t>
            </a:r>
          </a:p>
          <a:p>
            <a:endParaRPr lang="hr-HR" b="1" smtClean="0"/>
          </a:p>
          <a:p>
            <a:r>
              <a:rPr lang="hr-HR" b="1" smtClean="0"/>
              <a:t>1/3 bolesnika nije sposobna</a:t>
            </a:r>
          </a:p>
          <a:p>
            <a:r>
              <a:rPr lang="hr-HR" b="1" smtClean="0"/>
              <a:t>da se brine o sebi</a:t>
            </a:r>
          </a:p>
          <a:p>
            <a:endParaRPr lang="hr-HR" b="1" smtClean="0"/>
          </a:p>
          <a:p>
            <a:r>
              <a:rPr lang="hr-HR" b="1" smtClean="0"/>
              <a:t>Foot clinics u UK i Švedskoj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825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 – vaskularni pristup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59" y="2210937"/>
            <a:ext cx="4968241" cy="4503761"/>
          </a:xfrm>
        </p:spPr>
        <p:txBody>
          <a:bodyPr>
            <a:normAutofit/>
          </a:bodyPr>
          <a:lstStyle/>
          <a:p>
            <a:r>
              <a:rPr lang="hr-HR" sz="2400" b="1" smtClean="0"/>
              <a:t>Potrošeni krvni sudovi</a:t>
            </a:r>
          </a:p>
          <a:p>
            <a:endParaRPr lang="hr-HR" sz="2400" b="1" smtClean="0"/>
          </a:p>
          <a:p>
            <a:r>
              <a:rPr lang="hr-HR" sz="2400" b="1" smtClean="0"/>
              <a:t>Kalcificirajuća </a:t>
            </a:r>
            <a:r>
              <a:rPr lang="hr-HR" sz="2400" b="1" dirty="0" smtClean="0"/>
              <a:t>atheroskleroza</a:t>
            </a:r>
          </a:p>
          <a:p>
            <a:endParaRPr lang="hr-HR" sz="2400" b="1" dirty="0"/>
          </a:p>
          <a:p>
            <a:r>
              <a:rPr lang="hr-HR" sz="2400" b="1" dirty="0" smtClean="0"/>
              <a:t>Radijalni “steal” sindrom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Venska hipertenzija 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Infekcije </a:t>
            </a:r>
            <a:r>
              <a:rPr lang="hr-HR" sz="2400" b="1" smtClean="0"/>
              <a:t>i tromboze</a:t>
            </a:r>
            <a:endParaRPr lang="hr-HR" sz="2400" b="1" dirty="0" smtClean="0"/>
          </a:p>
        </p:txBody>
      </p:sp>
      <p:sp>
        <p:nvSpPr>
          <p:cNvPr id="33794" name="AutoShape 2" descr="http://posterng.netkey.at/esr/viewing/index.php?module=viewimage&amp;task=&amp;mediafile_id=185936&amp;201108180940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71159" y="2354239"/>
            <a:ext cx="6477001" cy="422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Ishemična monomelična neuropatija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9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distalne mononeuropatije gornjih ekstremiteta nakon kreiranja AVF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9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Ishemija perifernog nerva par sati nakon formiranja AVF i žestok bol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9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Zatvaranje AVF ili vađenje grafta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Hemodijaliza – vaskularni pristup</a:t>
            </a:r>
            <a:endParaRPr lang="en-US" b="1"/>
          </a:p>
        </p:txBody>
      </p:sp>
      <p:sp>
        <p:nvSpPr>
          <p:cNvPr id="33794" name="AutoShape 2" descr="http://posterng.netkey.at/esr/viewing/index.php?module=viewimage&amp;task=&amp;mediafile_id=185936&amp;201108180940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5" name="Picture 3" descr="C:\Users\ukc0213\Documents\index.php.jpg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320039" y="2545080"/>
            <a:ext cx="6550047" cy="40538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54240" y="5161895"/>
            <a:ext cx="451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Schematic illustration of the "steal" phenomenon. The flow in the distal radial artery is inverted, with diversion from the distal circulation to the fistula.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7266214" y="2987040"/>
            <a:ext cx="4604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Primarne radijalne AVF na podlaktici u bolesnika sa DM oko 26%</a:t>
            </a:r>
          </a:p>
          <a:p>
            <a:endParaRPr lang="hr-HR" b="1" smtClean="0"/>
          </a:p>
          <a:p>
            <a:r>
              <a:rPr lang="hr-HR" b="1" smtClean="0"/>
              <a:t>Regija lakta 74%</a:t>
            </a:r>
          </a:p>
          <a:p>
            <a:endParaRPr lang="hr-HR" b="1" smtClean="0"/>
          </a:p>
          <a:p>
            <a:r>
              <a:rPr lang="hr-HR" b="1" smtClean="0"/>
              <a:t>Superficijalizacija venskog dijela AVF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kc0213\Pictures\medic\Dijaliza\Dijaliza slike\decembar 016.jpg"/>
          <p:cNvPicPr>
            <a:picLocks noChangeAspect="1" noChangeArrowheads="1"/>
          </p:cNvPicPr>
          <p:nvPr/>
        </p:nvPicPr>
        <p:blipFill>
          <a:blip r:embed="rId2" cstate="print"/>
          <a:srcRect l="38938" t="16250"/>
          <a:stretch>
            <a:fillRect/>
          </a:stretch>
        </p:blipFill>
        <p:spPr bwMode="auto">
          <a:xfrm>
            <a:off x="361560" y="411480"/>
            <a:ext cx="5348360" cy="5501640"/>
          </a:xfrm>
          <a:prstGeom prst="rect">
            <a:avLst/>
          </a:prstGeom>
          <a:noFill/>
        </p:spPr>
      </p:pic>
      <p:pic>
        <p:nvPicPr>
          <p:cNvPr id="40963" name="Picture 3" descr="C:\Users\ukc0213\Pictures\medic\Dijaliza\tromboza v sub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158" y="1182688"/>
            <a:ext cx="5749925" cy="540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985487" cy="706964"/>
          </a:xfrm>
        </p:spPr>
        <p:txBody>
          <a:bodyPr/>
          <a:lstStyle/>
          <a:p>
            <a:r>
              <a:rPr lang="hr-HR" b="1" smtClean="0"/>
              <a:t>Hemodijaliza – antikoagulans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1" y="2603500"/>
            <a:ext cx="11229038" cy="3903980"/>
          </a:xfrm>
        </p:spPr>
        <p:txBody>
          <a:bodyPr>
            <a:noAutofit/>
          </a:bodyPr>
          <a:lstStyle/>
          <a:p>
            <a:r>
              <a:rPr lang="hr-HR" sz="2400" b="1" smtClean="0"/>
              <a:t>Heparin se ne smatra značajnim uzrokom retinalnog krvarenja</a:t>
            </a:r>
          </a:p>
          <a:p>
            <a:endParaRPr lang="hr-HR" sz="2400" b="1" smtClean="0"/>
          </a:p>
          <a:p>
            <a:r>
              <a:rPr lang="hr-HR" sz="2400" b="1" smtClean="0"/>
              <a:t>LMW heparini imaju bolji efekat na lipidni profil</a:t>
            </a:r>
          </a:p>
          <a:p>
            <a:endParaRPr lang="hr-HR" sz="2400" b="1" smtClean="0"/>
          </a:p>
          <a:p>
            <a:r>
              <a:rPr lang="hr-HR" sz="2400" b="1" smtClean="0"/>
              <a:t>Produženi antitrombotički efekat LMW heparina može imati dobar efekat na eventualne kardiovaskularne i cerebrovaskularne trombotičke incidente.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985487" cy="706964"/>
          </a:xfrm>
        </p:spPr>
        <p:txBody>
          <a:bodyPr/>
          <a:lstStyle/>
          <a:p>
            <a:r>
              <a:rPr lang="hr-HR" b="1" smtClean="0"/>
              <a:t>Hemodijaliza – periferna vaskularna bolest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316480"/>
            <a:ext cx="6370319" cy="4191000"/>
          </a:xfrm>
        </p:spPr>
        <p:txBody>
          <a:bodyPr>
            <a:noAutofit/>
          </a:bodyPr>
          <a:lstStyle/>
          <a:p>
            <a:r>
              <a:rPr lang="hr-HR" sz="2000" b="1" smtClean="0"/>
              <a:t>44% bolesnika sa DM ima dijagnozu periferne vaskularne bolesti</a:t>
            </a:r>
          </a:p>
          <a:p>
            <a:endParaRPr lang="hr-HR" sz="2000" b="1" smtClean="0"/>
          </a:p>
          <a:p>
            <a:r>
              <a:rPr lang="hr-HR" sz="2000" b="1" smtClean="0"/>
              <a:t>Značajan broj bolesnika s DM kreće na HD sa već amputiranom jednom ili obje noge</a:t>
            </a:r>
          </a:p>
          <a:p>
            <a:endParaRPr lang="hr-HR" sz="2000" b="1" smtClean="0"/>
          </a:p>
          <a:p>
            <a:r>
              <a:rPr lang="hr-HR" sz="2000" b="1" smtClean="0"/>
              <a:t>Svakodnevni samopregled i pregled stopala na HD</a:t>
            </a:r>
          </a:p>
          <a:p>
            <a:endParaRPr lang="hr-HR" sz="2000" b="1" smtClean="0"/>
          </a:p>
          <a:p>
            <a:r>
              <a:rPr lang="hr-HR" sz="2000" b="1" smtClean="0"/>
              <a:t>Standardna njega i liječenje dijabetičnog stopala - podijatristi</a:t>
            </a:r>
          </a:p>
        </p:txBody>
      </p:sp>
      <p:pic>
        <p:nvPicPr>
          <p:cNvPr id="41987" name="Picture 3" descr="C:\Users\ukc0213\Documents\diabetic-foot1.jpg"/>
          <p:cNvPicPr>
            <a:picLocks noChangeAspect="1" noChangeArrowheads="1"/>
          </p:cNvPicPr>
          <p:nvPr/>
        </p:nvPicPr>
        <p:blipFill>
          <a:blip r:embed="rId2" cstate="print"/>
          <a:srcRect b="13320"/>
          <a:stretch>
            <a:fillRect/>
          </a:stretch>
        </p:blipFill>
        <p:spPr bwMode="auto">
          <a:xfrm>
            <a:off x="6842760" y="3219450"/>
            <a:ext cx="5034280" cy="3272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althool.com/wp-content/uploads/2013/07/diabetic-dermopathy-pictures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60423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trongchironeuro.com/images/ants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1" y="1444876"/>
            <a:ext cx="6126480" cy="54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238727" cy="706964"/>
          </a:xfrm>
        </p:spPr>
        <p:txBody>
          <a:bodyPr/>
          <a:lstStyle/>
          <a:p>
            <a:r>
              <a:rPr lang="hr-HR" b="1" smtClean="0"/>
              <a:t>Hemodijaliza – dijabetična neuropatija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286000"/>
            <a:ext cx="8761412" cy="4343400"/>
          </a:xfrm>
        </p:spPr>
        <p:txBody>
          <a:bodyPr/>
          <a:lstStyle/>
          <a:p>
            <a:r>
              <a:rPr lang="hr-HR" sz="2400" b="1" smtClean="0"/>
              <a:t>Senzorno-motorna i/ili autonomna + uremična</a:t>
            </a:r>
          </a:p>
          <a:p>
            <a:endParaRPr lang="hr-HR" b="1" smtClean="0"/>
          </a:p>
          <a:p>
            <a:pPr lvl="1"/>
            <a:r>
              <a:rPr lang="hr-HR" sz="2000" b="1" smtClean="0"/>
              <a:t>Dobra kontrola glikemije</a:t>
            </a:r>
          </a:p>
          <a:p>
            <a:pPr lvl="1"/>
            <a:r>
              <a:rPr lang="hr-HR" sz="2000" b="1" smtClean="0"/>
              <a:t>Agresivna dijaliza</a:t>
            </a:r>
          </a:p>
          <a:p>
            <a:pPr lvl="1"/>
            <a:r>
              <a:rPr lang="hr-HR" sz="2000" b="1" smtClean="0"/>
              <a:t>Gastropatija – gastropareza; opstipacija, eksplozivna noćna dijareja</a:t>
            </a:r>
          </a:p>
          <a:p>
            <a:pPr lvl="1"/>
            <a:r>
              <a:rPr lang="hr-HR" sz="2000" b="1" smtClean="0"/>
              <a:t>Cistopatija</a:t>
            </a:r>
          </a:p>
          <a:p>
            <a:pPr lvl="1"/>
            <a:r>
              <a:rPr lang="hr-HR" sz="2000" b="1" smtClean="0"/>
              <a:t>Ortostatska hipotenzija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6585" cy="3810948"/>
          </a:xfrm>
        </p:spPr>
        <p:txBody>
          <a:bodyPr>
            <a:normAutofit fontScale="92500" lnSpcReduction="20000"/>
          </a:bodyPr>
          <a:lstStyle/>
          <a:p>
            <a:r>
              <a:rPr lang="bs-Latn-BA" sz="2400" b="1" smtClean="0"/>
              <a:t>Široko prihvaćena standardna klinička praksa</a:t>
            </a:r>
          </a:p>
          <a:p>
            <a:pPr lvl="1"/>
            <a:r>
              <a:rPr lang="bs-Latn-BA" sz="2200" b="1" smtClean="0"/>
              <a:t>Ispod 15%</a:t>
            </a:r>
          </a:p>
          <a:p>
            <a:endParaRPr lang="bs-Latn-BA" sz="2400" b="1" smtClean="0"/>
          </a:p>
          <a:p>
            <a:r>
              <a:rPr lang="bs-Latn-BA" sz="2400" b="1" smtClean="0"/>
              <a:t>Može </a:t>
            </a:r>
            <a:r>
              <a:rPr lang="bs-Latn-BA" sz="2400" b="1" dirty="0" smtClean="0"/>
              <a:t>biti jedini izbor u nekih bolesnika s DM</a:t>
            </a:r>
          </a:p>
          <a:p>
            <a:pPr lvl="1"/>
            <a:endParaRPr lang="bs-Latn-BA" sz="2400" b="1" dirty="0" smtClean="0"/>
          </a:p>
          <a:p>
            <a:pPr lvl="1"/>
            <a:r>
              <a:rPr lang="bs-Latn-BA" sz="2000" b="1" dirty="0" smtClean="0"/>
              <a:t>Iscrpljen vaskularni pristup</a:t>
            </a:r>
          </a:p>
          <a:p>
            <a:pPr lvl="1"/>
            <a:r>
              <a:rPr lang="bs-Latn-BA" sz="2000" b="1" dirty="0" smtClean="0"/>
              <a:t>Teška hipotenzija tokom i poslije HD</a:t>
            </a:r>
          </a:p>
          <a:p>
            <a:pPr lvl="1"/>
            <a:r>
              <a:rPr lang="bs-Latn-BA" sz="2000" b="1" smtClean="0"/>
              <a:t>Koronarna </a:t>
            </a:r>
            <a:r>
              <a:rPr lang="bs-Latn-BA" sz="2000" b="1" dirty="0" smtClean="0"/>
              <a:t>srčana bolest sa atacima angine tokom HD</a:t>
            </a:r>
          </a:p>
          <a:p>
            <a:pPr lvl="1"/>
            <a:endParaRPr lang="bs-Latn-BA" sz="2400" b="1" dirty="0" smtClean="0"/>
          </a:p>
          <a:p>
            <a:r>
              <a:rPr lang="bs-Latn-BA" sz="2400" b="1" dirty="0" smtClean="0"/>
              <a:t>Optimalno u mlađih bolesnika bez </a:t>
            </a:r>
            <a:r>
              <a:rPr lang="bs-Latn-BA" sz="2400" b="1" smtClean="0"/>
              <a:t>značajnih komorbiditeta</a:t>
            </a:r>
            <a:endParaRPr lang="bs-Latn-BA" sz="24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Peritonealna</a:t>
            </a:r>
            <a:r>
              <a:rPr lang="en-US" b="1" dirty="0" smtClean="0"/>
              <a:t> </a:t>
            </a:r>
            <a:r>
              <a:rPr lang="en-US" b="1" dirty="0" err="1" smtClean="0"/>
              <a:t>dijaliza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/>
              <a:t>Peritonealna dijaliza - prednosti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3" y="2309247"/>
            <a:ext cx="4868018" cy="4200041"/>
          </a:xfrm>
        </p:spPr>
        <p:txBody>
          <a:bodyPr>
            <a:normAutofit lnSpcReduction="10000"/>
          </a:bodyPr>
          <a:lstStyle/>
          <a:p>
            <a:r>
              <a:rPr lang="bs-Latn-BA" sz="2400" b="1" dirty="0" smtClean="0"/>
              <a:t>Liječenje u kućnim uvjetima</a:t>
            </a:r>
          </a:p>
          <a:p>
            <a:endParaRPr lang="bs-Latn-BA" sz="2400" b="1" smtClean="0"/>
          </a:p>
          <a:p>
            <a:r>
              <a:rPr lang="bs-Latn-BA" sz="2400" b="1" smtClean="0"/>
              <a:t>Mobilnost</a:t>
            </a:r>
            <a:endParaRPr lang="bs-Latn-BA" sz="2400" b="1" dirty="0" smtClean="0"/>
          </a:p>
          <a:p>
            <a:endParaRPr lang="bs-Latn-BA" sz="2400" b="1" smtClean="0"/>
          </a:p>
          <a:p>
            <a:r>
              <a:rPr lang="bs-Latn-BA" sz="2400" b="1" smtClean="0"/>
              <a:t>Čuvanje rezidualne diureze</a:t>
            </a:r>
          </a:p>
          <a:p>
            <a:pPr lvl="1"/>
            <a:r>
              <a:rPr lang="bs-Latn-BA" sz="2000" b="1" smtClean="0"/>
              <a:t>Gubitak RRF 65% niži u PD bolesnika</a:t>
            </a:r>
          </a:p>
          <a:p>
            <a:pPr lvl="1"/>
            <a:r>
              <a:rPr lang="bs-Latn-BA" sz="2000" b="1" smtClean="0"/>
              <a:t>Očuvana RRF – veće izlučivanje AG proteina i smanjen rizik akumulacije GDP</a:t>
            </a:r>
            <a:endParaRPr lang="bs-Latn-BA" sz="20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92463" y="2461647"/>
            <a:ext cx="4868018" cy="4200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Sporija dijaliza – više fiziološka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bs-Latn-BA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Izbjegavanje cirkulatornog stresa</a:t>
            </a:r>
            <a:endParaRPr kumimoji="0" lang="bs-Latn-BA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s-Latn-BA" sz="2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Sporija UF bez značajne hipotenzije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s-Latn-BA" sz="2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Dijaliza bez antikoagulansa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bs-Latn-BA" sz="24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Nema punkcije AVF</a:t>
            </a:r>
          </a:p>
        </p:txBody>
      </p:sp>
    </p:spTree>
    <p:extLst>
      <p:ext uri="{BB962C8B-B14F-4D97-AF65-F5344CB8AC3E}">
        <p14:creationId xmlns:p14="http://schemas.microsoft.com/office/powerpoint/2010/main" val="39341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/>
              <a:t>Peritonealna dijaliza - prednosti</a:t>
            </a:r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1" y="2386738"/>
            <a:ext cx="5105400" cy="4273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Intraperitonealni inzulin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bs-Latn-BA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Bolji fiziološki efekat 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bs-Latn-BA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Davati kad je trbuh prazan jer se insulin adherira na plastiku vrećice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bs-Latn-BA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Bioraspoloživost IP insulina se individualno razlikuje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bs-Latn-BA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Hepatična subkapsularna steatoza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s-Latn-BA" sz="2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Povoljno djelovanje na dijabetičnu retinopatiju (?)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bs-Latn-BA" sz="19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bs-Latn-BA" sz="19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Stabilniji hemodinamski status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bs-Latn-B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Heparin?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1761" y="2539139"/>
            <a:ext cx="5105400" cy="4060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Liberalnija dijeta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s-Latn-BA" sz="2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Manje izražena anemija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bs-Latn-BA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Manje doze Epo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kumimoji="0" lang="bs-Latn-BA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bs-Latn-BA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Manji rizik krvno-prenosivih bolesti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kumimoji="0" lang="bs-Latn-BA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bs-Latn-BA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Manji rizik odgođene funkcije grafta </a:t>
            </a:r>
            <a:endParaRPr kumimoji="0" lang="bs-Latn-BA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bs-Latn-BA" sz="24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Dob i komorbiditeti najviše utiču na preživljavanje, uz odsustvo čestih peritonitisa</a:t>
            </a:r>
          </a:p>
        </p:txBody>
      </p:sp>
    </p:spTree>
    <p:extLst>
      <p:ext uri="{BB962C8B-B14F-4D97-AF65-F5344CB8AC3E}">
        <p14:creationId xmlns:p14="http://schemas.microsoft.com/office/powerpoint/2010/main" val="39341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ealthh.com/wp-content/uploads/2014/06/diabetic-foot-ulcer-pictures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13533" r="11269" b="9850"/>
          <a:stretch/>
        </p:blipFill>
        <p:spPr bwMode="auto">
          <a:xfrm>
            <a:off x="5777552" y="1603612"/>
            <a:ext cx="6414448" cy="52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768952"/>
            <a:ext cx="8761413" cy="706964"/>
          </a:xfrm>
        </p:spPr>
        <p:txBody>
          <a:bodyPr/>
          <a:lstStyle/>
          <a:p>
            <a:r>
              <a:rPr lang="bs-Latn-BA" sz="2800" b="1" dirty="0" smtClean="0"/>
              <a:t>Bolesnici sa dijabetičnom nefropatijom i terminalnim zatajenjem bubrežne funkcije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05" y="2210937"/>
            <a:ext cx="5158854" cy="4408227"/>
          </a:xfrm>
        </p:spPr>
        <p:txBody>
          <a:bodyPr>
            <a:noAutofit/>
          </a:bodyPr>
          <a:lstStyle/>
          <a:p>
            <a:r>
              <a:rPr lang="bs-Latn-BA" sz="2400" b="1" dirty="0" smtClean="0"/>
              <a:t>Starenje populacije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Duže preživljavanje bolesnika sa DM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Porast broja bolesnika sa DM na dijalizi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Brojni komorbiditeti u bolesnika sa DM</a:t>
            </a:r>
            <a:endParaRPr lang="en-GB" sz="2400" b="1" dirty="0"/>
          </a:p>
        </p:txBody>
      </p:sp>
      <p:sp>
        <p:nvSpPr>
          <p:cNvPr id="6" name="Curved Left Arrow 5"/>
          <p:cNvSpPr/>
          <p:nvPr/>
        </p:nvSpPr>
        <p:spPr>
          <a:xfrm>
            <a:off x="4189863" y="2429301"/>
            <a:ext cx="750627" cy="41898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824652"/>
          </a:xfrm>
        </p:spPr>
        <p:txBody>
          <a:bodyPr/>
          <a:lstStyle/>
          <a:p>
            <a:r>
              <a:rPr lang="bs-Latn-BA" b="1" dirty="0" smtClean="0"/>
              <a:t>Peritonealna dijaliza </a:t>
            </a:r>
            <a:r>
              <a:rPr lang="bs-Latn-BA" b="1" smtClean="0"/>
              <a:t>– nedostaci i rizici</a:t>
            </a:r>
            <a:br>
              <a:rPr lang="bs-Latn-BA" b="1" smtClean="0"/>
            </a:br>
            <a:r>
              <a:rPr lang="bs-Latn-BA" sz="2400" b="1" smtClean="0"/>
              <a:t>- uzroci gubitka PD kao metode liječenja - 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55" y="2172862"/>
            <a:ext cx="5794485" cy="4487018"/>
          </a:xfrm>
        </p:spPr>
        <p:txBody>
          <a:bodyPr>
            <a:normAutofit/>
          </a:bodyPr>
          <a:lstStyle/>
          <a:p>
            <a:r>
              <a:rPr lang="bs-Latn-BA" sz="2000" b="1" smtClean="0"/>
              <a:t>Smanjivanje </a:t>
            </a:r>
            <a:r>
              <a:rPr lang="bs-Latn-BA" sz="2000" b="1" dirty="0" smtClean="0"/>
              <a:t>peritonealnog klirensa i neefikasna dijaliza</a:t>
            </a:r>
          </a:p>
          <a:p>
            <a:pPr lvl="1"/>
            <a:endParaRPr lang="bs-Latn-BA" b="1" smtClean="0"/>
          </a:p>
          <a:p>
            <a:pPr lvl="1"/>
            <a:r>
              <a:rPr lang="bs-Latn-BA" sz="1800" b="1" smtClean="0"/>
              <a:t>Oštećenja </a:t>
            </a:r>
            <a:r>
              <a:rPr lang="bs-Latn-BA" sz="1800" b="1" dirty="0" smtClean="0"/>
              <a:t>vaskulature peritonealne membrane</a:t>
            </a:r>
          </a:p>
          <a:p>
            <a:pPr lvl="1"/>
            <a:endParaRPr lang="bs-Latn-BA" sz="1800" b="1" smtClean="0"/>
          </a:p>
          <a:p>
            <a:pPr lvl="1"/>
            <a:r>
              <a:rPr lang="bs-Latn-BA" sz="1800" b="1" smtClean="0"/>
              <a:t>Rekurentne </a:t>
            </a:r>
            <a:r>
              <a:rPr lang="bs-Latn-BA" sz="1800" b="1" dirty="0" smtClean="0"/>
              <a:t>epizode peritonitisa</a:t>
            </a:r>
          </a:p>
          <a:p>
            <a:pPr lvl="1"/>
            <a:endParaRPr lang="bs-Latn-BA" sz="1800" b="1" smtClean="0"/>
          </a:p>
          <a:p>
            <a:pPr lvl="1"/>
            <a:r>
              <a:rPr lang="bs-Latn-BA" sz="1800" b="1" smtClean="0"/>
              <a:t>Gubitak UF – preopterećenje tekućinom</a:t>
            </a:r>
            <a:endParaRPr lang="bs-Latn-BA" sz="1800" b="1" dirty="0" smtClean="0"/>
          </a:p>
          <a:p>
            <a:pPr lvl="1"/>
            <a:endParaRPr lang="bs-Latn-BA" sz="1800" b="1" smtClean="0"/>
          </a:p>
          <a:p>
            <a:pPr lvl="1"/>
            <a:r>
              <a:rPr lang="bs-Latn-BA" sz="1800" b="1" smtClean="0"/>
              <a:t>Peritonealna fibroza</a:t>
            </a:r>
            <a:endParaRPr lang="bs-Latn-BA" sz="18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60355" y="2431942"/>
            <a:ext cx="5413485" cy="423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Peritonitis, exit-site infekcije, enkapsulirajuća</a:t>
            </a:r>
            <a:r>
              <a:rPr kumimoji="0" lang="bs-Latn-BA" sz="2000" b="1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peritonealna skleroza</a:t>
            </a:r>
            <a:endParaRPr kumimoji="0" lang="bs-Latn-BA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s-Latn-BA" sz="16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Gljivični peritonitis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Značajno duže hospitalizacije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bs-Latn-BA" sz="16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ukc0213\Documents\peritonitis.jpg"/>
          <p:cNvPicPr>
            <a:picLocks noChangeAspect="1" noChangeArrowheads="1"/>
          </p:cNvPicPr>
          <p:nvPr/>
        </p:nvPicPr>
        <p:blipFill>
          <a:blip r:embed="rId2" cstate="print"/>
          <a:srcRect l="9384" r="8191" b="16923"/>
          <a:stretch>
            <a:fillRect/>
          </a:stretch>
        </p:blipFill>
        <p:spPr bwMode="auto">
          <a:xfrm>
            <a:off x="7125056" y="4282440"/>
            <a:ext cx="2963824" cy="224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3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824652"/>
          </a:xfrm>
        </p:spPr>
        <p:txBody>
          <a:bodyPr/>
          <a:lstStyle/>
          <a:p>
            <a:r>
              <a:rPr lang="bs-Latn-BA" b="1" dirty="0" smtClean="0"/>
              <a:t>Peritonealna dijaliza </a:t>
            </a:r>
            <a:r>
              <a:rPr lang="bs-Latn-BA" b="1" smtClean="0"/>
              <a:t>– nedostaci i rizici</a:t>
            </a:r>
            <a:br>
              <a:rPr lang="bs-Latn-BA" b="1" smtClean="0"/>
            </a:br>
            <a:r>
              <a:rPr lang="bs-Latn-BA" sz="2400" b="1" smtClean="0"/>
              <a:t>- uzroci gubitka PD kao metode liječenja - </a:t>
            </a:r>
            <a:endParaRPr lang="en-GB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75" y="2331720"/>
            <a:ext cx="5413485" cy="42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Dijalizat s hipertonom glukozom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bs-Latn-B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60-80% glukoze iz dijalizata se apsorbira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(dnevni unos 100-300 g glukoze)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Hiperinsulinemija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Centralna debljina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7334" y="2900572"/>
            <a:ext cx="5413485" cy="288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bs-Latn-B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Dislipidemija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s-Latn-B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Malnutricija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bs-Latn-B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Hipoalbuminemija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673" y="714588"/>
            <a:ext cx="8761413" cy="1038012"/>
          </a:xfrm>
        </p:spPr>
        <p:txBody>
          <a:bodyPr/>
          <a:lstStyle/>
          <a:p>
            <a:r>
              <a:rPr lang="bs-Latn-BA" b="1" smtClean="0"/>
              <a:t>Preživljavanje i kako poboljšati ishod u bolesnika sa DM na PD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359660"/>
            <a:ext cx="4465319" cy="4086860"/>
          </a:xfrm>
        </p:spPr>
        <p:txBody>
          <a:bodyPr>
            <a:normAutofit fontScale="92500" lnSpcReduction="10000"/>
          </a:bodyPr>
          <a:lstStyle/>
          <a:p>
            <a:r>
              <a:rPr lang="bs-Latn-BA" sz="2000" b="1" dirty="0" smtClean="0"/>
              <a:t>Preživljavanje je značajno lošije nego u bolesnika koji nemaju DM</a:t>
            </a:r>
          </a:p>
          <a:p>
            <a:pPr lvl="1"/>
            <a:r>
              <a:rPr lang="bs-Latn-BA" b="1" dirty="0" smtClean="0"/>
              <a:t>Spol, dob</a:t>
            </a:r>
          </a:p>
          <a:p>
            <a:pPr lvl="1"/>
            <a:r>
              <a:rPr lang="bs-Latn-BA" b="1" dirty="0" smtClean="0"/>
              <a:t>Dob u vrijeme pojave DM</a:t>
            </a:r>
          </a:p>
          <a:p>
            <a:pPr lvl="1"/>
            <a:r>
              <a:rPr lang="bs-Latn-BA" b="1" dirty="0" smtClean="0"/>
              <a:t>Trajanje DM</a:t>
            </a:r>
          </a:p>
          <a:p>
            <a:pPr lvl="1"/>
            <a:r>
              <a:rPr lang="bs-Latn-BA" b="1" dirty="0" smtClean="0"/>
              <a:t>Dob u vrijeme početka dijalize</a:t>
            </a:r>
          </a:p>
          <a:p>
            <a:pPr lvl="1"/>
            <a:r>
              <a:rPr lang="bs-Latn-BA" b="1" dirty="0" smtClean="0"/>
              <a:t>Trajanje dijalize</a:t>
            </a:r>
          </a:p>
          <a:p>
            <a:pPr lvl="1"/>
            <a:r>
              <a:rPr lang="bs-Latn-BA" b="1" dirty="0" smtClean="0"/>
              <a:t>Izraženost komorbiditeta</a:t>
            </a:r>
          </a:p>
          <a:p>
            <a:pPr lvl="1"/>
            <a:r>
              <a:rPr lang="bs-Latn-BA" b="1" dirty="0" smtClean="0"/>
              <a:t>Dijalizna tehnologija</a:t>
            </a:r>
          </a:p>
          <a:p>
            <a:pPr lvl="2">
              <a:buNone/>
            </a:pPr>
            <a:endParaRPr lang="bs-Latn-BA" sz="2000" b="1" dirty="0"/>
          </a:p>
          <a:p>
            <a:r>
              <a:rPr lang="bs-Latn-BA" sz="2000" b="1" dirty="0" smtClean="0"/>
              <a:t>Kardiovaskularni uzroci smrti i infekcije</a:t>
            </a:r>
          </a:p>
          <a:p>
            <a:endParaRPr lang="en-GB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5360" y="2344420"/>
            <a:ext cx="7162799" cy="4284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Rano prijavljivanje nefrologu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bs-Latn-B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Pravovremeno započinjanje dijalize – individualno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bs-Latn-B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Asistirana PD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bs-Latn-B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Otopine s niskim GDP; </a:t>
            </a: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otopine</a:t>
            </a:r>
            <a:endParaRPr kumimoji="0" lang="bs-Latn-B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bs-Latn-B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Icodekstrin ili  AA otopina 1x dnevno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0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Potencijalne prednosti icodekstrina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77440"/>
            <a:ext cx="8761412" cy="4114800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Povećanje UF volumena</a:t>
            </a:r>
          </a:p>
          <a:p>
            <a:endParaRPr lang="hr-HR" b="1" dirty="0" smtClean="0"/>
          </a:p>
          <a:p>
            <a:r>
              <a:rPr lang="hr-HR" b="1" dirty="0" smtClean="0"/>
              <a:t>Bolja kontrola krvnog tlaka</a:t>
            </a:r>
          </a:p>
          <a:p>
            <a:endParaRPr lang="hr-HR" b="1" dirty="0" smtClean="0"/>
          </a:p>
          <a:p>
            <a:r>
              <a:rPr lang="hr-HR" b="1" dirty="0" smtClean="0"/>
              <a:t>Povećavanje klirensa</a:t>
            </a:r>
          </a:p>
          <a:p>
            <a:endParaRPr lang="hr-HR" b="1" dirty="0" smtClean="0"/>
          </a:p>
          <a:p>
            <a:r>
              <a:rPr lang="hr-HR" b="1" dirty="0" smtClean="0"/>
              <a:t>Bolja kontrola glikemija</a:t>
            </a:r>
          </a:p>
          <a:p>
            <a:endParaRPr lang="hr-HR" b="1" dirty="0" smtClean="0"/>
          </a:p>
          <a:p>
            <a:r>
              <a:rPr lang="hr-HR" b="1" dirty="0" smtClean="0"/>
              <a:t>Manje doze inzulina</a:t>
            </a:r>
          </a:p>
          <a:p>
            <a:endParaRPr lang="hr-HR" b="1" dirty="0" smtClean="0"/>
          </a:p>
          <a:p>
            <a:r>
              <a:rPr lang="hr-HR" b="1" dirty="0" smtClean="0"/>
              <a:t>Bolja kontrola hiperlipidemije</a:t>
            </a:r>
          </a:p>
          <a:p>
            <a:endParaRPr lang="hr-HR" b="1" dirty="0" smtClean="0"/>
          </a:p>
          <a:p>
            <a:r>
              <a:rPr lang="hr-HR" b="1" dirty="0" smtClean="0"/>
              <a:t>Očuvanje RRF</a:t>
            </a:r>
            <a:endParaRPr lang="en-US" b="1" dirty="0"/>
          </a:p>
        </p:txBody>
      </p:sp>
      <p:sp>
        <p:nvSpPr>
          <p:cNvPr id="1026" name="AutoShape 2" descr="https://upload.wikimedia.org/wikipedia/commons/7/75/Pulmonary_oedema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ukc0213\Documents\Pulmonary_oed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376" y="2606039"/>
            <a:ext cx="3966664" cy="389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1" t="32781" r="1927"/>
          <a:stretch>
            <a:fillRect/>
          </a:stretch>
        </p:blipFill>
        <p:spPr>
          <a:xfrm>
            <a:off x="0" y="2072640"/>
            <a:ext cx="5562600" cy="47853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Zaključak</a:t>
            </a:r>
            <a:endParaRPr lang="en-US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2600" y="2316480"/>
            <a:ext cx="6416041" cy="4297680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Dijalizni tretman bolesnika s dijabetičnom nefropatijom je izazovan i zahtijeva multidisciplinaran pristup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5-to godišnje preživljavanje 30%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PD omogućava isto ili bolje preživljavanje bolesnika sa dijabetičnom nefropatijom barem u prvih nekoliko godina dijaliznog liječenja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Transplantacija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0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lubputnika.org/images/putoskop/festivalska-vrelina-bih/kupre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0412" cy="68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1" y="3269170"/>
            <a:ext cx="5105400" cy="358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826675"/>
            <a:ext cx="6332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Muškarac, 58 godina, DM 1 od 20-te godine života</a:t>
            </a:r>
          </a:p>
          <a:p>
            <a:r>
              <a:rPr lang="hr-HR" b="1" dirty="0" smtClean="0"/>
              <a:t>Na HD od 52-godine života</a:t>
            </a:r>
          </a:p>
          <a:p>
            <a:r>
              <a:rPr lang="hr-HR" b="1" dirty="0" smtClean="0"/>
              <a:t>Trostruki koronarni by-pass, TIA</a:t>
            </a:r>
          </a:p>
          <a:p>
            <a:r>
              <a:rPr lang="hr-HR" b="1" dirty="0" smtClean="0"/>
              <a:t>Multipli laser tretmani retinopatije</a:t>
            </a:r>
          </a:p>
          <a:p>
            <a:r>
              <a:rPr lang="hr-HR" b="1" dirty="0" smtClean="0"/>
              <a:t>Bilateralna potkoljenična amputacija</a:t>
            </a:r>
          </a:p>
          <a:p>
            <a:r>
              <a:rPr lang="hr-HR" b="1" dirty="0"/>
              <a:t>Bolesnik očekuje da dobije proteze da bi mogao da vozi i nastavi da radi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778240" cy="57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867051" y="2148840"/>
            <a:ext cx="32191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smtClean="0"/>
              <a:t>HD preko proksimalne</a:t>
            </a:r>
          </a:p>
          <a:p>
            <a:r>
              <a:rPr lang="hr-HR" b="1" smtClean="0"/>
              <a:t>radiocefalične fistule, </a:t>
            </a:r>
          </a:p>
          <a:p>
            <a:r>
              <a:rPr lang="hr-HR" b="1" smtClean="0"/>
              <a:t>275 ml/min. </a:t>
            </a:r>
          </a:p>
          <a:p>
            <a:r>
              <a:rPr lang="hr-HR" b="1" smtClean="0"/>
              <a:t>Iznanadan jak bol u desnoj</a:t>
            </a:r>
          </a:p>
          <a:p>
            <a:r>
              <a:rPr lang="hr-HR" b="1" smtClean="0"/>
              <a:t>šaci tokom jedne HD.</a:t>
            </a:r>
          </a:p>
          <a:p>
            <a:endParaRPr lang="hr-HR" b="1" smtClean="0"/>
          </a:p>
          <a:p>
            <a:r>
              <a:rPr lang="hr-HR" b="1" smtClean="0"/>
              <a:t>Prethodno ulkus na IV prstu</a:t>
            </a:r>
          </a:p>
          <a:p>
            <a:r>
              <a:rPr lang="hr-HR" b="1" smtClean="0"/>
              <a:t>koji nije zarastao. Lezija</a:t>
            </a:r>
          </a:p>
          <a:p>
            <a:r>
              <a:rPr lang="hr-HR" b="1" smtClean="0"/>
              <a:t>progredira u gangrenu i </a:t>
            </a:r>
          </a:p>
          <a:p>
            <a:r>
              <a:rPr lang="hr-HR" b="1" smtClean="0"/>
              <a:t>osteomijelitis.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210800" cy="685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155259" y="2743200"/>
            <a:ext cx="203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Amputacija </a:t>
            </a:r>
          </a:p>
          <a:p>
            <a:r>
              <a:rPr lang="hr-HR" b="1" smtClean="0"/>
              <a:t>prsta i zatvaranje </a:t>
            </a:r>
          </a:p>
          <a:p>
            <a:r>
              <a:rPr lang="hr-HR" b="1" smtClean="0"/>
              <a:t>fistule. 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335280" y="6111240"/>
            <a:ext cx="597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smtClean="0">
                <a:solidFill>
                  <a:srgbClr val="002060"/>
                </a:solidFill>
              </a:rPr>
              <a:t>Difuzna bolest metakarpalnih i krvnih sudova prstiju. </a:t>
            </a:r>
            <a:endParaRPr 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33" y="958428"/>
            <a:ext cx="9970247" cy="706964"/>
          </a:xfrm>
        </p:spPr>
        <p:txBody>
          <a:bodyPr/>
          <a:lstStyle/>
          <a:p>
            <a:r>
              <a:rPr lang="hr-HR" b="1" smtClean="0"/>
              <a:t>Terapijske opcije u dijabetičnoj nefropatiji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377165" cy="3416300"/>
          </a:xfrm>
        </p:spPr>
        <p:txBody>
          <a:bodyPr/>
          <a:lstStyle/>
          <a:p>
            <a:r>
              <a:rPr lang="hr-HR" sz="2800" b="1" smtClean="0"/>
              <a:t>Hemodijaliza</a:t>
            </a:r>
          </a:p>
          <a:p>
            <a:endParaRPr lang="hr-HR" sz="2800" b="1" smtClean="0"/>
          </a:p>
          <a:p>
            <a:r>
              <a:rPr lang="hr-HR" sz="2800" b="1" smtClean="0"/>
              <a:t>Peritonealna dijaliza</a:t>
            </a:r>
          </a:p>
          <a:p>
            <a:endParaRPr lang="hr-HR" sz="2800" b="1" smtClean="0"/>
          </a:p>
          <a:p>
            <a:r>
              <a:rPr lang="hr-HR" sz="2800" b="1" smtClean="0"/>
              <a:t>Transplantacija</a:t>
            </a:r>
          </a:p>
          <a:p>
            <a:endParaRPr lang="hr-HR" smtClean="0"/>
          </a:p>
          <a:p>
            <a:pPr>
              <a:buNone/>
            </a:pP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4635" y="2771140"/>
            <a:ext cx="5459205" cy="341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r-HR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Izbor terapije individualno prema  bolesniku</a:t>
            </a:r>
            <a:endParaRPr kumimoji="0" lang="hr-HR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r-HR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Odluku o vrsti terapije treba donijeti na vrijeme – prije nego bolesniku zatreba urgentna dijaliza</a:t>
            </a:r>
            <a:endParaRPr kumimoji="0" lang="hr-HR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Na izbor terapije utiču: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92680"/>
            <a:ext cx="8761412" cy="4130040"/>
          </a:xfrm>
        </p:spPr>
        <p:txBody>
          <a:bodyPr>
            <a:normAutofit lnSpcReduction="10000"/>
          </a:bodyPr>
          <a:lstStyle/>
          <a:p>
            <a:r>
              <a:rPr lang="hr-HR" sz="2400" b="1" smtClean="0"/>
              <a:t>Dob bolesnika</a:t>
            </a:r>
          </a:p>
          <a:p>
            <a:endParaRPr lang="hr-HR" sz="2400" b="1" smtClean="0"/>
          </a:p>
          <a:p>
            <a:r>
              <a:rPr lang="hr-HR" sz="2400" b="1" smtClean="0"/>
              <a:t>Nivo obrazovanja</a:t>
            </a:r>
          </a:p>
          <a:p>
            <a:endParaRPr lang="hr-HR" sz="2400" b="1" smtClean="0"/>
          </a:p>
          <a:p>
            <a:r>
              <a:rPr lang="hr-HR" sz="2400" b="1" smtClean="0"/>
              <a:t>Udaljenost od dijaliznog centra</a:t>
            </a:r>
          </a:p>
          <a:p>
            <a:endParaRPr lang="hr-HR" sz="2400" b="1" smtClean="0"/>
          </a:p>
          <a:p>
            <a:r>
              <a:rPr lang="hr-HR" sz="2400" b="1" smtClean="0"/>
              <a:t>Podrška porodice i društva u cjelini</a:t>
            </a:r>
          </a:p>
          <a:p>
            <a:endParaRPr lang="hr-HR" sz="2400" b="1" smtClean="0"/>
          </a:p>
          <a:p>
            <a:r>
              <a:rPr lang="hr-HR" sz="2400" b="1" smtClean="0"/>
              <a:t>Komorbiditeti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46760"/>
            <a:ext cx="11353799" cy="933872"/>
          </a:xfrm>
        </p:spPr>
        <p:txBody>
          <a:bodyPr/>
          <a:lstStyle/>
          <a:p>
            <a:r>
              <a:rPr lang="hr-HR" b="1" smtClean="0"/>
              <a:t>Komplikacije DM koje persistiraju ili progrediraju </a:t>
            </a:r>
            <a:br>
              <a:rPr lang="hr-HR" b="1" smtClean="0"/>
            </a:br>
            <a:r>
              <a:rPr lang="hr-HR" b="1" smtClean="0"/>
              <a:t>u terminalnom bubrežnom zatajenju</a:t>
            </a:r>
            <a:endParaRPr lang="en-US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" y="2451100"/>
            <a:ext cx="5547359" cy="4132580"/>
          </a:xfrm>
        </p:spPr>
        <p:txBody>
          <a:bodyPr>
            <a:noAutofit/>
          </a:bodyPr>
          <a:lstStyle/>
          <a:p>
            <a:r>
              <a:rPr lang="hr-HR" sz="2400" b="1" smtClean="0"/>
              <a:t>Retinopatija, glaukom, katarkta</a:t>
            </a:r>
          </a:p>
          <a:p>
            <a:endParaRPr lang="hr-HR" sz="2400" b="1" smtClean="0"/>
          </a:p>
          <a:p>
            <a:r>
              <a:rPr lang="hr-HR" sz="2400" b="1" smtClean="0"/>
              <a:t>Koronarna bolest, kardiomiopatija</a:t>
            </a:r>
          </a:p>
          <a:p>
            <a:endParaRPr lang="hr-HR" sz="2400" b="1" smtClean="0"/>
          </a:p>
          <a:p>
            <a:r>
              <a:rPr lang="hr-HR" sz="2400" b="1" smtClean="0"/>
              <a:t>Cerebrovaskularna bolest</a:t>
            </a:r>
          </a:p>
          <a:p>
            <a:endParaRPr lang="hr-HR" sz="2400" b="1" smtClean="0"/>
          </a:p>
          <a:p>
            <a:r>
              <a:rPr lang="hr-HR" sz="2400" b="1" smtClean="0"/>
              <a:t>Periferna vaskularna bolest, amputacije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141720" y="2527300"/>
            <a:ext cx="5486400" cy="402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Motorna i senzorna neuropatija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Autonomna disfunkcija (dijareja, konstipacija, hipotenzija)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Miopatija i dermopatija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2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Depresija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1332</Words>
  <Application>Microsoft Office PowerPoint</Application>
  <PresentationFormat>Widescreen</PresentationFormat>
  <Paragraphs>371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Ion Boardroom</vt:lpstr>
      <vt:lpstr>Dijaliza u bolesnika s dijabetičnom nefropatijom</vt:lpstr>
      <vt:lpstr>PowerPoint Presentation</vt:lpstr>
      <vt:lpstr>Bolesnici sa dijabetičnom nefropatijom i terminalnim zatajenjem bubrežne funkcije</vt:lpstr>
      <vt:lpstr>PowerPoint Presentation</vt:lpstr>
      <vt:lpstr>PowerPoint Presentation</vt:lpstr>
      <vt:lpstr>PowerPoint Presentation</vt:lpstr>
      <vt:lpstr>Terapijske opcije u dijabetičnoj nefropatiji</vt:lpstr>
      <vt:lpstr>Na izbor terapije utiču: </vt:lpstr>
      <vt:lpstr>Komplikacije DM koje persistiraju ili progrediraju  u terminalnom bubrežnom zatajenju</vt:lpstr>
      <vt:lpstr>Multidisciplinarni pristup</vt:lpstr>
      <vt:lpstr>Kad je vrijeme da se započne s dijaliznom terapijom? </vt:lpstr>
      <vt:lpstr>Hemodijaliza</vt:lpstr>
      <vt:lpstr>Hemodijaliza</vt:lpstr>
      <vt:lpstr>Hemodijaliza</vt:lpstr>
      <vt:lpstr>Hemodijaliza - hipotenzija</vt:lpstr>
      <vt:lpstr>Hemodijaliza - hipotenzija</vt:lpstr>
      <vt:lpstr>Hemodijaliza - hipotenzija</vt:lpstr>
      <vt:lpstr>Hemodijaliza - hipertenzija</vt:lpstr>
      <vt:lpstr>Hemodijaliza – interdijalizni porast TT </vt:lpstr>
      <vt:lpstr>Hemodijaliza – vaskularni pristup</vt:lpstr>
      <vt:lpstr>Hemodijaliza – vaskularni pristup</vt:lpstr>
      <vt:lpstr>PowerPoint Presentation</vt:lpstr>
      <vt:lpstr>Hemodijaliza – antikoagulans</vt:lpstr>
      <vt:lpstr>Hemodijaliza – periferna vaskularna bolest</vt:lpstr>
      <vt:lpstr>PowerPoint Presentation</vt:lpstr>
      <vt:lpstr>Hemodijaliza – dijabetična neuropatija</vt:lpstr>
      <vt:lpstr>Peritonealna dijaliza</vt:lpstr>
      <vt:lpstr>Peritonealna dijaliza - prednosti</vt:lpstr>
      <vt:lpstr>Peritonealna dijaliza - prednosti</vt:lpstr>
      <vt:lpstr>Peritonealna dijaliza – nedostaci i rizici - uzroci gubitka PD kao metode liječenja - </vt:lpstr>
      <vt:lpstr>Peritonealna dijaliza – nedostaci i rizici - uzroci gubitka PD kao metode liječenja - </vt:lpstr>
      <vt:lpstr>Preživljavanje i kako poboljšati ishod u bolesnika sa DM na PD</vt:lpstr>
      <vt:lpstr>Potencijalne prednosti icodekstrina</vt:lpstr>
      <vt:lpstr>Zaključak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Dijaliza u bolesnika s dijabetičnom nefropatijom</dc:title>
  <dc:creator>Nisa</dc:creator>
  <cp:lastModifiedBy>Nisa</cp:lastModifiedBy>
  <cp:revision>117</cp:revision>
  <dcterms:created xsi:type="dcterms:W3CDTF">2016-04-13T21:30:20Z</dcterms:created>
  <dcterms:modified xsi:type="dcterms:W3CDTF">2016-05-05T22:02:30Z</dcterms:modified>
</cp:coreProperties>
</file>