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300" r:id="rId3"/>
    <p:sldId id="333" r:id="rId4"/>
    <p:sldId id="334" r:id="rId5"/>
    <p:sldId id="335" r:id="rId6"/>
    <p:sldId id="266" r:id="rId7"/>
    <p:sldId id="267" r:id="rId8"/>
    <p:sldId id="268" r:id="rId9"/>
    <p:sldId id="274" r:id="rId10"/>
    <p:sldId id="275" r:id="rId11"/>
    <p:sldId id="277" r:id="rId12"/>
    <p:sldId id="278" r:id="rId13"/>
    <p:sldId id="329" r:id="rId14"/>
    <p:sldId id="336" r:id="rId15"/>
    <p:sldId id="279" r:id="rId16"/>
    <p:sldId id="280" r:id="rId17"/>
    <p:sldId id="281" r:id="rId18"/>
    <p:sldId id="282" r:id="rId19"/>
    <p:sldId id="295" r:id="rId20"/>
    <p:sldId id="339" r:id="rId21"/>
    <p:sldId id="337" r:id="rId22"/>
    <p:sldId id="312" r:id="rId23"/>
    <p:sldId id="309" r:id="rId24"/>
    <p:sldId id="311" r:id="rId25"/>
    <p:sldId id="262" r:id="rId26"/>
    <p:sldId id="327" r:id="rId27"/>
    <p:sldId id="330" r:id="rId28"/>
    <p:sldId id="322" r:id="rId29"/>
    <p:sldId id="323" r:id="rId30"/>
    <p:sldId id="331" r:id="rId31"/>
    <p:sldId id="332" r:id="rId32"/>
    <p:sldId id="324" r:id="rId33"/>
    <p:sldId id="326" r:id="rId34"/>
    <p:sldId id="328" r:id="rId35"/>
    <p:sldId id="340" r:id="rId36"/>
    <p:sldId id="338" r:id="rId37"/>
    <p:sldId id="34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756148536988432E-2"/>
          <c:y val="4.546479942500635E-2"/>
          <c:w val="0.80834718576844566"/>
          <c:h val="0.850987734544007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1978</c:v>
                </c:pt>
                <c:pt idx="3">
                  <c:v>1988</c:v>
                </c:pt>
                <c:pt idx="4">
                  <c:v>1991</c:v>
                </c:pt>
                <c:pt idx="5">
                  <c:v>1992</c:v>
                </c:pt>
                <c:pt idx="6">
                  <c:v>1999</c:v>
                </c:pt>
                <c:pt idx="7">
                  <c:v>2002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pPr>
              <a:ln w="57150">
                <a:solidFill>
                  <a:srgbClr val="FFFF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1978</c:v>
                </c:pt>
                <c:pt idx="3">
                  <c:v>1988</c:v>
                </c:pt>
                <c:pt idx="4">
                  <c:v>1991</c:v>
                </c:pt>
                <c:pt idx="5">
                  <c:v>1992</c:v>
                </c:pt>
                <c:pt idx="6">
                  <c:v>1999</c:v>
                </c:pt>
                <c:pt idx="7">
                  <c:v>2002</c:v>
                </c:pt>
                <c:pt idx="8">
                  <c:v>2012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37</c:v>
                </c:pt>
                <c:pt idx="1">
                  <c:v>130</c:v>
                </c:pt>
                <c:pt idx="2">
                  <c:v>45</c:v>
                </c:pt>
                <c:pt idx="3">
                  <c:v>5</c:v>
                </c:pt>
                <c:pt idx="4">
                  <c:v>11</c:v>
                </c:pt>
                <c:pt idx="5">
                  <c:v>0</c:v>
                </c:pt>
                <c:pt idx="6">
                  <c:v>3</c:v>
                </c:pt>
                <c:pt idx="7">
                  <c:v>12</c:v>
                </c:pt>
                <c:pt idx="8">
                  <c:v>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HD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1978</c:v>
                </c:pt>
                <c:pt idx="3">
                  <c:v>1988</c:v>
                </c:pt>
                <c:pt idx="4">
                  <c:v>1991</c:v>
                </c:pt>
                <c:pt idx="5">
                  <c:v>1992</c:v>
                </c:pt>
                <c:pt idx="6">
                  <c:v>1999</c:v>
                </c:pt>
                <c:pt idx="7">
                  <c:v>2002</c:v>
                </c:pt>
                <c:pt idx="8">
                  <c:v>2012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</c:v>
                </c:pt>
                <c:pt idx="1">
                  <c:v>54</c:v>
                </c:pt>
                <c:pt idx="2">
                  <c:v>54</c:v>
                </c:pt>
                <c:pt idx="3">
                  <c:v>125</c:v>
                </c:pt>
                <c:pt idx="4">
                  <c:v>155</c:v>
                </c:pt>
                <c:pt idx="5">
                  <c:v>140</c:v>
                </c:pt>
                <c:pt idx="6">
                  <c:v>185</c:v>
                </c:pt>
                <c:pt idx="7">
                  <c:v>175</c:v>
                </c:pt>
                <c:pt idx="8">
                  <c:v>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808072"/>
        <c:axId val="300809640"/>
      </c:lineChart>
      <c:catAx>
        <c:axId val="300808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300809640"/>
        <c:crosses val="autoZero"/>
        <c:auto val="1"/>
        <c:lblAlgn val="ctr"/>
        <c:lblOffset val="100"/>
        <c:noMultiLvlLbl val="0"/>
      </c:catAx>
      <c:valAx>
        <c:axId val="300809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30080807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6">
        <a:lumMod val="7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bs-Latn-BA" dirty="0" smtClean="0"/>
              <a:t>No of failed organs </a:t>
            </a:r>
          </a:p>
          <a:p>
            <a:pPr>
              <a:defRPr/>
            </a:pPr>
            <a:r>
              <a:rPr lang="bs-Latn-BA" dirty="0" smtClean="0"/>
              <a:t>and lethal outcome</a:t>
            </a:r>
            <a:endParaRPr lang="en-GB" dirty="0"/>
          </a:p>
        </c:rich>
      </c:tx>
      <c:layout>
        <c:manualLayout>
          <c:xMode val="edge"/>
          <c:yMode val="edge"/>
          <c:x val="0.17415793597288781"/>
          <c:y val="1.1233753626092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121622360293714E-2"/>
          <c:y val="0.21519670346826664"/>
          <c:w val="0.90487837763970624"/>
          <c:h val="0.6574974469746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25400" h="25400"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AKI</c:v>
                </c:pt>
                <c:pt idx="1">
                  <c:v>AKI+1</c:v>
                </c:pt>
                <c:pt idx="2">
                  <c:v>AKI+2</c:v>
                </c:pt>
                <c:pt idx="3">
                  <c:v>AKI+3</c:v>
                </c:pt>
                <c:pt idx="4">
                  <c:v>AKI+4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Lethal outcome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st="38100" dir="5400000" algn="ctr" rotWithShape="0">
                <a:srgbClr val="000000">
                  <a:alpha val="76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atte">
              <a:bevelT w="25400" h="25400"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AKI</c:v>
                </c:pt>
                <c:pt idx="1">
                  <c:v>AKI+1</c:v>
                </c:pt>
                <c:pt idx="2">
                  <c:v>AKI+2</c:v>
                </c:pt>
                <c:pt idx="3">
                  <c:v>AKI+3</c:v>
                </c:pt>
                <c:pt idx="4">
                  <c:v>AKI+4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804152"/>
        <c:axId val="300810032"/>
      </c:barChart>
      <c:catAx>
        <c:axId val="30080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10032"/>
        <c:crosses val="autoZero"/>
        <c:auto val="1"/>
        <c:lblAlgn val="ctr"/>
        <c:lblOffset val="100"/>
        <c:noMultiLvlLbl val="0"/>
      </c:catAx>
      <c:valAx>
        <c:axId val="3008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041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AKI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Pre-renal</c:v>
                </c:pt>
                <c:pt idx="1">
                  <c:v>Renal</c:v>
                </c:pt>
                <c:pt idx="2">
                  <c:v>Post - renal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285</c:v>
                </c:pt>
                <c:pt idx="1">
                  <c:v>224</c:v>
                </c:pt>
                <c:pt idx="2">
                  <c:v>122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495202344475038E-2"/>
          <c:y val="0.10776095959611597"/>
          <c:w val="0.97300959531104991"/>
          <c:h val="0.796734541394089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AKI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2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Died</c:v>
                </c:pt>
                <c:pt idx="1">
                  <c:v>Recovered</c:v>
                </c:pt>
                <c:pt idx="2">
                  <c:v>CHD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284</c:v>
                </c:pt>
                <c:pt idx="1">
                  <c:v>215</c:v>
                </c:pt>
                <c:pt idx="2">
                  <c:v>132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1246077340359"/>
          <c:y val="1.3114814235064646E-2"/>
          <c:w val="0.68068219655189022"/>
          <c:h val="0.87062522314681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sepsis</c:v>
                </c:pt>
                <c:pt idx="1">
                  <c:v>polytrauma</c:v>
                </c:pt>
                <c:pt idx="2">
                  <c:v>hemorrhagic shock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626706203474437E-2"/>
          <c:y val="0.81842928259099301"/>
          <c:w val="0.93225160417749131"/>
          <c:h val="0.16242500319723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N</c:v>
                </c:pt>
                <c:pt idx="1">
                  <c:v>Younger than 1 year</c:v>
                </c:pt>
                <c:pt idx="2">
                  <c:v>Older than 1 year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Recovered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N</c:v>
                </c:pt>
                <c:pt idx="1">
                  <c:v>Younger than 1 year</c:v>
                </c:pt>
                <c:pt idx="2">
                  <c:v>Older than 1 year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27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CKD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N</c:v>
                </c:pt>
                <c:pt idx="1">
                  <c:v>Younger than 1 year</c:v>
                </c:pt>
                <c:pt idx="2">
                  <c:v>Older than 1 year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15119112"/>
        <c:axId val="254210160"/>
      </c:barChart>
      <c:catAx>
        <c:axId val="215119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210160"/>
        <c:crosses val="autoZero"/>
        <c:auto val="1"/>
        <c:lblAlgn val="ctr"/>
        <c:lblOffset val="100"/>
        <c:noMultiLvlLbl val="0"/>
      </c:catAx>
      <c:valAx>
        <c:axId val="25421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19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01300159652994"/>
          <c:y val="7.1842786664710778E-2"/>
          <c:w val="0.66990049689538178"/>
          <c:h val="0.732576407441249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Sepsis</c:v>
                </c:pt>
                <c:pt idx="1">
                  <c:v>Perinatal asphyxia</c:v>
                </c:pt>
                <c:pt idx="2">
                  <c:v>RDS</c:v>
                </c:pt>
                <c:pt idx="3">
                  <c:v>Surgical procedure</c:v>
                </c:pt>
                <c:pt idx="4">
                  <c:v>Congenital hearth disease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7854018247719"/>
          <c:y val="3.3028589234760281E-4"/>
          <c:w val="0.39219649627129943"/>
          <c:h val="0.890272264803699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Acute rejection</c:v>
                </c:pt>
                <c:pt idx="1">
                  <c:v>Primary graft afunction</c:v>
                </c:pt>
                <c:pt idx="2">
                  <c:v>Functional graft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5</c:v>
                </c:pt>
                <c:pt idx="2">
                  <c:v>112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41535-F66C-4333-8455-FB4CACF8AB67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B9F6F-A863-41E9-AC72-34D537EA1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05B7B-DA59-44E7-95BE-4975B5480A1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4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0077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7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7292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1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2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28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996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99BFD76-E90C-4BFC-B9C2-8CCA05A0984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1B43C08-8740-4024-8A8A-C2155CD4C2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767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1802864"/>
            <a:ext cx="8361229" cy="2644734"/>
          </a:xfrm>
        </p:spPr>
        <p:txBody>
          <a:bodyPr/>
          <a:lstStyle/>
          <a:p>
            <a:r>
              <a:rPr lang="bs-Latn-BA" sz="6000" b="1" dirty="0" smtClean="0"/>
              <a:t>Acute kidney injury in bosnia and herzegovina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473321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bs-Latn-BA" b="1" dirty="0" smtClean="0">
                <a:solidFill>
                  <a:schemeClr val="accent3">
                    <a:lumMod val="50000"/>
                  </a:schemeClr>
                </a:solidFill>
              </a:rPr>
              <a:t>Enisa Mesic</a:t>
            </a:r>
          </a:p>
          <a:p>
            <a:r>
              <a:rPr lang="bs-Latn-BA" b="1" dirty="0" smtClean="0">
                <a:solidFill>
                  <a:schemeClr val="accent3">
                    <a:lumMod val="50000"/>
                  </a:schemeClr>
                </a:solidFill>
              </a:rPr>
              <a:t>UKC Tuzla</a:t>
            </a:r>
          </a:p>
          <a:p>
            <a:r>
              <a:rPr lang="bs-Latn-BA" b="1" dirty="0" smtClean="0">
                <a:solidFill>
                  <a:schemeClr val="accent3">
                    <a:lumMod val="50000"/>
                  </a:schemeClr>
                </a:solidFill>
              </a:rPr>
              <a:t>CME Sarajevo, September 16-18 2016.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0378" y="385549"/>
            <a:ext cx="9601200" cy="1293126"/>
          </a:xfrm>
        </p:spPr>
        <p:txBody>
          <a:bodyPr/>
          <a:lstStyle/>
          <a:p>
            <a:r>
              <a:rPr lang="bs-Latn-BA" b="1" dirty="0" smtClean="0"/>
              <a:t>Causes of AKI during 1992-1994 </a:t>
            </a:r>
            <a:br>
              <a:rPr lang="bs-Latn-BA" b="1" dirty="0" smtClean="0"/>
            </a:br>
            <a:r>
              <a:rPr lang="bs-Latn-BA" b="1" dirty="0" smtClean="0"/>
              <a:t>in Tuzla Hospital </a:t>
            </a:r>
            <a:endParaRPr lang="en-GB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693924"/>
              </p:ext>
            </p:extLst>
          </p:nvPr>
        </p:nvGraphicFramePr>
        <p:xfrm>
          <a:off x="914400" y="2040909"/>
          <a:ext cx="10353156" cy="445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289"/>
                <a:gridCol w="2588289"/>
                <a:gridCol w="2588289"/>
                <a:gridCol w="2588289"/>
              </a:tblGrid>
              <a:tr h="75556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Causes of AKI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HD group</a:t>
                      </a:r>
                    </a:p>
                    <a:p>
                      <a:r>
                        <a:rPr lang="en-GB" b="1" dirty="0" smtClean="0"/>
                        <a:t>N           %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No HD group</a:t>
                      </a:r>
                    </a:p>
                    <a:p>
                      <a:r>
                        <a:rPr lang="en-GB" b="1" dirty="0" smtClean="0"/>
                        <a:t>N             %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</a:p>
                    <a:p>
                      <a:r>
                        <a:rPr lang="en-GB" b="1" dirty="0" smtClean="0"/>
                        <a:t>N            %</a:t>
                      </a:r>
                      <a:endParaRPr lang="en-GB" b="1" dirty="0"/>
                    </a:p>
                  </a:txBody>
                  <a:tcPr/>
                </a:tc>
              </a:tr>
              <a:tr h="43774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War trauma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15 </a:t>
                      </a:r>
                      <a:r>
                        <a:rPr lang="bs-Latn-BA" b="1" dirty="0" smtClean="0"/>
                        <a:t>      21,74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0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15       21,74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7747"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HFRS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6           8,69     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17           24,64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23       33,33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55563"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Mushroom poisoning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2           2,89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2               2.89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4           5,79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7747"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Other poisoning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2           2,89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1               1,45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3           4,35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55563"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Gastrointestinal diseases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5           7,25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6               8,69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11       15,94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7747"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Other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8          11,6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5               7,25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13       18,83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7747"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38       55.07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31             44.93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b="1" dirty="0" smtClean="0"/>
                        <a:t>69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5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637" y="371902"/>
            <a:ext cx="9601200" cy="1485900"/>
          </a:xfrm>
        </p:spPr>
        <p:txBody>
          <a:bodyPr/>
          <a:lstStyle/>
          <a:p>
            <a:r>
              <a:rPr lang="bs-Latn-BA" b="1" dirty="0" smtClean="0"/>
              <a:t>Outcome in the Patients with AKI during 1992-1994 in Tuzla Hospital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73814"/>
              </p:ext>
            </p:extLst>
          </p:nvPr>
        </p:nvGraphicFramePr>
        <p:xfrm>
          <a:off x="1290637" y="1857802"/>
          <a:ext cx="10419141" cy="489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242"/>
                <a:gridCol w="3733772"/>
                <a:gridCol w="3468127"/>
              </a:tblGrid>
              <a:tr h="427019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%</a:t>
                      </a:r>
                      <a:endParaRPr lang="en-GB" sz="2000" b="1" dirty="0"/>
                    </a:p>
                  </a:txBody>
                  <a:tcPr/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Complete recovery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65,22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CKF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5,8</a:t>
                      </a:r>
                      <a:endParaRPr lang="en-GB" sz="2000" b="1" dirty="0"/>
                    </a:p>
                  </a:txBody>
                  <a:tcPr/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Oliguric AKI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39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56,52</a:t>
                      </a:r>
                      <a:endParaRPr lang="en-GB" sz="2000" b="1" dirty="0"/>
                    </a:p>
                  </a:txBody>
                  <a:tcPr/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Mortality HD group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17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44,74</a:t>
                      </a:r>
                      <a:endParaRPr lang="en-GB" sz="2000" b="1" dirty="0"/>
                    </a:p>
                  </a:txBody>
                  <a:tcPr/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Mortality</a:t>
                      </a:r>
                      <a:r>
                        <a:rPr lang="bs-Latn-BA" sz="2000" b="1" baseline="0" dirty="0" smtClean="0"/>
                        <a:t> non HD group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9,68</a:t>
                      </a:r>
                      <a:endParaRPr lang="en-GB" sz="2000" b="1" dirty="0"/>
                    </a:p>
                  </a:txBody>
                  <a:tcPr/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War casualties mortality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66,67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Total mortality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28,99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2701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Average survival time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9 days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  <a:tr h="1052923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Leading causes</a:t>
                      </a:r>
                      <a:r>
                        <a:rPr lang="bs-Latn-BA" sz="2000" b="1" baseline="0" dirty="0" smtClean="0"/>
                        <a:t> of death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Sepsis in nine</a:t>
                      </a:r>
                    </a:p>
                    <a:p>
                      <a:pPr algn="ctr"/>
                      <a:r>
                        <a:rPr lang="bs-Latn-BA" sz="2000" b="1" dirty="0" smtClean="0"/>
                        <a:t>Gastrointestinal bleeding in eight patents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3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7135" y="249072"/>
            <a:ext cx="9601200" cy="1279478"/>
          </a:xfrm>
        </p:spPr>
        <p:txBody>
          <a:bodyPr>
            <a:normAutofit fontScale="90000"/>
          </a:bodyPr>
          <a:lstStyle/>
          <a:p>
            <a:r>
              <a:rPr lang="bs-Latn-BA" b="1" dirty="0" smtClean="0"/>
              <a:t>Multiorgan Failure in the Patients with AKI during 1992-1994 in Tuzla Hospital</a:t>
            </a:r>
            <a:endParaRPr lang="en-GB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6844211"/>
              </p:ext>
            </p:extLst>
          </p:nvPr>
        </p:nvGraphicFramePr>
        <p:xfrm>
          <a:off x="1221475" y="1704676"/>
          <a:ext cx="6381076" cy="492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7807267" y="2122690"/>
            <a:ext cx="42164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/>
              <a:t>Gasparovic</a:t>
            </a:r>
            <a:r>
              <a:rPr lang="en-GB" sz="2000" b="1" dirty="0"/>
              <a:t> and colleagues followed </a:t>
            </a:r>
            <a:r>
              <a:rPr lang="bs-Latn-BA" sz="2000" b="1" dirty="0"/>
              <a:t>AKI </a:t>
            </a:r>
            <a:r>
              <a:rPr lang="en-GB" sz="2000" b="1" dirty="0"/>
              <a:t>in one of the biggest hospitals in Zagreb</a:t>
            </a:r>
            <a:r>
              <a:rPr lang="bs-Latn-BA" sz="2000" b="1" dirty="0"/>
              <a:t>. </a:t>
            </a:r>
            <a:r>
              <a:rPr lang="en-GB" sz="2000" b="1" dirty="0"/>
              <a:t>They had 2130 hospitalized patients with war trauma during 1990-1992.  Eleven patients (0.5%) developed </a:t>
            </a:r>
            <a:r>
              <a:rPr lang="bs-Latn-BA" sz="2000" b="1" dirty="0"/>
              <a:t>AKI </a:t>
            </a:r>
            <a:r>
              <a:rPr lang="en-GB" sz="2000" b="1" dirty="0"/>
              <a:t>with sepsis and </a:t>
            </a:r>
            <a:r>
              <a:rPr lang="en-GB" sz="2000" b="1" dirty="0" err="1"/>
              <a:t>multiorgan</a:t>
            </a:r>
            <a:r>
              <a:rPr lang="en-GB" sz="2000" b="1" dirty="0"/>
              <a:t> failure. Mortality was 63.6%. </a:t>
            </a:r>
            <a:endParaRPr lang="bs-Latn-BA" sz="2000" b="1" dirty="0"/>
          </a:p>
          <a:p>
            <a:endParaRPr lang="bs-Latn-BA" sz="2000" b="1" dirty="0"/>
          </a:p>
          <a:p>
            <a:r>
              <a:rPr lang="en-GB" sz="2000" b="1" dirty="0"/>
              <a:t>Colleagues from Croatia also noticed that survival decreased with an increase in the number of organ</a:t>
            </a:r>
            <a:r>
              <a:rPr lang="hr-HR" sz="2000" b="1" dirty="0"/>
              <a:t>s</a:t>
            </a:r>
            <a:r>
              <a:rPr lang="en-GB" sz="2000" b="1" dirty="0"/>
              <a:t> involved (</a:t>
            </a:r>
            <a:r>
              <a:rPr lang="en-GB" sz="2000" b="1" dirty="0" err="1"/>
              <a:t>Gasparovic</a:t>
            </a:r>
            <a:r>
              <a:rPr lang="en-GB" sz="2000" b="1" dirty="0"/>
              <a:t> V</a:t>
            </a:r>
            <a:r>
              <a:rPr lang="bs-Latn-BA" sz="2000" b="1" dirty="0"/>
              <a:t>, </a:t>
            </a:r>
            <a:r>
              <a:rPr lang="en-GB" sz="2000" b="1" dirty="0"/>
              <a:t>1999). </a:t>
            </a:r>
          </a:p>
        </p:txBody>
      </p:sp>
    </p:spTree>
    <p:extLst>
      <p:ext uri="{BB962C8B-B14F-4D97-AF65-F5344CB8AC3E}">
        <p14:creationId xmlns:p14="http://schemas.microsoft.com/office/powerpoint/2010/main" val="9586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7606" y="317310"/>
            <a:ext cx="9601200" cy="801806"/>
          </a:xfrm>
        </p:spPr>
        <p:txBody>
          <a:bodyPr/>
          <a:lstStyle/>
          <a:p>
            <a:r>
              <a:rPr lang="bs-Latn-BA" b="1" dirty="0" smtClean="0"/>
              <a:t>Case presentation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119116"/>
            <a:ext cx="9833212" cy="5527344"/>
          </a:xfrm>
        </p:spPr>
        <p:txBody>
          <a:bodyPr>
            <a:normAutofit/>
          </a:bodyPr>
          <a:lstStyle/>
          <a:p>
            <a:r>
              <a:rPr lang="hr-HR" b="1" dirty="0" smtClean="0"/>
              <a:t>In the late spring of 1995, a nine-year-old boy from central Bosnia was admitted to the UCC Tuzla after initial examination in a local health institution because of profound uremia. </a:t>
            </a:r>
          </a:p>
          <a:p>
            <a:endParaRPr lang="hr-HR" b="1" dirty="0"/>
          </a:p>
          <a:p>
            <a:r>
              <a:rPr lang="hr-HR" b="1" dirty="0" smtClean="0"/>
              <a:t>Onset was sudden, four or five days back, with back and almost whole body pain, high body temperature and fever. A day before admition, his condition has worsened with </a:t>
            </a:r>
            <a:r>
              <a:rPr lang="hr-HR" b="1" dirty="0"/>
              <a:t>loss of </a:t>
            </a:r>
            <a:r>
              <a:rPr lang="hr-HR" b="1" dirty="0" smtClean="0"/>
              <a:t>apetite, vomiting and anuria.  </a:t>
            </a:r>
          </a:p>
          <a:p>
            <a:endParaRPr lang="hr-HR" b="1" dirty="0"/>
          </a:p>
          <a:p>
            <a:r>
              <a:rPr lang="hr-HR" b="1" dirty="0" smtClean="0"/>
              <a:t>On the admittion day, a child was concious but confused, prostrated, hypotensive (80/50 mmHg), with heart rate of 120/min. There were no signs of hemorrhage or hemolysis. </a:t>
            </a:r>
          </a:p>
          <a:p>
            <a:r>
              <a:rPr lang="hr-HR" b="1" dirty="0" smtClean="0"/>
              <a:t>There were electrocardiographical signs of high potassium (7,6 mmol/l), with metabolic acidosis, bicarbonates 12 mmol/l, BUN 20 mmol/l, creatinin 600 µmol/l, sodium 138 mmol/l, platelets 120x 10</a:t>
            </a:r>
            <a:r>
              <a:rPr lang="hr-HR" b="1" baseline="30000" dirty="0" smtClean="0"/>
              <a:t>9</a:t>
            </a:r>
            <a:r>
              <a:rPr lang="hr-HR" b="1" dirty="0" smtClean="0"/>
              <a:t>. Ultrasonographically, kidneys were enlarged with pale cortex, distinct renal piramides and empty urinary bladder.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40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4732"/>
            <a:ext cx="9601200" cy="788158"/>
          </a:xfrm>
        </p:spPr>
        <p:txBody>
          <a:bodyPr/>
          <a:lstStyle/>
          <a:p>
            <a:r>
              <a:rPr lang="bs-Latn-BA" b="1" dirty="0"/>
              <a:t>Case presentation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73957"/>
            <a:ext cx="10324531" cy="5104263"/>
          </a:xfrm>
        </p:spPr>
        <p:txBody>
          <a:bodyPr>
            <a:normAutofit lnSpcReduction="10000"/>
          </a:bodyPr>
          <a:lstStyle/>
          <a:p>
            <a:r>
              <a:rPr lang="hr-HR" b="1" i="1" dirty="0"/>
              <a:t>Central line was immidiatelly placed, and hemodialysis commenced, with substantial subjective improvement and correction of electrolite disbalance. </a:t>
            </a:r>
            <a:endParaRPr lang="hr-HR" b="1" i="1" dirty="0" smtClean="0"/>
          </a:p>
          <a:p>
            <a:endParaRPr lang="hr-HR" b="1" i="1" dirty="0"/>
          </a:p>
          <a:p>
            <a:r>
              <a:rPr lang="hr-HR" b="1" i="1" dirty="0" smtClean="0"/>
              <a:t>Total </a:t>
            </a:r>
            <a:r>
              <a:rPr lang="hr-HR" b="1" i="1" dirty="0"/>
              <a:t>of eight HD sessions were done. </a:t>
            </a:r>
            <a:endParaRPr lang="hr-HR" b="1" i="1" dirty="0" smtClean="0"/>
          </a:p>
          <a:p>
            <a:endParaRPr lang="hr-HR" b="1" i="1" dirty="0"/>
          </a:p>
          <a:p>
            <a:r>
              <a:rPr lang="hr-HR" b="1" i="1" dirty="0" smtClean="0"/>
              <a:t>Oligo-anuric </a:t>
            </a:r>
            <a:r>
              <a:rPr lang="hr-HR" b="1" i="1" dirty="0"/>
              <a:t>phase lasted for ten days. </a:t>
            </a:r>
            <a:endParaRPr lang="hr-HR" b="1" i="1" dirty="0" smtClean="0"/>
          </a:p>
          <a:p>
            <a:endParaRPr lang="hr-HR" b="1" i="1" dirty="0"/>
          </a:p>
          <a:p>
            <a:r>
              <a:rPr lang="hr-HR" b="1" i="1" dirty="0" smtClean="0"/>
              <a:t>Reconvalescence </a:t>
            </a:r>
            <a:r>
              <a:rPr lang="hr-HR" b="1" i="1" dirty="0"/>
              <a:t>lasted for additional month, after which the boy recovered, along with normalisation of renal function biochemical </a:t>
            </a:r>
            <a:r>
              <a:rPr lang="hr-HR" b="1" i="1" dirty="0" smtClean="0"/>
              <a:t>paremeters</a:t>
            </a:r>
            <a:r>
              <a:rPr lang="hr-HR" b="1" i="1" dirty="0"/>
              <a:t>, except </a:t>
            </a:r>
            <a:r>
              <a:rPr lang="hr-HR" b="1" i="1" dirty="0" smtClean="0"/>
              <a:t>loss of of </a:t>
            </a:r>
            <a:r>
              <a:rPr lang="hr-HR" b="1" i="1" dirty="0"/>
              <a:t>urinary </a:t>
            </a:r>
            <a:r>
              <a:rPr lang="hr-HR" b="1" i="1" dirty="0" smtClean="0"/>
              <a:t>concentrating ability.  </a:t>
            </a:r>
          </a:p>
          <a:p>
            <a:endParaRPr lang="hr-HR" b="1" i="1" dirty="0"/>
          </a:p>
          <a:p>
            <a:r>
              <a:rPr lang="hr-HR" b="1" i="1" dirty="0" smtClean="0"/>
              <a:t>Initially </a:t>
            </a:r>
            <a:r>
              <a:rPr lang="hr-HR" b="1" i="1" dirty="0"/>
              <a:t>suspected hemorrhagic fever with renal syndrome, that actually happened in the middle of the outbreak of 1995,  was subsequently serologically confirmed (Dobrava virus). 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908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8" y="395785"/>
            <a:ext cx="11488382" cy="6462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938" y="295702"/>
            <a:ext cx="10353761" cy="1123666"/>
          </a:xfrm>
        </p:spPr>
        <p:txBody>
          <a:bodyPr>
            <a:normAutofit fontScale="90000"/>
          </a:bodyPr>
          <a:lstStyle/>
          <a:p>
            <a:r>
              <a:rPr lang="bs-Latn-BA" b="1" dirty="0" smtClean="0"/>
              <a:t>Hemorrhagic Fever with Renal Syndrome (HFRS) in Bosnia and Herzegovina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1" y="1860450"/>
            <a:ext cx="5558278" cy="4460966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00"/>
                </a:solidFill>
                <a:effectLst/>
              </a:rPr>
              <a:t>Bosnia and Herzegovina is a known endemic region for </a:t>
            </a:r>
            <a:r>
              <a:rPr lang="en-GB" sz="2400" b="1" dirty="0" smtClean="0">
                <a:solidFill>
                  <a:srgbClr val="FFFF00"/>
                </a:solidFill>
                <a:effectLst/>
              </a:rPr>
              <a:t>HFRS</a:t>
            </a:r>
            <a:endParaRPr lang="bs-Latn-BA" sz="2400" b="1" dirty="0" smtClean="0">
              <a:solidFill>
                <a:srgbClr val="FFFF00"/>
              </a:solidFill>
              <a:effectLst/>
            </a:endParaRPr>
          </a:p>
          <a:p>
            <a:endParaRPr lang="en-GB" sz="2400" b="1" dirty="0" smtClean="0">
              <a:solidFill>
                <a:srgbClr val="FFFF00"/>
              </a:solidFill>
              <a:effectLst/>
            </a:endParaRPr>
          </a:p>
          <a:p>
            <a:r>
              <a:rPr lang="bs-Latn-BA" sz="2400" b="1" dirty="0" smtClean="0">
                <a:solidFill>
                  <a:srgbClr val="FFFF00"/>
                </a:solidFill>
                <a:effectLst/>
              </a:rPr>
              <a:t>T</a:t>
            </a:r>
            <a:r>
              <a:rPr lang="en-GB" sz="2400" b="1" dirty="0" smtClean="0">
                <a:solidFill>
                  <a:srgbClr val="FFFF00"/>
                </a:solidFill>
                <a:effectLst/>
              </a:rPr>
              <a:t>he </a:t>
            </a:r>
            <a:r>
              <a:rPr lang="en-GB" sz="2400" b="1" dirty="0">
                <a:solidFill>
                  <a:srgbClr val="FFFF00"/>
                </a:solidFill>
                <a:effectLst/>
              </a:rPr>
              <a:t>first case was described </a:t>
            </a:r>
            <a:r>
              <a:rPr lang="en-GB" sz="2400" b="1" dirty="0" smtClean="0">
                <a:solidFill>
                  <a:srgbClr val="FFFF00"/>
                </a:solidFill>
                <a:effectLst/>
              </a:rPr>
              <a:t>1952</a:t>
            </a:r>
            <a:r>
              <a:rPr lang="bs-Latn-BA" sz="2400" b="1" dirty="0" smtClean="0">
                <a:solidFill>
                  <a:srgbClr val="FFFF00"/>
                </a:solidFill>
                <a:effectLst/>
              </a:rPr>
              <a:t> (Vranica Mountain)</a:t>
            </a:r>
            <a:r>
              <a:rPr lang="en-GB" sz="2400" b="1" dirty="0" smtClean="0">
                <a:solidFill>
                  <a:srgbClr val="FFFF00"/>
                </a:solidFill>
                <a:effectLst/>
              </a:rPr>
              <a:t>. </a:t>
            </a:r>
            <a:endParaRPr lang="bs-Latn-BA" sz="2400" b="1" dirty="0" smtClean="0">
              <a:solidFill>
                <a:srgbClr val="FFFF00"/>
              </a:solidFill>
              <a:effectLst/>
            </a:endParaRPr>
          </a:p>
          <a:p>
            <a:endParaRPr lang="en-GB" sz="2400" b="1" dirty="0" smtClean="0">
              <a:solidFill>
                <a:srgbClr val="FFFF00"/>
              </a:solidFill>
              <a:effectLst/>
            </a:endParaRPr>
          </a:p>
          <a:p>
            <a:r>
              <a:rPr lang="en-GB" sz="2400" b="1" dirty="0" smtClean="0">
                <a:solidFill>
                  <a:srgbClr val="FFFF00"/>
                </a:solidFill>
                <a:effectLst/>
              </a:rPr>
              <a:t>The </a:t>
            </a:r>
            <a:r>
              <a:rPr lang="en-GB" sz="2400" b="1" dirty="0">
                <a:solidFill>
                  <a:srgbClr val="FFFF00"/>
                </a:solidFill>
                <a:effectLst/>
              </a:rPr>
              <a:t>big outbreaks happened 1952, 1967, 1986 and during the war, 1994-1995.  Sporadic cases we diagnosed every year. </a:t>
            </a:r>
            <a:endParaRPr lang="bs-Latn-BA" sz="2400" b="1" dirty="0" smtClean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38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913" y="218387"/>
            <a:ext cx="9849478" cy="87355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/>
              <a:t>HFRS in Bosnia and Herzegovina – Mouse Fever</a:t>
            </a:r>
            <a:endParaRPr lang="en-US" sz="4000" b="1" dirty="0"/>
          </a:p>
        </p:txBody>
      </p:sp>
      <p:pic>
        <p:nvPicPr>
          <p:cNvPr id="1027" name="Picture 3" descr="C:\Users\ukc0213\Documents\Hemoragijska-groznic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900" y="1282323"/>
            <a:ext cx="4010601" cy="5334361"/>
          </a:xfrm>
          <a:prstGeom prst="rect">
            <a:avLst/>
          </a:prstGeom>
          <a:noFill/>
        </p:spPr>
      </p:pic>
      <p:pic>
        <p:nvPicPr>
          <p:cNvPr id="1028" name="Picture 4" descr="C:\Users\ukc0213\Pictures\medic\akutna slike\hfrs o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386" y="1201103"/>
            <a:ext cx="5608637" cy="2641600"/>
          </a:xfrm>
          <a:prstGeom prst="rect">
            <a:avLst/>
          </a:prstGeom>
          <a:noFill/>
        </p:spPr>
      </p:pic>
      <p:pic>
        <p:nvPicPr>
          <p:cNvPr id="1029" name="Picture 5" descr="C:\Users\ukc0213\Documents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386" y="4061021"/>
            <a:ext cx="3411941" cy="25556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446245" y="4415522"/>
            <a:ext cx="2480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400" b="1" dirty="0" smtClean="0"/>
              <a:t>Voluharica - Vole</a:t>
            </a:r>
          </a:p>
          <a:p>
            <a:r>
              <a:rPr lang="bs-Latn-BA" sz="2400" b="1" dirty="0" smtClean="0"/>
              <a:t>Myodes glareolus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515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2418" y="303663"/>
            <a:ext cx="9601200" cy="1485900"/>
          </a:xfrm>
        </p:spPr>
        <p:txBody>
          <a:bodyPr>
            <a:normAutofit/>
          </a:bodyPr>
          <a:lstStyle/>
          <a:p>
            <a:r>
              <a:rPr lang="hr-HR" b="1" dirty="0" smtClean="0"/>
              <a:t>Outbrake of HFRS during 1994-1995 in Bosnia and Herzegovina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91876" y="2911279"/>
            <a:ext cx="3957545" cy="245229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effectLst/>
              </a:rPr>
              <a:t>Institute for the control of infectious diseases, Stockholm, Sweden.</a:t>
            </a:r>
          </a:p>
          <a:p>
            <a:r>
              <a:rPr lang="hr-HR" sz="2400" b="1" dirty="0" smtClean="0">
                <a:effectLst/>
              </a:rPr>
              <a:t>ELISA, immunofluorescent test and neutralization test </a:t>
            </a:r>
            <a:endParaRPr lang="bs-Latn-BA" sz="2400" b="1" dirty="0" smtClean="0">
              <a:effectLst/>
            </a:endParaRPr>
          </a:p>
          <a:p>
            <a:endParaRPr lang="en-GB" sz="2400" b="1" dirty="0" smtClean="0">
              <a:effectLst/>
            </a:endParaRPr>
          </a:p>
          <a:p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0667656"/>
              </p:ext>
            </p:extLst>
          </p:nvPr>
        </p:nvGraphicFramePr>
        <p:xfrm>
          <a:off x="4885899" y="2115401"/>
          <a:ext cx="7055891" cy="423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385"/>
                <a:gridCol w="1402998"/>
                <a:gridCol w="2042508"/>
              </a:tblGrid>
              <a:tr h="705135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HFRS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705135">
                <a:tc>
                  <a:txBody>
                    <a:bodyPr/>
                    <a:lstStyle/>
                    <a:p>
                      <a:r>
                        <a:rPr lang="hr-HR" sz="2000" b="1" smtClean="0"/>
                        <a:t>No of patients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smtClean="0"/>
                        <a:t>450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705135">
                <a:tc>
                  <a:txBody>
                    <a:bodyPr/>
                    <a:lstStyle/>
                    <a:p>
                      <a:r>
                        <a:rPr lang="hr-HR" sz="2000" b="1" smtClean="0"/>
                        <a:t>Confirmed diagnosis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smtClean="0"/>
                        <a:t>114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smtClean="0"/>
                        <a:t>25,33 %</a:t>
                      </a:r>
                      <a:endParaRPr lang="en-US" sz="2000" b="1"/>
                    </a:p>
                  </a:txBody>
                  <a:tcPr/>
                </a:tc>
              </a:tr>
              <a:tr h="705135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AKI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111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97,37%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5135">
                <a:tc>
                  <a:txBody>
                    <a:bodyPr/>
                    <a:lstStyle/>
                    <a:p>
                      <a:r>
                        <a:rPr lang="hr-HR" sz="2000" b="1" smtClean="0"/>
                        <a:t>Mortality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smtClean="0"/>
                        <a:t>1</a:t>
                      </a:r>
                      <a:endParaRPr lang="en-US" sz="2000" b="1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0,88 %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5135">
                <a:tc>
                  <a:txBody>
                    <a:bodyPr/>
                    <a:lstStyle/>
                    <a:p>
                      <a:r>
                        <a:rPr lang="hr-HR" sz="2000" b="1" smtClean="0"/>
                        <a:t>HD therapy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smtClean="0"/>
                        <a:t>6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5,26 %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4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9515" y="289560"/>
            <a:ext cx="10353761" cy="1326321"/>
          </a:xfrm>
        </p:spPr>
        <p:txBody>
          <a:bodyPr>
            <a:normAutofit/>
          </a:bodyPr>
          <a:lstStyle/>
          <a:p>
            <a:r>
              <a:rPr lang="hr-HR" b="1" dirty="0" smtClean="0"/>
              <a:t>Outbrake of HFRS during 1994-1995 in Bosnia and Herzegovina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1156733"/>
              </p:ext>
            </p:extLst>
          </p:nvPr>
        </p:nvGraphicFramePr>
        <p:xfrm>
          <a:off x="899160" y="2041843"/>
          <a:ext cx="11015336" cy="452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674"/>
                <a:gridCol w="2549994"/>
                <a:gridCol w="2753834"/>
                <a:gridCol w="2753834"/>
              </a:tblGrid>
              <a:tr h="1300600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Group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Hantaan</a:t>
                      </a:r>
                      <a:endParaRPr lang="en-GB" sz="2400" b="1" dirty="0" smtClean="0"/>
                    </a:p>
                    <a:p>
                      <a:pPr algn="ctr"/>
                      <a:r>
                        <a:rPr lang="bs-Latn-BA" sz="2400" b="1" dirty="0" smtClean="0"/>
                        <a:t>(Dobrava)</a:t>
                      </a:r>
                      <a:endParaRPr lang="hr-HR" sz="2400" b="1" dirty="0" smtClean="0"/>
                    </a:p>
                    <a:p>
                      <a:pPr algn="ctr"/>
                      <a:r>
                        <a:rPr lang="hr-HR" sz="2400" b="1" dirty="0" smtClean="0"/>
                        <a:t>N             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Pummala</a:t>
                      </a:r>
                    </a:p>
                    <a:p>
                      <a:pPr algn="ctr"/>
                      <a:r>
                        <a:rPr lang="hr-HR" sz="2400" b="1" dirty="0" smtClean="0"/>
                        <a:t>N             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Increased titer to both viruses</a:t>
                      </a:r>
                    </a:p>
                    <a:p>
                      <a:pPr algn="ctr"/>
                      <a:r>
                        <a:rPr lang="hr-HR" sz="2400" b="1" dirty="0" smtClean="0"/>
                        <a:t>N              %</a:t>
                      </a:r>
                      <a:endParaRPr lang="en-US" sz="2400" b="1" dirty="0"/>
                    </a:p>
                  </a:txBody>
                  <a:tcPr/>
                </a:tc>
              </a:tr>
              <a:tr h="900416">
                <a:tc>
                  <a:txBody>
                    <a:bodyPr/>
                    <a:lstStyle/>
                    <a:p>
                      <a:r>
                        <a:rPr lang="hr-HR" sz="2400" b="1" smtClean="0"/>
                        <a:t>I </a:t>
                      </a:r>
                    </a:p>
                    <a:p>
                      <a:r>
                        <a:rPr lang="hr-HR" sz="2400" b="1" smtClean="0"/>
                        <a:t>SCr</a:t>
                      </a:r>
                      <a:r>
                        <a:rPr lang="hr-HR" sz="2400" b="1" baseline="0" smtClean="0"/>
                        <a:t> &lt; 200 µmol/L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80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20</a:t>
                      </a:r>
                      <a:endParaRPr lang="en-US" sz="2400" b="1" dirty="0"/>
                    </a:p>
                  </a:txBody>
                  <a:tcPr/>
                </a:tc>
              </a:tr>
              <a:tr h="900416">
                <a:tc>
                  <a:txBody>
                    <a:bodyPr/>
                    <a:lstStyle/>
                    <a:p>
                      <a:r>
                        <a:rPr lang="hr-HR" sz="2400" b="1" smtClean="0"/>
                        <a:t>II</a:t>
                      </a:r>
                    </a:p>
                    <a:p>
                      <a:r>
                        <a:rPr lang="hr-HR" sz="2400" b="1" smtClean="0"/>
                        <a:t>SCr 200 - 1000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7               11,7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37              61,7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16              26,7</a:t>
                      </a:r>
                      <a:endParaRPr lang="en-US" sz="2400" b="1" dirty="0"/>
                    </a:p>
                  </a:txBody>
                  <a:tcPr/>
                </a:tc>
              </a:tr>
              <a:tr h="900416">
                <a:tc>
                  <a:txBody>
                    <a:bodyPr/>
                    <a:lstStyle/>
                    <a:p>
                      <a:r>
                        <a:rPr lang="hr-HR" sz="2400" b="1" smtClean="0"/>
                        <a:t>III</a:t>
                      </a:r>
                    </a:p>
                    <a:p>
                      <a:r>
                        <a:rPr lang="hr-HR" sz="2400" b="1" smtClean="0"/>
                        <a:t>Scr &gt; 1000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12             63,2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3                  4,4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4                14,8</a:t>
                      </a:r>
                      <a:endParaRPr lang="en-US" sz="2400" b="1" dirty="0"/>
                    </a:p>
                  </a:txBody>
                  <a:tcPr/>
                </a:tc>
              </a:tr>
              <a:tr h="520882">
                <a:tc>
                  <a:txBody>
                    <a:bodyPr/>
                    <a:lstStyle/>
                    <a:p>
                      <a:r>
                        <a:rPr lang="hr-HR" sz="2400" b="1" smtClean="0"/>
                        <a:t>Total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19             16,7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68              59,7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b="1" dirty="0" smtClean="0"/>
                        <a:t>27              23,68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32179"/>
            <a:ext cx="10353761" cy="796119"/>
          </a:xfrm>
        </p:spPr>
        <p:txBody>
          <a:bodyPr/>
          <a:lstStyle/>
          <a:p>
            <a:r>
              <a:rPr lang="bs-Latn-BA" b="1" dirty="0" smtClean="0"/>
              <a:t>Wars, Disasters and Kidney Patients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1446663"/>
            <a:ext cx="11150221" cy="5145205"/>
          </a:xfrm>
        </p:spPr>
        <p:txBody>
          <a:bodyPr>
            <a:normAutofit/>
          </a:bodyPr>
          <a:lstStyle/>
          <a:p>
            <a:pPr hangingPunct="0"/>
            <a:r>
              <a:rPr lang="bs-Latn-BA" b="1" dirty="0" smtClean="0">
                <a:effectLst/>
              </a:rPr>
              <a:t>D</a:t>
            </a:r>
            <a:r>
              <a:rPr lang="en-GB" b="1" dirty="0" err="1" smtClean="0">
                <a:effectLst/>
              </a:rPr>
              <a:t>espite</a:t>
            </a:r>
            <a:r>
              <a:rPr lang="en-GB" b="1" dirty="0" smtClean="0">
                <a:effectLst/>
              </a:rPr>
              <a:t> </a:t>
            </a:r>
            <a:r>
              <a:rPr lang="en-GB" b="1" dirty="0">
                <a:effectLst/>
              </a:rPr>
              <a:t>a huge spectrum of modern dialysis technology and quality of intensive care units, mortality of the </a:t>
            </a:r>
            <a:r>
              <a:rPr lang="hr-HR" b="1" dirty="0" smtClean="0">
                <a:effectLst/>
              </a:rPr>
              <a:t>critically ill </a:t>
            </a:r>
            <a:r>
              <a:rPr lang="en-GB" b="1" dirty="0" smtClean="0">
                <a:effectLst/>
              </a:rPr>
              <a:t>patients </a:t>
            </a:r>
            <a:r>
              <a:rPr lang="en-GB" b="1" dirty="0">
                <a:effectLst/>
              </a:rPr>
              <a:t>with AKI, especially with </a:t>
            </a:r>
            <a:r>
              <a:rPr lang="en-GB" b="1" dirty="0" err="1">
                <a:effectLst/>
              </a:rPr>
              <a:t>multiorgan</a:t>
            </a:r>
            <a:r>
              <a:rPr lang="en-GB" b="1" dirty="0">
                <a:effectLst/>
              </a:rPr>
              <a:t> failure, remain </a:t>
            </a:r>
            <a:r>
              <a:rPr lang="en-GB" b="1" dirty="0" smtClean="0">
                <a:effectLst/>
              </a:rPr>
              <a:t>disturbing</a:t>
            </a:r>
            <a:r>
              <a:rPr lang="hr-HR" b="1" dirty="0" smtClean="0">
                <a:effectLst/>
              </a:rPr>
              <a:t>ly</a:t>
            </a:r>
            <a:r>
              <a:rPr lang="en-GB" b="1" dirty="0" smtClean="0">
                <a:effectLst/>
              </a:rPr>
              <a:t> </a:t>
            </a:r>
            <a:r>
              <a:rPr lang="en-GB" b="1" dirty="0">
                <a:effectLst/>
              </a:rPr>
              <a:t>high even in the developed world. </a:t>
            </a:r>
            <a:endParaRPr lang="bs-Latn-BA" b="1" dirty="0" smtClean="0">
              <a:effectLst/>
            </a:endParaRPr>
          </a:p>
          <a:p>
            <a:pPr hangingPunct="0"/>
            <a:endParaRPr lang="bs-Latn-BA" b="1" dirty="0">
              <a:effectLst/>
            </a:endParaRPr>
          </a:p>
          <a:p>
            <a:pPr hangingPunct="0"/>
            <a:r>
              <a:rPr lang="en-GB" b="1" dirty="0" smtClean="0">
                <a:effectLst/>
              </a:rPr>
              <a:t>We </a:t>
            </a:r>
            <a:r>
              <a:rPr lang="en-GB" b="1" dirty="0">
                <a:effectLst/>
              </a:rPr>
              <a:t>have no enough information about number and survival of the patients with AKI and </a:t>
            </a:r>
            <a:r>
              <a:rPr lang="en-GB" b="1" dirty="0" err="1">
                <a:effectLst/>
              </a:rPr>
              <a:t>multiorgan</a:t>
            </a:r>
            <a:r>
              <a:rPr lang="en-GB" b="1" dirty="0">
                <a:effectLst/>
              </a:rPr>
              <a:t> failure during the wars and natural disasters in the </a:t>
            </a:r>
            <a:r>
              <a:rPr lang="en-GB" b="1" dirty="0" smtClean="0">
                <a:effectLst/>
              </a:rPr>
              <a:t>developing world</a:t>
            </a:r>
            <a:r>
              <a:rPr lang="en-GB" b="1" dirty="0">
                <a:effectLst/>
              </a:rPr>
              <a:t>. </a:t>
            </a:r>
            <a:endParaRPr lang="bs-Latn-BA" b="1" dirty="0" smtClean="0">
              <a:effectLst/>
            </a:endParaRPr>
          </a:p>
          <a:p>
            <a:pPr hangingPunct="0"/>
            <a:endParaRPr lang="bs-Latn-BA" b="1" dirty="0">
              <a:effectLst/>
            </a:endParaRPr>
          </a:p>
          <a:p>
            <a:pPr hangingPunct="0"/>
            <a:r>
              <a:rPr lang="en-GB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GB" b="1" dirty="0">
                <a:solidFill>
                  <a:schemeClr val="tx1"/>
                </a:solidFill>
                <a:effectLst/>
              </a:rPr>
              <a:t>perception of the war and, frequently, of the natural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disasters</a:t>
            </a:r>
            <a:r>
              <a:rPr lang="bs-Latn-BA" b="1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are </a:t>
            </a:r>
            <a:r>
              <a:rPr lang="en-GB" b="1" dirty="0">
                <a:solidFill>
                  <a:schemeClr val="tx1"/>
                </a:solidFill>
                <a:effectLst/>
              </a:rPr>
              <a:t>quite different from the victims point of view and from the </a:t>
            </a:r>
            <a:r>
              <a:rPr lang="hr-HR" b="1" dirty="0" smtClean="0">
                <a:solidFill>
                  <a:schemeClr val="tx1"/>
                </a:solidFill>
                <a:effectLst/>
              </a:rPr>
              <a:t>position of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standardized </a:t>
            </a:r>
            <a:r>
              <a:rPr lang="en-GB" b="1" dirty="0">
                <a:solidFill>
                  <a:schemeClr val="tx1"/>
                </a:solidFill>
                <a:effectLst/>
              </a:rPr>
              <a:t>and well-arranged healthcare systems in the developed world. </a:t>
            </a:r>
            <a:endParaRPr lang="bs-Latn-BA" b="1" dirty="0" smtClean="0">
              <a:solidFill>
                <a:schemeClr val="tx1"/>
              </a:solidFill>
              <a:effectLst/>
            </a:endParaRPr>
          </a:p>
          <a:p>
            <a:pPr hangingPunct="0"/>
            <a:endParaRPr lang="bs-Latn-BA" b="1" dirty="0">
              <a:solidFill>
                <a:schemeClr val="tx1"/>
              </a:solidFill>
              <a:effectLst/>
            </a:endParaRPr>
          </a:p>
          <a:p>
            <a:pPr hangingPunct="0"/>
            <a:r>
              <a:rPr lang="en-GB" b="1" dirty="0" smtClean="0">
                <a:effectLst/>
              </a:rPr>
              <a:t>The </a:t>
            </a:r>
            <a:r>
              <a:rPr lang="en-GB" b="1" dirty="0">
                <a:effectLst/>
              </a:rPr>
              <a:t>guidelines are extremely useful, but often we cannot follow it because of insufficient healthcare system </a:t>
            </a:r>
            <a:r>
              <a:rPr lang="bs-Latn-BA" b="1" dirty="0" smtClean="0">
                <a:effectLst/>
              </a:rPr>
              <a:t>and/</a:t>
            </a:r>
            <a:r>
              <a:rPr lang="en-GB" b="1" dirty="0" smtClean="0">
                <a:effectLst/>
              </a:rPr>
              <a:t>or </a:t>
            </a:r>
            <a:r>
              <a:rPr lang="en-GB" b="1" dirty="0">
                <a:effectLst/>
              </a:rPr>
              <a:t>barbarous war. </a:t>
            </a:r>
          </a:p>
        </p:txBody>
      </p:sp>
    </p:spTree>
    <p:extLst>
      <p:ext uri="{BB962C8B-B14F-4D97-AF65-F5344CB8AC3E}">
        <p14:creationId xmlns:p14="http://schemas.microsoft.com/office/powerpoint/2010/main" val="2028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815" y="360813"/>
            <a:ext cx="9601200" cy="758303"/>
          </a:xfrm>
        </p:spPr>
        <p:txBody>
          <a:bodyPr/>
          <a:lstStyle/>
          <a:p>
            <a:r>
              <a:rPr lang="en-GB" b="1" dirty="0" smtClean="0"/>
              <a:t>Before 1992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815" y="1119117"/>
            <a:ext cx="4296950" cy="5595582"/>
          </a:xfrm>
        </p:spPr>
        <p:txBody>
          <a:bodyPr>
            <a:normAutofit/>
          </a:bodyPr>
          <a:lstStyle/>
          <a:p>
            <a:r>
              <a:rPr lang="bs-Latn-BA" b="1" dirty="0" smtClean="0"/>
              <a:t>No data about prevalence and incidence</a:t>
            </a:r>
          </a:p>
          <a:p>
            <a:endParaRPr lang="bs-Latn-BA" b="1" dirty="0"/>
          </a:p>
          <a:p>
            <a:r>
              <a:rPr lang="bs-Latn-BA" b="1" dirty="0" smtClean="0"/>
              <a:t>No available published papers</a:t>
            </a:r>
          </a:p>
          <a:p>
            <a:endParaRPr lang="bs-Latn-BA" b="1" dirty="0"/>
          </a:p>
          <a:p>
            <a:r>
              <a:rPr lang="bs-Latn-BA" b="1" dirty="0" smtClean="0"/>
              <a:t>IPD in the treatments of:  </a:t>
            </a:r>
          </a:p>
          <a:p>
            <a:pPr lvl="1"/>
            <a:endParaRPr lang="bs-Latn-BA" b="1" dirty="0" smtClean="0"/>
          </a:p>
          <a:p>
            <a:pPr lvl="1"/>
            <a:r>
              <a:rPr lang="bs-Latn-BA" b="1" dirty="0" smtClean="0"/>
              <a:t>Acute exacerbation in the patients with CKD, BEN most frequently</a:t>
            </a:r>
          </a:p>
          <a:p>
            <a:pPr lvl="1"/>
            <a:endParaRPr lang="bs-Latn-BA" b="1" dirty="0" smtClean="0"/>
          </a:p>
          <a:p>
            <a:pPr lvl="1"/>
            <a:r>
              <a:rPr lang="bs-Latn-BA" b="1" dirty="0" smtClean="0"/>
              <a:t>Acute exogenous poisonings (Amanita phaloides)</a:t>
            </a:r>
          </a:p>
          <a:p>
            <a:pPr lvl="1"/>
            <a:endParaRPr lang="bs-Latn-BA" b="1" dirty="0" smtClean="0"/>
          </a:p>
          <a:p>
            <a:pPr lvl="1"/>
            <a:r>
              <a:rPr lang="bs-Latn-BA" b="1" dirty="0" smtClean="0"/>
              <a:t>Sepsis</a:t>
            </a:r>
          </a:p>
        </p:txBody>
      </p:sp>
      <p:pic>
        <p:nvPicPr>
          <p:cNvPr id="4" name="Picture 4" descr="~AUT0002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b="11618"/>
          <a:stretch>
            <a:fillRect/>
          </a:stretch>
        </p:blipFill>
        <p:spPr bwMode="auto">
          <a:xfrm>
            <a:off x="5668550" y="0"/>
            <a:ext cx="6269887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75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99197"/>
            <a:ext cx="9915099" cy="742950"/>
          </a:xfrm>
        </p:spPr>
        <p:txBody>
          <a:bodyPr>
            <a:normAutofit/>
          </a:bodyPr>
          <a:lstStyle/>
          <a:p>
            <a:r>
              <a:rPr lang="bs-Latn-BA" sz="4000" b="1" dirty="0" smtClean="0"/>
              <a:t>AKI in Bosnia and Herzegovina 1996 - 2016</a:t>
            </a:r>
            <a:endParaRPr lang="en-GB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599" y="1428750"/>
            <a:ext cx="9601200" cy="4749421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 smtClean="0"/>
              <a:t>Still n</a:t>
            </a:r>
            <a:r>
              <a:rPr lang="bs-Latn-BA" sz="2400" b="1" dirty="0" smtClean="0"/>
              <a:t>o exact data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Isolated reports from hospitals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In </a:t>
            </a:r>
            <a:r>
              <a:rPr lang="bs-Latn-BA" sz="2400" b="1" dirty="0"/>
              <a:t>the most cases late </a:t>
            </a:r>
            <a:r>
              <a:rPr lang="bs-Latn-BA" sz="2400" b="1" dirty="0" smtClean="0"/>
              <a:t>referral </a:t>
            </a:r>
            <a:r>
              <a:rPr lang="bs-Latn-BA" sz="2400" b="1" dirty="0"/>
              <a:t>to nephrologist (3-5 days</a:t>
            </a:r>
            <a:r>
              <a:rPr lang="bs-Latn-BA" sz="2400" b="1" dirty="0" smtClean="0"/>
              <a:t>)</a:t>
            </a:r>
            <a:r>
              <a:rPr lang="en-GB" sz="2400" b="1" dirty="0" smtClean="0"/>
              <a:t>, </a:t>
            </a:r>
            <a:r>
              <a:rPr lang="bs-Latn-BA" sz="2400" b="1" dirty="0" smtClean="0"/>
              <a:t>after </a:t>
            </a:r>
            <a:r>
              <a:rPr lang="bs-Latn-BA" sz="2400" b="1" dirty="0"/>
              <a:t>remarkable increase of creatinine or oliguria </a:t>
            </a:r>
            <a:endParaRPr lang="bs-Latn-BA" sz="2400" b="1" dirty="0" smtClean="0"/>
          </a:p>
          <a:p>
            <a:endParaRPr lang="bs-Latn-BA" sz="2400" b="1" dirty="0"/>
          </a:p>
          <a:p>
            <a:r>
              <a:rPr lang="bs-Latn-BA" sz="2400" b="1" dirty="0" smtClean="0"/>
              <a:t>Sepsis, multiorgan failure, polytrauma, severe dehidration and post-surgical AKI (abdominal, cardiovascular and orthopedics) are the most frequent causes of in-hospital AKI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Contrast</a:t>
            </a:r>
            <a:r>
              <a:rPr lang="bs-Latn-BA" sz="2400" b="1" dirty="0" smtClean="0"/>
              <a:t>-</a:t>
            </a:r>
            <a:r>
              <a:rPr lang="en-GB" sz="2400" b="1" dirty="0" smtClean="0"/>
              <a:t>induced </a:t>
            </a:r>
            <a:r>
              <a:rPr lang="bs-Latn-BA" sz="2400" b="1" dirty="0" smtClean="0"/>
              <a:t>nephropathy ?</a:t>
            </a:r>
          </a:p>
          <a:p>
            <a:endParaRPr lang="bs-Latn-BA" sz="2400" b="1" dirty="0"/>
          </a:p>
          <a:p>
            <a:endParaRPr lang="en-GB" sz="24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94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544" y="262720"/>
            <a:ext cx="10310885" cy="856397"/>
          </a:xfrm>
        </p:spPr>
        <p:txBody>
          <a:bodyPr>
            <a:normAutofit/>
          </a:bodyPr>
          <a:lstStyle/>
          <a:p>
            <a:r>
              <a:rPr lang="bs-Latn-BA" b="1" dirty="0" smtClean="0"/>
              <a:t>Diagnostic Possibilities and Alerts for AKI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233" y="1501254"/>
            <a:ext cx="10686196" cy="4653887"/>
          </a:xfrm>
        </p:spPr>
        <p:txBody>
          <a:bodyPr>
            <a:noAutofit/>
          </a:bodyPr>
          <a:lstStyle/>
          <a:p>
            <a:r>
              <a:rPr lang="bs-Latn-BA" sz="2400" b="1" dirty="0" smtClean="0"/>
              <a:t>Standard measurements of kidney function</a:t>
            </a:r>
          </a:p>
          <a:p>
            <a:endParaRPr lang="bs-Latn-BA" sz="2400" b="1" dirty="0" smtClean="0"/>
          </a:p>
          <a:p>
            <a:r>
              <a:rPr lang="bs-Latn-BA" sz="2400" b="1" dirty="0" smtClean="0"/>
              <a:t>Diuresis measurement</a:t>
            </a:r>
          </a:p>
          <a:p>
            <a:endParaRPr lang="bs-Latn-BA" sz="2400" b="1" dirty="0" smtClean="0"/>
          </a:p>
          <a:p>
            <a:r>
              <a:rPr lang="bs-Latn-BA" sz="2400" b="1" dirty="0" smtClean="0"/>
              <a:t>Ultrasound</a:t>
            </a:r>
          </a:p>
          <a:p>
            <a:endParaRPr lang="bs-Latn-BA" sz="2400" b="1" dirty="0" smtClean="0"/>
          </a:p>
          <a:p>
            <a:r>
              <a:rPr lang="bs-Latn-BA" sz="2400" b="1" dirty="0" smtClean="0"/>
              <a:t>No routine use of AKI biomarkers 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No alert system for AKI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12517"/>
          <a:stretch/>
        </p:blipFill>
        <p:spPr>
          <a:xfrm rot="10800000">
            <a:off x="6277969" y="2352533"/>
            <a:ext cx="5076968" cy="38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Documents\nusi slike\juni 06 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2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7045" y="294396"/>
            <a:ext cx="429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sz="2000" b="1" dirty="0">
                <a:solidFill>
                  <a:srgbClr val="FFFF00"/>
                </a:solidFill>
              </a:rPr>
              <a:t>EXTENDED DAILY HEMODIAFILTRATION (EDHDF) IN </a:t>
            </a:r>
            <a:endParaRPr lang="hr-HR" altLang="en-US" sz="2000" b="1" dirty="0" smtClean="0">
              <a:solidFill>
                <a:srgbClr val="FFFF00"/>
              </a:solidFill>
            </a:endParaRPr>
          </a:p>
          <a:p>
            <a:r>
              <a:rPr lang="hr-HR" altLang="en-US" sz="2000" b="1" dirty="0" smtClean="0">
                <a:solidFill>
                  <a:srgbClr val="FFFF00"/>
                </a:solidFill>
              </a:rPr>
              <a:t>THE </a:t>
            </a:r>
            <a:r>
              <a:rPr lang="hr-HR" altLang="en-US" sz="2000" b="1" dirty="0">
                <a:solidFill>
                  <a:srgbClr val="FFFF00"/>
                </a:solidFill>
              </a:rPr>
              <a:t>THERAPY OF ACUTE RENAL </a:t>
            </a:r>
            <a:r>
              <a:rPr lang="hr-HR" altLang="en-US" sz="2000" b="1" dirty="0" smtClean="0">
                <a:solidFill>
                  <a:srgbClr val="FFFF00"/>
                </a:solidFill>
              </a:rPr>
              <a:t>FAILURE, </a:t>
            </a:r>
            <a:r>
              <a:rPr lang="hr-HR" sz="2000" b="1" dirty="0" smtClean="0">
                <a:solidFill>
                  <a:srgbClr val="FFFF00"/>
                </a:solidFill>
              </a:rPr>
              <a:t>Tuzla 2005-2007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5469" y="450376"/>
            <a:ext cx="10727140" cy="61551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en-US" sz="2400" b="1" dirty="0" smtClean="0">
                <a:solidFill>
                  <a:srgbClr val="000066"/>
                </a:solidFill>
              </a:rPr>
              <a:t>Retrospective analysis (2005-2007) of outcome and success of treatment in 12 critically ill patients with AKI and multiorgan failure</a:t>
            </a:r>
          </a:p>
          <a:p>
            <a:pPr eaLnBrk="1" hangingPunct="1"/>
            <a:endParaRPr lang="hr-HR" altLang="en-US" sz="2400" b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hr-HR" altLang="en-US" sz="2400" b="1" dirty="0" smtClean="0">
                <a:solidFill>
                  <a:srgbClr val="000066"/>
                </a:solidFill>
              </a:rPr>
              <a:t>10 male, 2 female</a:t>
            </a:r>
            <a:r>
              <a:rPr lang="en-GB" altLang="en-US" sz="2400" b="1" dirty="0" smtClean="0">
                <a:solidFill>
                  <a:srgbClr val="000066"/>
                </a:solidFill>
              </a:rPr>
              <a:t>, a</a:t>
            </a:r>
            <a:r>
              <a:rPr lang="hr-HR" altLang="en-US" sz="2400" b="1" dirty="0" smtClean="0">
                <a:solidFill>
                  <a:srgbClr val="000066"/>
                </a:solidFill>
              </a:rPr>
              <a:t>verage age 48.17 </a:t>
            </a:r>
            <a:r>
              <a:rPr lang="hr-HR" alt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±</a:t>
            </a:r>
            <a:r>
              <a:rPr lang="hr-HR" altLang="en-US" sz="2400" b="1" dirty="0" smtClean="0">
                <a:solidFill>
                  <a:srgbClr val="000066"/>
                </a:solidFill>
              </a:rPr>
              <a:t> 14.59 (24-64) years</a:t>
            </a:r>
            <a:endParaRPr lang="en-GB" altLang="en-US" sz="2400" b="1" dirty="0" smtClean="0">
              <a:solidFill>
                <a:srgbClr val="000066"/>
              </a:solidFill>
            </a:endParaRPr>
          </a:p>
          <a:p>
            <a:pPr eaLnBrk="1" hangingPunct="1"/>
            <a:endParaRPr lang="en-GB" altLang="en-US" sz="24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hr-HR" altLang="en-US" sz="2400" b="1" dirty="0" smtClean="0">
                <a:solidFill>
                  <a:srgbClr val="000066"/>
                </a:solidFill>
              </a:rPr>
              <a:t>Causes of AKI:</a:t>
            </a:r>
            <a:endParaRPr lang="hr-HR" altLang="en-US" sz="24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endParaRPr lang="hr-HR" altLang="en-US" sz="2400" b="1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solidFill>
                  <a:srgbClr val="000066"/>
                </a:solidFill>
              </a:rPr>
              <a:t>Sepsis and posthemorrhagic shock after huge surgical intervention in eight patients</a:t>
            </a:r>
          </a:p>
          <a:p>
            <a:pPr lvl="1">
              <a:lnSpc>
                <a:spcPct val="90000"/>
              </a:lnSpc>
            </a:pPr>
            <a:endParaRPr lang="hr-HR" altLang="en-US" sz="2400" b="1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solidFill>
                  <a:srgbClr val="000066"/>
                </a:solidFill>
              </a:rPr>
              <a:t>Posthaemorrhagic shock after injury caused by </a:t>
            </a:r>
            <a:r>
              <a:rPr lang="hr-HR" altLang="en-US" sz="2400" b="1" dirty="0" smtClean="0">
                <a:solidFill>
                  <a:srgbClr val="000066"/>
                </a:solidFill>
              </a:rPr>
              <a:t>firearm </a:t>
            </a:r>
            <a:r>
              <a:rPr lang="hr-HR" altLang="en-US" sz="2400" b="1" dirty="0">
                <a:solidFill>
                  <a:srgbClr val="000066"/>
                </a:solidFill>
              </a:rPr>
              <a:t>in three patients</a:t>
            </a:r>
          </a:p>
          <a:p>
            <a:pPr lvl="1">
              <a:lnSpc>
                <a:spcPct val="90000"/>
              </a:lnSpc>
            </a:pPr>
            <a:endParaRPr lang="hr-HR" altLang="en-US" sz="2400" b="1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solidFill>
                  <a:srgbClr val="000066"/>
                </a:solidFill>
              </a:rPr>
              <a:t>Polytrauma after car accident in one patient</a:t>
            </a:r>
          </a:p>
          <a:p>
            <a:pPr lvl="1">
              <a:lnSpc>
                <a:spcPct val="90000"/>
              </a:lnSpc>
            </a:pPr>
            <a:endParaRPr lang="hr-HR" altLang="en-US" sz="2400" b="1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solidFill>
                  <a:srgbClr val="000066"/>
                </a:solidFill>
              </a:rPr>
              <a:t>All patients were oliguric, eight of them anuric</a:t>
            </a:r>
            <a:endParaRPr lang="en-GB" altLang="en-US" sz="2400" b="1" dirty="0">
              <a:solidFill>
                <a:srgbClr val="000066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000066"/>
              </a:solidFill>
            </a:endParaRPr>
          </a:p>
          <a:p>
            <a:pPr eaLnBrk="1" hangingPunct="1"/>
            <a:endParaRPr lang="en-GB" altLang="en-US" b="1" dirty="0">
              <a:solidFill>
                <a:srgbClr val="000066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My Documents\nusi slike\andelij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b="5646"/>
          <a:stretch>
            <a:fillRect/>
          </a:stretch>
        </p:blipFill>
        <p:spPr bwMode="auto">
          <a:xfrm>
            <a:off x="7147952" y="0"/>
            <a:ext cx="5044048" cy="66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257" y="272955"/>
            <a:ext cx="5986818" cy="63462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solidFill>
                  <a:srgbClr val="000066"/>
                </a:solidFill>
              </a:rPr>
              <a:t>Postdilution </a:t>
            </a:r>
            <a:r>
              <a:rPr lang="hr-HR" altLang="en-US" sz="2600" b="1" dirty="0" smtClean="0">
                <a:solidFill>
                  <a:srgbClr val="000066"/>
                </a:solidFill>
              </a:rPr>
              <a:t>EDHDF</a:t>
            </a:r>
            <a:r>
              <a:rPr lang="en-GB" altLang="en-US" sz="2600" b="1" dirty="0" smtClean="0">
                <a:solidFill>
                  <a:srgbClr val="000066"/>
                </a:solidFill>
              </a:rPr>
              <a:t>, s</a:t>
            </a:r>
            <a:r>
              <a:rPr lang="hr-HR" altLang="en-US" sz="2600" b="1" dirty="0" smtClean="0">
                <a:solidFill>
                  <a:srgbClr val="000066"/>
                </a:solidFill>
              </a:rPr>
              <a:t>urgical </a:t>
            </a:r>
            <a:r>
              <a:rPr lang="hr-HR" altLang="en-US" sz="2600" b="1" dirty="0">
                <a:solidFill>
                  <a:srgbClr val="000066"/>
                </a:solidFill>
              </a:rPr>
              <a:t>intensive care unit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altLang="en-US" sz="26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600" b="1" dirty="0">
                <a:solidFill>
                  <a:srgbClr val="000066"/>
                </a:solidFill>
              </a:rPr>
              <a:t>Temporary internal jugular double-lumen venous </a:t>
            </a:r>
            <a:r>
              <a:rPr lang="hr-HR" altLang="en-US" sz="2600" b="1" dirty="0" smtClean="0">
                <a:solidFill>
                  <a:srgbClr val="000066"/>
                </a:solidFill>
              </a:rPr>
              <a:t>catheter</a:t>
            </a:r>
            <a:endParaRPr lang="en-GB" altLang="en-US" sz="26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600" b="1" dirty="0">
              <a:solidFill>
                <a:srgbClr val="000066"/>
              </a:solidFill>
            </a:endParaRPr>
          </a:p>
          <a:p>
            <a:r>
              <a:rPr lang="hr-HR" altLang="en-US" sz="2600" b="1" dirty="0">
                <a:solidFill>
                  <a:srgbClr val="000066"/>
                </a:solidFill>
              </a:rPr>
              <a:t>93 EDHDF treatments</a:t>
            </a:r>
          </a:p>
          <a:p>
            <a:endParaRPr lang="hr-HR" altLang="en-US" sz="2600" b="1" dirty="0">
              <a:solidFill>
                <a:srgbClr val="000066"/>
              </a:solidFill>
            </a:endParaRPr>
          </a:p>
          <a:p>
            <a:r>
              <a:rPr lang="hr-HR" altLang="en-US" sz="2600" b="1" dirty="0">
                <a:solidFill>
                  <a:srgbClr val="000066"/>
                </a:solidFill>
              </a:rPr>
              <a:t>7.75 </a:t>
            </a:r>
            <a:r>
              <a:rPr lang="hr-HR" altLang="en-US" sz="2600" b="1" dirty="0">
                <a:solidFill>
                  <a:srgbClr val="000066"/>
                </a:solidFill>
                <a:cs typeface="Times New Roman" panose="02020603050405020304" pitchFamily="18" charset="0"/>
              </a:rPr>
              <a:t>±</a:t>
            </a:r>
            <a:r>
              <a:rPr lang="hr-HR" altLang="en-US" sz="2600" b="1" dirty="0">
                <a:solidFill>
                  <a:srgbClr val="000066"/>
                </a:solidFill>
              </a:rPr>
              <a:t> 4.88 (1-15) </a:t>
            </a:r>
            <a:r>
              <a:rPr lang="hr-HR" altLang="en-US" sz="2600" b="1" dirty="0" smtClean="0">
                <a:solidFill>
                  <a:srgbClr val="000066"/>
                </a:solidFill>
              </a:rPr>
              <a:t>days</a:t>
            </a:r>
            <a:r>
              <a:rPr lang="en-GB" altLang="en-US" sz="2600" b="1" dirty="0" smtClean="0">
                <a:solidFill>
                  <a:srgbClr val="000066"/>
                </a:solidFill>
              </a:rPr>
              <a:t>, </a:t>
            </a:r>
            <a:r>
              <a:rPr lang="hr-HR" altLang="en-US" sz="2600" b="1" dirty="0" smtClean="0">
                <a:solidFill>
                  <a:srgbClr val="000066"/>
                </a:solidFill>
              </a:rPr>
              <a:t>7.17 </a:t>
            </a:r>
            <a:r>
              <a:rPr lang="hr-HR" altLang="en-US" sz="2600" b="1" dirty="0">
                <a:solidFill>
                  <a:srgbClr val="000066"/>
                </a:solidFill>
                <a:cs typeface="Times New Roman" panose="02020603050405020304" pitchFamily="18" charset="0"/>
              </a:rPr>
              <a:t>±</a:t>
            </a:r>
            <a:r>
              <a:rPr lang="hr-HR" altLang="en-US" sz="2600" b="1" dirty="0">
                <a:solidFill>
                  <a:srgbClr val="000066"/>
                </a:solidFill>
              </a:rPr>
              <a:t> 5.45 hours (4.5-24) </a:t>
            </a:r>
            <a:r>
              <a:rPr lang="hr-HR" altLang="en-US" sz="2600" b="1" dirty="0" smtClean="0">
                <a:solidFill>
                  <a:srgbClr val="000066"/>
                </a:solidFill>
              </a:rPr>
              <a:t>daily</a:t>
            </a:r>
            <a:endParaRPr lang="en-GB" altLang="en-US" sz="2600" b="1" dirty="0" smtClean="0">
              <a:solidFill>
                <a:srgbClr val="000066"/>
              </a:solidFill>
            </a:endParaRPr>
          </a:p>
          <a:p>
            <a:endParaRPr lang="en-GB" altLang="en-US" sz="26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hr-HR" altLang="en-US" sz="2600" b="1" dirty="0">
                <a:solidFill>
                  <a:schemeClr val="accent3">
                    <a:lumMod val="50000"/>
                  </a:schemeClr>
                </a:solidFill>
              </a:rPr>
              <a:t>5 patients fully recovered (41.67%)</a:t>
            </a:r>
          </a:p>
          <a:p>
            <a:pPr>
              <a:lnSpc>
                <a:spcPct val="90000"/>
              </a:lnSpc>
            </a:pPr>
            <a:endParaRPr lang="hr-HR" altLang="en-US" sz="2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r-HR" altLang="en-US" sz="2600" b="1" dirty="0">
                <a:solidFill>
                  <a:schemeClr val="accent3">
                    <a:lumMod val="50000"/>
                  </a:schemeClr>
                </a:solidFill>
              </a:rPr>
              <a:t>7 patients died (58.33</a:t>
            </a:r>
            <a:r>
              <a:rPr lang="hr-H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%)</a:t>
            </a:r>
            <a:endParaRPr lang="hr-HR" altLang="en-US" sz="28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80" y="290016"/>
            <a:ext cx="10522423" cy="93828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Ten </a:t>
            </a:r>
            <a:r>
              <a:rPr lang="bs-Latn-BA" b="1" dirty="0" smtClean="0"/>
              <a:t>Y</a:t>
            </a:r>
            <a:r>
              <a:rPr lang="en-GB" b="1" dirty="0" smtClean="0"/>
              <a:t>ears of </a:t>
            </a:r>
            <a:r>
              <a:rPr lang="bs-Latn-BA" b="1" dirty="0" smtClean="0"/>
              <a:t>C</a:t>
            </a:r>
            <a:r>
              <a:rPr lang="en-GB" b="1" dirty="0" err="1" smtClean="0"/>
              <a:t>ontinuous</a:t>
            </a:r>
            <a:r>
              <a:rPr lang="en-GB" b="1" dirty="0" smtClean="0"/>
              <a:t> </a:t>
            </a:r>
            <a:r>
              <a:rPr lang="bs-Latn-BA" b="1" dirty="0" smtClean="0"/>
              <a:t>R</a:t>
            </a:r>
            <a:r>
              <a:rPr lang="en-GB" b="1" dirty="0" err="1" smtClean="0"/>
              <a:t>enal</a:t>
            </a:r>
            <a:r>
              <a:rPr lang="en-GB" b="1" dirty="0" smtClean="0"/>
              <a:t> </a:t>
            </a:r>
            <a:r>
              <a:rPr lang="bs-Latn-BA" b="1" dirty="0" smtClean="0"/>
              <a:t>R</a:t>
            </a:r>
            <a:r>
              <a:rPr lang="en-GB" b="1" dirty="0" err="1" smtClean="0"/>
              <a:t>eplacement</a:t>
            </a:r>
            <a:r>
              <a:rPr lang="en-GB" b="1" dirty="0" smtClean="0"/>
              <a:t> </a:t>
            </a:r>
            <a:r>
              <a:rPr lang="bs-Latn-BA" b="1" dirty="0" smtClean="0"/>
              <a:t>T</a:t>
            </a:r>
            <a:r>
              <a:rPr lang="en-GB" b="1" dirty="0" err="1" smtClean="0"/>
              <a:t>herap</a:t>
            </a:r>
            <a:r>
              <a:rPr lang="bs-Latn-BA" b="1" dirty="0" smtClean="0"/>
              <a:t>y (C</a:t>
            </a:r>
            <a:r>
              <a:rPr lang="en-GB" b="1" dirty="0" smtClean="0"/>
              <a:t>RRT</a:t>
            </a:r>
            <a:r>
              <a:rPr lang="bs-Latn-BA" b="1" dirty="0" smtClean="0"/>
              <a:t>) at UCS Sarajevo: 2006 - 2015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314881"/>
              </p:ext>
            </p:extLst>
          </p:nvPr>
        </p:nvGraphicFramePr>
        <p:xfrm>
          <a:off x="1252180" y="1569493"/>
          <a:ext cx="10075461" cy="496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487"/>
                <a:gridCol w="3358487"/>
                <a:gridCol w="3358487"/>
              </a:tblGrid>
              <a:tr h="496778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N</a:t>
                      </a:r>
                      <a:r>
                        <a:rPr lang="bs-Latn-BA" sz="2000" b="1" baseline="0" dirty="0" smtClean="0"/>
                        <a:t>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% </a:t>
                      </a:r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No of patients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266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Males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170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63,91</a:t>
                      </a:r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Females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96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36,09</a:t>
                      </a:r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Average age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55,9 years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CRRT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1125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CVVHD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755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67,11</a:t>
                      </a:r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CVVHDF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370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32,89</a:t>
                      </a:r>
                      <a:endParaRPr lang="en-GB" sz="2000" b="1" dirty="0"/>
                    </a:p>
                  </a:txBody>
                  <a:tcPr/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Recovered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61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22,93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9677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Died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205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77,07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0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291" y="288262"/>
            <a:ext cx="10542896" cy="992875"/>
          </a:xfrm>
        </p:spPr>
        <p:txBody>
          <a:bodyPr>
            <a:noAutofit/>
          </a:bodyPr>
          <a:lstStyle/>
          <a:p>
            <a:r>
              <a:rPr lang="bs-Latn-BA" sz="3200" b="1" dirty="0" smtClean="0"/>
              <a:t>Clinical Analysis of Etiology, Risk Factors and Outcome in Patients with AKI, Sarajevo 2012 – 2014</a:t>
            </a:r>
            <a:r>
              <a:rPr lang="bs-Latn-BA" sz="3200" b="1" dirty="0"/>
              <a:t/>
            </a:r>
            <a:br>
              <a:rPr lang="bs-Latn-BA" sz="3200" b="1" dirty="0"/>
            </a:b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96275"/>
              </p:ext>
            </p:extLst>
          </p:nvPr>
        </p:nvGraphicFramePr>
        <p:xfrm>
          <a:off x="1112291" y="1485853"/>
          <a:ext cx="5397689" cy="523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782"/>
                <a:gridCol w="1483725"/>
                <a:gridCol w="1313182"/>
              </a:tblGrid>
              <a:tr h="503565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N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%</a:t>
                      </a:r>
                      <a:endParaRPr lang="en-GB" sz="2000" b="1" dirty="0"/>
                    </a:p>
                  </a:txBody>
                  <a:tcPr/>
                </a:tc>
              </a:tr>
              <a:tr h="669281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No of hospitalized patients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1231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AKI cases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96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7,8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Males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43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51,2</a:t>
                      </a:r>
                      <a:endParaRPr lang="en-GB" sz="2000" b="1" dirty="0"/>
                    </a:p>
                  </a:txBody>
                  <a:tcPr/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Females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48,8</a:t>
                      </a:r>
                      <a:endParaRPr lang="en-GB" sz="2000" b="1" dirty="0"/>
                    </a:p>
                  </a:txBody>
                  <a:tcPr/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Average age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73.5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/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Pre-existing</a:t>
                      </a:r>
                      <a:r>
                        <a:rPr lang="bs-Latn-BA" sz="2000" b="1" baseline="0" dirty="0" smtClean="0"/>
                        <a:t> CKD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45,2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RRT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21,4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Recovered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41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48,8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3565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Died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45,2</a:t>
                      </a:r>
                      <a:endParaRPr lang="en-GB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507556"/>
              </p:ext>
            </p:extLst>
          </p:nvPr>
        </p:nvGraphicFramePr>
        <p:xfrm>
          <a:off x="6747680" y="1485853"/>
          <a:ext cx="5125872" cy="452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858"/>
                <a:gridCol w="1677014"/>
              </a:tblGrid>
              <a:tr h="629130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Etiology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% </a:t>
                      </a:r>
                      <a:endParaRPr lang="en-GB" sz="2000" b="1" dirty="0"/>
                    </a:p>
                  </a:txBody>
                  <a:tcPr/>
                </a:tc>
              </a:tr>
              <a:tr h="629130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Acute Interstitial Nephritis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17</a:t>
                      </a:r>
                      <a:endParaRPr lang="en-GB" sz="2000" b="1" dirty="0"/>
                    </a:p>
                  </a:txBody>
                  <a:tcPr/>
                </a:tc>
              </a:tr>
              <a:tr h="629130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Hearth failure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15</a:t>
                      </a:r>
                      <a:endParaRPr lang="en-GB" sz="2000" b="1" dirty="0"/>
                    </a:p>
                  </a:txBody>
                  <a:tcPr/>
                </a:tc>
              </a:tr>
              <a:tr h="748499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Acute gastroenterocolitis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13</a:t>
                      </a:r>
                      <a:endParaRPr lang="en-GB" sz="2000" b="1" dirty="0"/>
                    </a:p>
                  </a:txBody>
                  <a:tcPr/>
                </a:tc>
              </a:tr>
              <a:tr h="629130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Sepsis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12</a:t>
                      </a:r>
                      <a:endParaRPr lang="en-GB" sz="2000" b="1" dirty="0"/>
                    </a:p>
                  </a:txBody>
                  <a:tcPr/>
                </a:tc>
              </a:tr>
              <a:tr h="629130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Severe dehidration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8</a:t>
                      </a:r>
                      <a:endParaRPr lang="en-GB" sz="2000" b="1" dirty="0"/>
                    </a:p>
                  </a:txBody>
                  <a:tcPr/>
                </a:tc>
              </a:tr>
              <a:tr h="629130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Other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34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09981" y="6040889"/>
            <a:ext cx="5509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b="1" dirty="0"/>
              <a:t>Hamzic –Mehmedbasic, Mater Sociomed 2015; Hamzic-Mehmedbasic, J Ren Inj Prev, </a:t>
            </a:r>
            <a:r>
              <a:rPr lang="bs-Latn-BA" b="1" dirty="0" smtClean="0"/>
              <a:t>2016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60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2474" y="1500189"/>
            <a:ext cx="68580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4311" y="2090173"/>
            <a:ext cx="4167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b="1" dirty="0" smtClean="0"/>
              <a:t>Patient T.H., 60 years</a:t>
            </a:r>
          </a:p>
          <a:p>
            <a:r>
              <a:rPr lang="bs-Latn-BA" sz="2800" b="1" dirty="0" smtClean="0"/>
              <a:t>NHL relaps (CNS)</a:t>
            </a:r>
          </a:p>
          <a:p>
            <a:r>
              <a:rPr lang="bs-Latn-BA" sz="2800" b="1" dirty="0"/>
              <a:t>Sepsis, DIC</a:t>
            </a:r>
          </a:p>
          <a:p>
            <a:r>
              <a:rPr lang="bs-Latn-BA" sz="2800" b="1" dirty="0" smtClean="0"/>
              <a:t>Multiorgan failure</a:t>
            </a:r>
          </a:p>
          <a:p>
            <a:r>
              <a:rPr lang="bs-Latn-BA" sz="2800" b="1" dirty="0" smtClean="0"/>
              <a:t>CVVHDF</a:t>
            </a:r>
          </a:p>
          <a:p>
            <a:r>
              <a:rPr lang="bs-Latn-BA" sz="2800" b="1" dirty="0" smtClean="0"/>
              <a:t>Patient died after 30 days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36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685800"/>
            <a:ext cx="10972800" cy="760863"/>
          </a:xfrm>
        </p:spPr>
        <p:txBody>
          <a:bodyPr>
            <a:normAutofit/>
          </a:bodyPr>
          <a:lstStyle/>
          <a:p>
            <a:r>
              <a:rPr lang="bs-Latn-BA" sz="4000" b="1" dirty="0" smtClean="0"/>
              <a:t>Renal Registry of Bosnia and Herzegovina 2015</a:t>
            </a:r>
            <a:endParaRPr lang="en-GB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999100"/>
              </p:ext>
            </p:extLst>
          </p:nvPr>
        </p:nvGraphicFramePr>
        <p:xfrm>
          <a:off x="1078173" y="1692322"/>
          <a:ext cx="10495127" cy="473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4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349273"/>
              </p:ext>
            </p:extLst>
          </p:nvPr>
        </p:nvGraphicFramePr>
        <p:xfrm>
          <a:off x="1371599" y="1596787"/>
          <a:ext cx="10351827" cy="484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61112" y="380430"/>
            <a:ext cx="10972800" cy="760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4000" b="1" smtClean="0"/>
              <a:t>Renal Registry of Bosnia and Herzegovina 2015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935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kc0213\Documents\Scan10055.jpg"/>
          <p:cNvPicPr>
            <a:picLocks noChangeAspect="1" noChangeArrowheads="1"/>
          </p:cNvPicPr>
          <p:nvPr/>
        </p:nvPicPr>
        <p:blipFill>
          <a:blip r:embed="rId2"/>
          <a:srcRect l="5989" r="10782" b="8182"/>
          <a:stretch>
            <a:fillRect/>
          </a:stretch>
        </p:blipFill>
        <p:spPr bwMode="auto">
          <a:xfrm rot="5400000">
            <a:off x="3429000" y="-1346807"/>
            <a:ext cx="5410200" cy="91410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6050509"/>
            <a:ext cx="7848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Three chiildren (18-36 months) with overdosing of isoniazid (2400 mg) during treatment of meningitis 1976.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030" y="1500187"/>
            <a:ext cx="68580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0859" y="382011"/>
            <a:ext cx="32469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400" b="1" dirty="0" smtClean="0"/>
              <a:t>Patient D.F., </a:t>
            </a:r>
          </a:p>
          <a:p>
            <a:r>
              <a:rPr lang="bs-Latn-BA" sz="2400" b="1" dirty="0" smtClean="0"/>
              <a:t>Liver transplantation</a:t>
            </a:r>
          </a:p>
          <a:p>
            <a:r>
              <a:rPr lang="bs-Latn-BA" sz="2400" b="1" dirty="0" smtClean="0"/>
              <a:t>Sepsis</a:t>
            </a:r>
          </a:p>
          <a:p>
            <a:r>
              <a:rPr lang="bs-Latn-BA" sz="2400" b="1" dirty="0" smtClean="0"/>
              <a:t>Rejectio grafti</a:t>
            </a:r>
          </a:p>
          <a:p>
            <a:r>
              <a:rPr lang="bs-Latn-BA" sz="2400" b="1" dirty="0" smtClean="0"/>
              <a:t>Multiorgan failure</a:t>
            </a:r>
          </a:p>
          <a:p>
            <a:r>
              <a:rPr lang="bs-Latn-BA" sz="2400" b="1" dirty="0" smtClean="0"/>
              <a:t>CVVHDF </a:t>
            </a:r>
          </a:p>
          <a:p>
            <a:r>
              <a:rPr lang="bs-Latn-BA" sz="2400" b="1" dirty="0" smtClean="0"/>
              <a:t>Liver re-transplantation</a:t>
            </a:r>
          </a:p>
          <a:p>
            <a:r>
              <a:rPr lang="bs-Latn-BA" sz="2400" b="1" dirty="0" smtClean="0"/>
              <a:t>Died after 50 days </a:t>
            </a:r>
            <a:endParaRPr lang="en-GB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4952" r="24974"/>
          <a:stretch/>
        </p:blipFill>
        <p:spPr>
          <a:xfrm rot="5400000">
            <a:off x="7624824" y="3843139"/>
            <a:ext cx="3043449" cy="25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27647"/>
            <a:ext cx="10365475" cy="842189"/>
          </a:xfrm>
        </p:spPr>
        <p:txBody>
          <a:bodyPr>
            <a:normAutofit fontScale="90000"/>
          </a:bodyPr>
          <a:lstStyle/>
          <a:p>
            <a:r>
              <a:rPr lang="bs-Latn-BA" sz="4000" b="1" dirty="0" smtClean="0"/>
              <a:t>Patients with Multiorgan Failure in ICU, Tuzla 2016</a:t>
            </a:r>
            <a:endParaRPr lang="en-GB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9881570"/>
              </p:ext>
            </p:extLst>
          </p:nvPr>
        </p:nvGraphicFramePr>
        <p:xfrm>
          <a:off x="1726440" y="1119711"/>
          <a:ext cx="10010635" cy="169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04"/>
                <a:gridCol w="1501817"/>
                <a:gridCol w="1705581"/>
                <a:gridCol w="1713345"/>
                <a:gridCol w="1561355"/>
                <a:gridCol w="1423181"/>
                <a:gridCol w="1478452"/>
              </a:tblGrid>
              <a:tr h="1213631"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N 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Average age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M </a:t>
                      </a:r>
                    </a:p>
                    <a:p>
                      <a:pPr algn="ctr"/>
                      <a:r>
                        <a:rPr lang="bs-Latn-BA" sz="2000" b="1" dirty="0" smtClean="0"/>
                        <a:t>N                  %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F </a:t>
                      </a:r>
                    </a:p>
                    <a:p>
                      <a:pPr algn="ctr"/>
                      <a:r>
                        <a:rPr lang="bs-Latn-BA" sz="2000" b="1" dirty="0" smtClean="0"/>
                        <a:t>N                 %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Average number of </a:t>
                      </a:r>
                      <a:r>
                        <a:rPr lang="bs-Latn-BA" sz="2000" b="1" baseline="0" dirty="0" smtClean="0"/>
                        <a:t> </a:t>
                      </a:r>
                      <a:r>
                        <a:rPr lang="bs-Latn-BA" sz="2000" b="1" baseline="0" dirty="0" smtClean="0"/>
                        <a:t>treatments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EL</a:t>
                      </a:r>
                    </a:p>
                    <a:p>
                      <a:pPr algn="ctr"/>
                      <a:endParaRPr lang="bs-Latn-BA" sz="2000" b="1" dirty="0" smtClean="0"/>
                    </a:p>
                    <a:p>
                      <a:pPr algn="ctr"/>
                      <a:r>
                        <a:rPr lang="bs-Latn-BA" sz="2000" b="1" dirty="0" smtClean="0"/>
                        <a:t>N            %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Recovered</a:t>
                      </a:r>
                    </a:p>
                    <a:p>
                      <a:pPr algn="ctr"/>
                      <a:endParaRPr lang="bs-Latn-BA" sz="2000" b="1" dirty="0" smtClean="0"/>
                    </a:p>
                    <a:p>
                      <a:pPr algn="ctr"/>
                      <a:r>
                        <a:rPr lang="bs-Latn-BA" sz="2000" b="1" dirty="0" smtClean="0"/>
                        <a:t>N             %</a:t>
                      </a:r>
                      <a:endParaRPr lang="en-GB" sz="2000" b="1" dirty="0"/>
                    </a:p>
                  </a:txBody>
                  <a:tcPr marL="42245" marR="42245"/>
                </a:tc>
              </a:tr>
              <a:tr h="478097"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15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54 (15-80)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12              80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3                 20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7,33 (2-30)</a:t>
                      </a:r>
                      <a:endParaRPr lang="en-GB" sz="2000" b="1" dirty="0"/>
                    </a:p>
                  </a:txBody>
                  <a:tcPr marL="42245" marR="42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12          80</a:t>
                      </a:r>
                      <a:endParaRPr lang="en-GB" sz="2000" b="1" dirty="0"/>
                    </a:p>
                  </a:txBody>
                  <a:tcPr marL="42245" marR="4224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3             20</a:t>
                      </a:r>
                      <a:endParaRPr lang="en-GB" sz="2000" b="1" dirty="0"/>
                    </a:p>
                  </a:txBody>
                  <a:tcPr marL="42245" marR="4224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1860385"/>
              </p:ext>
            </p:extLst>
          </p:nvPr>
        </p:nvGraphicFramePr>
        <p:xfrm>
          <a:off x="3575714" y="2521791"/>
          <a:ext cx="5090615" cy="398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36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6" y="334939"/>
            <a:ext cx="11163868" cy="1173138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/>
              <a:t>Children with AKI, </a:t>
            </a:r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bs-Latn-BA" b="1" dirty="0" smtClean="0"/>
              <a:t>KCU </a:t>
            </a:r>
            <a:r>
              <a:rPr lang="bs-Latn-BA" b="1" dirty="0" smtClean="0"/>
              <a:t>Sarajevo 2006 - 2014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866" y="2285999"/>
            <a:ext cx="3848669" cy="4135272"/>
          </a:xfrm>
        </p:spPr>
        <p:txBody>
          <a:bodyPr>
            <a:normAutofit/>
          </a:bodyPr>
          <a:lstStyle/>
          <a:p>
            <a:r>
              <a:rPr lang="bs-Latn-BA" sz="2400" b="1" dirty="0" smtClean="0"/>
              <a:t>57 children with AKI and dialysis </a:t>
            </a:r>
            <a:r>
              <a:rPr lang="bs-Latn-BA" sz="2400" b="1" dirty="0" smtClean="0"/>
              <a:t>treatment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HUS in 11 patients</a:t>
            </a:r>
            <a:endParaRPr lang="bs-Latn-BA" sz="2400" b="1" dirty="0" smtClean="0"/>
          </a:p>
          <a:p>
            <a:endParaRPr lang="bs-Latn-BA" sz="2400" b="1" dirty="0"/>
          </a:p>
          <a:p>
            <a:r>
              <a:rPr lang="bs-Latn-BA" sz="2400" b="1" dirty="0" smtClean="0"/>
              <a:t>2006 - 2016 PD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2009 – 2016 HD</a:t>
            </a:r>
            <a:endParaRPr lang="en-GB" sz="2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5260842"/>
              </p:ext>
            </p:extLst>
          </p:nvPr>
        </p:nvGraphicFramePr>
        <p:xfrm>
          <a:off x="4667535" y="2285999"/>
          <a:ext cx="7042246" cy="414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350"/>
                <a:gridCol w="2539447"/>
                <a:gridCol w="1408449"/>
              </a:tblGrid>
              <a:tr h="615831"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N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%</a:t>
                      </a:r>
                      <a:endParaRPr lang="en-GB" sz="2400" b="1" dirty="0"/>
                    </a:p>
                  </a:txBody>
                  <a:tcPr/>
                </a:tc>
              </a:tr>
              <a:tr h="615831"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Males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31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54,4</a:t>
                      </a:r>
                      <a:endParaRPr lang="en-GB" sz="2400" b="1" dirty="0"/>
                    </a:p>
                  </a:txBody>
                  <a:tcPr/>
                </a:tc>
              </a:tr>
              <a:tr h="615831"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Females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26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42,6</a:t>
                      </a:r>
                      <a:endParaRPr lang="en-GB" sz="2400" b="1" dirty="0"/>
                    </a:p>
                  </a:txBody>
                  <a:tcPr/>
                </a:tc>
              </a:tr>
              <a:tr h="1062941"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Age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21 day – 15 years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</a:tr>
              <a:tr h="615831">
                <a:tc>
                  <a:txBody>
                    <a:bodyPr/>
                    <a:lstStyle/>
                    <a:p>
                      <a:r>
                        <a:rPr lang="bs-Latn-B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 year</a:t>
                      </a:r>
                      <a:endParaRPr lang="en-GB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34</a:t>
                      </a:r>
                      <a:endParaRPr lang="en-GB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59,6</a:t>
                      </a:r>
                      <a:endParaRPr lang="en-GB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5831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bs-Latn-B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year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23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sz="2400" b="1" dirty="0" smtClean="0"/>
                        <a:t>40,3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0170" y="194481"/>
            <a:ext cx="10986448" cy="938284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/>
              <a:t>Children with AKI, </a:t>
            </a:r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bs-Latn-BA" b="1" dirty="0" smtClean="0"/>
              <a:t>KCU </a:t>
            </a:r>
            <a:r>
              <a:rPr lang="bs-Latn-BA" b="1" dirty="0"/>
              <a:t>Sarajevo 2006 - 2014</a:t>
            </a:r>
            <a:endParaRPr lang="en-GB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00663"/>
              </p:ext>
            </p:extLst>
          </p:nvPr>
        </p:nvGraphicFramePr>
        <p:xfrm>
          <a:off x="1371600" y="1651379"/>
          <a:ext cx="10283588" cy="421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92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1" y="358253"/>
            <a:ext cx="10768083" cy="121124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/>
              <a:t>AKI in the Newborns hospitalized at the ICU, </a:t>
            </a:r>
            <a:br>
              <a:rPr lang="bs-Latn-BA" b="1" dirty="0" smtClean="0"/>
            </a:br>
            <a:r>
              <a:rPr lang="bs-Latn-BA" b="1" dirty="0" smtClean="0"/>
              <a:t>UKC Tuzla 2013-2015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1611120"/>
              </p:ext>
            </p:extLst>
          </p:nvPr>
        </p:nvGraphicFramePr>
        <p:xfrm>
          <a:off x="1091822" y="1569492"/>
          <a:ext cx="5295330" cy="5067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110"/>
                <a:gridCol w="1691094"/>
                <a:gridCol w="1839126"/>
              </a:tblGrid>
              <a:tr h="444326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N 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%</a:t>
                      </a:r>
                      <a:endParaRPr lang="en-GB" sz="2000" b="1" dirty="0"/>
                    </a:p>
                  </a:txBody>
                  <a:tcPr marL="89087" marR="89087"/>
                </a:tc>
              </a:tr>
              <a:tr h="766920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Hospitalized in ICU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307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89087" marR="89087"/>
                </a:tc>
              </a:tr>
              <a:tr h="444326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AKI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21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6,84</a:t>
                      </a:r>
                      <a:endParaRPr lang="en-GB" sz="2000" b="1" dirty="0"/>
                    </a:p>
                  </a:txBody>
                  <a:tcPr marL="89087" marR="89087">
                    <a:solidFill>
                      <a:srgbClr val="FFFF00"/>
                    </a:solidFill>
                  </a:tcPr>
                </a:tc>
              </a:tr>
              <a:tr h="444326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Female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15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71,43</a:t>
                      </a:r>
                      <a:endParaRPr lang="en-GB" sz="2000" b="1" dirty="0"/>
                    </a:p>
                  </a:txBody>
                  <a:tcPr marL="89087" marR="89087"/>
                </a:tc>
              </a:tr>
              <a:tr h="444326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Males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28,57</a:t>
                      </a:r>
                      <a:endParaRPr lang="en-GB" sz="2000" b="1" dirty="0"/>
                    </a:p>
                  </a:txBody>
                  <a:tcPr marL="89087" marR="89087"/>
                </a:tc>
              </a:tr>
              <a:tr h="444326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Average age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8,4 days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89087" marR="89087"/>
                </a:tc>
              </a:tr>
              <a:tr h="745498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Average weight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2285 g</a:t>
                      </a:r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89087" marR="89087"/>
                </a:tc>
              </a:tr>
              <a:tr h="444326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Pre-term 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14</a:t>
                      </a:r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66,67</a:t>
                      </a:r>
                      <a:endParaRPr lang="en-GB" sz="2000" b="1" dirty="0"/>
                    </a:p>
                  </a:txBody>
                  <a:tcPr marL="89087" marR="89087"/>
                </a:tc>
              </a:tr>
              <a:tr h="444326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Died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16</a:t>
                      </a:r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76,19</a:t>
                      </a:r>
                      <a:endParaRPr lang="en-GB" sz="2000" b="1" dirty="0"/>
                    </a:p>
                  </a:txBody>
                  <a:tcPr marL="89087" marR="89087">
                    <a:solidFill>
                      <a:srgbClr val="FFFF00"/>
                    </a:solidFill>
                  </a:tcPr>
                </a:tc>
              </a:tr>
              <a:tr h="444326">
                <a:tc>
                  <a:txBody>
                    <a:bodyPr/>
                    <a:lstStyle/>
                    <a:p>
                      <a:r>
                        <a:rPr lang="bs-Latn-BA" sz="2000" b="1" dirty="0" smtClean="0"/>
                        <a:t>Recovered</a:t>
                      </a:r>
                      <a:endParaRPr lang="en-GB" sz="2000" b="1" dirty="0"/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5</a:t>
                      </a:r>
                    </a:p>
                  </a:txBody>
                  <a:tcPr marL="89087" marR="89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000" b="1" dirty="0" smtClean="0"/>
                        <a:t>23,81</a:t>
                      </a:r>
                      <a:endParaRPr lang="en-GB" sz="2000" b="1" dirty="0"/>
                    </a:p>
                  </a:txBody>
                  <a:tcPr marL="89087" marR="8908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9542385"/>
              </p:ext>
            </p:extLst>
          </p:nvPr>
        </p:nvGraphicFramePr>
        <p:xfrm>
          <a:off x="6387152" y="1844153"/>
          <a:ext cx="5240741" cy="479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1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76367"/>
            <a:ext cx="9928746" cy="126583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/>
              <a:t>Acute Rejection and AKI in the Transplanted Patients, UKC Tuzla 1999-2013</a:t>
            </a:r>
            <a:endParaRPr lang="en-GB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064377"/>
              </p:ext>
            </p:extLst>
          </p:nvPr>
        </p:nvGraphicFramePr>
        <p:xfrm>
          <a:off x="1535373" y="1762267"/>
          <a:ext cx="9601200" cy="422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5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8158"/>
          </a:xfrm>
        </p:spPr>
        <p:txBody>
          <a:bodyPr/>
          <a:lstStyle/>
          <a:p>
            <a:r>
              <a:rPr lang="bs-Latn-BA" b="1" dirty="0" smtClean="0"/>
              <a:t>Conclusion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603612"/>
            <a:ext cx="9601200" cy="4769892"/>
          </a:xfrm>
        </p:spPr>
        <p:txBody>
          <a:bodyPr>
            <a:noAutofit/>
          </a:bodyPr>
          <a:lstStyle/>
          <a:p>
            <a:r>
              <a:rPr lang="bs-Latn-BA" sz="2400" b="1" dirty="0" smtClean="0"/>
              <a:t>Common diagnostic procedures and treatment options in Bosnia and Herzegovina</a:t>
            </a:r>
            <a:endParaRPr lang="bs-Latn-BA" sz="2400" b="1" dirty="0" smtClean="0"/>
          </a:p>
          <a:p>
            <a:endParaRPr lang="bs-Latn-BA" sz="2400" b="1" dirty="0"/>
          </a:p>
          <a:p>
            <a:r>
              <a:rPr lang="bs-Latn-BA" sz="2400" b="1" dirty="0" smtClean="0"/>
              <a:t>No standardized procedures on the country level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Late </a:t>
            </a:r>
            <a:r>
              <a:rPr lang="bs-Latn-BA" sz="2400" b="1" dirty="0" smtClean="0"/>
              <a:t>referral to </a:t>
            </a:r>
            <a:r>
              <a:rPr lang="bs-Latn-BA" sz="2400" b="1" dirty="0" smtClean="0"/>
              <a:t>nephrologists </a:t>
            </a:r>
            <a:endParaRPr lang="bs-Latn-BA" sz="2400" b="1" dirty="0" smtClean="0"/>
          </a:p>
          <a:p>
            <a:endParaRPr lang="bs-Latn-BA" sz="2400" b="1" dirty="0"/>
          </a:p>
          <a:p>
            <a:r>
              <a:rPr lang="bs-Latn-BA" sz="2400" b="1" dirty="0" smtClean="0"/>
              <a:t>No alerts for AKI in </a:t>
            </a:r>
            <a:r>
              <a:rPr lang="bs-Latn-BA" sz="2400" b="1" dirty="0" smtClean="0"/>
              <a:t>our hospitals</a:t>
            </a:r>
          </a:p>
          <a:p>
            <a:endParaRPr lang="bs-Latn-BA" sz="2400" b="1" dirty="0"/>
          </a:p>
          <a:p>
            <a:r>
              <a:rPr lang="bs-Latn-BA" sz="2400" b="1" dirty="0" smtClean="0"/>
              <a:t>Role of UNDTBH ?</a:t>
            </a:r>
            <a:endParaRPr lang="bs-Latn-BA" sz="2400" b="1" dirty="0"/>
          </a:p>
          <a:p>
            <a:pPr marL="0" indent="0">
              <a:buNone/>
            </a:pPr>
            <a:endParaRPr lang="bs-Latn-BA" sz="2400" b="1" dirty="0" smtClean="0"/>
          </a:p>
          <a:p>
            <a:endParaRPr lang="bs-Latn-BA" sz="2400" b="1" dirty="0"/>
          </a:p>
          <a:p>
            <a:endParaRPr lang="bs-Latn-BA" sz="2400" b="1" dirty="0"/>
          </a:p>
        </p:txBody>
      </p:sp>
    </p:spTree>
    <p:extLst>
      <p:ext uri="{BB962C8B-B14F-4D97-AF65-F5344CB8AC3E}">
        <p14:creationId xmlns:p14="http://schemas.microsoft.com/office/powerpoint/2010/main" val="3339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TEMP\~AUT0001.bmp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15190" b="58020"/>
          <a:stretch>
            <a:fillRect/>
          </a:stretch>
        </p:blipFill>
        <p:spPr bwMode="auto">
          <a:xfrm>
            <a:off x="1568511" y="650875"/>
            <a:ext cx="456473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30403" y="5275192"/>
            <a:ext cx="249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 dirty="0" smtClean="0"/>
              <a:t>Sepsis</a:t>
            </a:r>
          </a:p>
          <a:p>
            <a:r>
              <a:rPr lang="hr-HR" sz="2000" b="1" dirty="0" smtClean="0"/>
              <a:t>Crime abortion, 1977</a:t>
            </a:r>
            <a:endParaRPr lang="en-GB" sz="2000" b="1" dirty="0"/>
          </a:p>
        </p:txBody>
      </p:sp>
      <p:pic>
        <p:nvPicPr>
          <p:cNvPr id="4" name="Picture 3" descr="C:\WINDOWS\TEMP\~AUT0001.bmp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12445" t="58362"/>
          <a:stretch>
            <a:fillRect/>
          </a:stretch>
        </p:blipFill>
        <p:spPr bwMode="auto">
          <a:xfrm>
            <a:off x="7192370" y="2213212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16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369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PD </a:t>
            </a:r>
            <a:r>
              <a:rPr lang="hr-HR" b="1" dirty="0" smtClean="0">
                <a:solidFill>
                  <a:schemeClr val="tx1"/>
                </a:solidFill>
              </a:rPr>
              <a:t>in DC </a:t>
            </a:r>
            <a:r>
              <a:rPr lang="hr-HR" b="1" dirty="0">
                <a:solidFill>
                  <a:schemeClr val="tx1"/>
                </a:solidFill>
              </a:rPr>
              <a:t>Tuzla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795635"/>
              </p:ext>
            </p:extLst>
          </p:nvPr>
        </p:nvGraphicFramePr>
        <p:xfrm>
          <a:off x="1494429" y="1569493"/>
          <a:ext cx="9478371" cy="494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6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db.rferl.org/9504CC8D-D545-4C84-A79F-D4A3113CAA80_w987_r1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" y="0"/>
            <a:ext cx="12014088" cy="67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880" y="282770"/>
            <a:ext cx="454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3200" b="1" dirty="0"/>
              <a:t>Bosnian War 1992-1995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848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22997"/>
            <a:ext cx="10353761" cy="946245"/>
          </a:xfrm>
        </p:spPr>
        <p:txBody>
          <a:bodyPr/>
          <a:lstStyle/>
          <a:p>
            <a:r>
              <a:rPr lang="bs-Latn-BA" b="1" dirty="0" smtClean="0"/>
              <a:t>Bosnian War 1992-1995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922" y="1665027"/>
            <a:ext cx="10353762" cy="4394579"/>
          </a:xfrm>
        </p:spPr>
        <p:txBody>
          <a:bodyPr>
            <a:normAutofit/>
          </a:bodyPr>
          <a:lstStyle/>
          <a:p>
            <a:r>
              <a:rPr lang="en-GB" sz="2400" b="1" dirty="0">
                <a:effectLst/>
              </a:rPr>
              <a:t>During the Bosnian war (1992-1995) we had no opportunity to research, but we </a:t>
            </a:r>
            <a:r>
              <a:rPr lang="en-GB" sz="2400" b="1" dirty="0" smtClean="0">
                <a:effectLst/>
              </a:rPr>
              <a:t>record</a:t>
            </a:r>
            <a:r>
              <a:rPr lang="hr-HR" sz="2400" b="1" dirty="0" smtClean="0">
                <a:effectLst/>
              </a:rPr>
              <a:t>ed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>
                <a:effectLst/>
              </a:rPr>
              <a:t>data about our chronic </a:t>
            </a:r>
            <a:r>
              <a:rPr lang="bs-Latn-BA" sz="2400" b="1" dirty="0" smtClean="0">
                <a:effectLst/>
              </a:rPr>
              <a:t>and acute </a:t>
            </a:r>
            <a:r>
              <a:rPr lang="en-GB" sz="2400" b="1" dirty="0" smtClean="0">
                <a:effectLst/>
              </a:rPr>
              <a:t>kidney patients</a:t>
            </a:r>
            <a:r>
              <a:rPr lang="bs-Latn-BA" sz="2400" b="1" dirty="0" smtClean="0">
                <a:effectLst/>
              </a:rPr>
              <a:t>. </a:t>
            </a:r>
          </a:p>
          <a:p>
            <a:endParaRPr lang="bs-Latn-BA" sz="2400" b="1" dirty="0">
              <a:effectLst/>
            </a:endParaRPr>
          </a:p>
          <a:p>
            <a:r>
              <a:rPr lang="bs-Latn-BA" sz="2400" b="1" dirty="0" smtClean="0">
                <a:effectLst/>
              </a:rPr>
              <a:t>V</a:t>
            </a:r>
            <a:r>
              <a:rPr lang="en-GB" sz="2400" b="1" dirty="0" err="1" smtClean="0">
                <a:effectLst/>
              </a:rPr>
              <a:t>ery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>
                <a:effectLst/>
              </a:rPr>
              <a:t>limited results were published in English language in the journals available to nephrology community.  </a:t>
            </a:r>
            <a:endParaRPr lang="bs-Latn-BA" sz="2400" b="1" dirty="0" smtClean="0">
              <a:effectLst/>
            </a:endParaRPr>
          </a:p>
          <a:p>
            <a:endParaRPr lang="bs-Latn-BA" b="1" dirty="0">
              <a:effectLst/>
            </a:endParaRPr>
          </a:p>
          <a:p>
            <a:pPr lvl="1"/>
            <a:r>
              <a:rPr lang="en-GB" b="1" dirty="0" smtClean="0">
                <a:effectLst/>
              </a:rPr>
              <a:t>Smith </a:t>
            </a:r>
            <a:r>
              <a:rPr lang="en-GB" b="1" dirty="0">
                <a:effectLst/>
              </a:rPr>
              <a:t>and colleagues published systematic literature review of the quality of evidence for injury and rehabilitation interventions in humanitarian crises. They found 46 papers which met the inclusion criteria, 63% of the papers referred to situation </a:t>
            </a:r>
            <a:r>
              <a:rPr lang="bs-Latn-BA" b="1" dirty="0" smtClean="0">
                <a:effectLst/>
              </a:rPr>
              <a:t>o</a:t>
            </a:r>
            <a:r>
              <a:rPr lang="en-GB" b="1" dirty="0" smtClean="0">
                <a:effectLst/>
              </a:rPr>
              <a:t>f </a:t>
            </a:r>
            <a:r>
              <a:rPr lang="en-GB" b="1" dirty="0">
                <a:effectLst/>
              </a:rPr>
              <a:t>armed conflict, of which the Yugoslav Wars were the most studied crisis context. </a:t>
            </a:r>
            <a:r>
              <a:rPr lang="en-GB" b="1" dirty="0" smtClean="0">
                <a:effectLst/>
              </a:rPr>
              <a:t>However</a:t>
            </a:r>
            <a:r>
              <a:rPr lang="en-GB" b="1" dirty="0">
                <a:effectLst/>
              </a:rPr>
              <a:t>, only two studies were considered of a high quality (</a:t>
            </a:r>
            <a:r>
              <a:rPr lang="en-GB" b="1" dirty="0" smtClean="0">
                <a:effectLst/>
              </a:rPr>
              <a:t>Smith</a:t>
            </a:r>
            <a:r>
              <a:rPr lang="hr-HR" b="1" dirty="0" smtClean="0">
                <a:effectLst/>
              </a:rPr>
              <a:t>, </a:t>
            </a:r>
            <a:r>
              <a:rPr lang="en-GB" b="1" dirty="0" smtClean="0">
                <a:effectLst/>
              </a:rPr>
              <a:t>2015). </a:t>
            </a:r>
            <a:endParaRPr lang="en-GB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17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4864" y="186518"/>
            <a:ext cx="10353761" cy="660883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/>
              <a:t>Bosnian War 1992-1995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09329" y="970231"/>
            <a:ext cx="10932462" cy="5717172"/>
          </a:xfrm>
        </p:spPr>
        <p:txBody>
          <a:bodyPr>
            <a:normAutofit fontScale="92500"/>
          </a:bodyPr>
          <a:lstStyle/>
          <a:p>
            <a:r>
              <a:rPr lang="en-GB" sz="2400" b="1" dirty="0">
                <a:effectLst/>
              </a:rPr>
              <a:t>After dissolution of Yugoslavia in the beginning of 90-ties, the most intensive and cruel war occurred in </a:t>
            </a:r>
            <a:r>
              <a:rPr lang="en-GB" sz="2400" b="1" dirty="0" smtClean="0">
                <a:effectLst/>
              </a:rPr>
              <a:t>B</a:t>
            </a:r>
            <a:r>
              <a:rPr lang="hr-HR" sz="2400" b="1" dirty="0" smtClean="0">
                <a:effectLst/>
              </a:rPr>
              <a:t>&amp;H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>
                <a:effectLst/>
              </a:rPr>
              <a:t>with a lot </a:t>
            </a:r>
            <a:r>
              <a:rPr lang="hr-HR" sz="2400" b="1" dirty="0" smtClean="0">
                <a:effectLst/>
              </a:rPr>
              <a:t>of </a:t>
            </a:r>
            <a:r>
              <a:rPr lang="en-GB" sz="2400" b="1" dirty="0" smtClean="0">
                <a:effectLst/>
              </a:rPr>
              <a:t>civil </a:t>
            </a:r>
            <a:r>
              <a:rPr lang="en-GB" sz="2400" b="1" dirty="0">
                <a:effectLst/>
              </a:rPr>
              <a:t>and soldiers casualties. </a:t>
            </a:r>
            <a:r>
              <a:rPr lang="en-GB" sz="2400" b="1" dirty="0" smtClean="0">
                <a:effectLst/>
              </a:rPr>
              <a:t>It </a:t>
            </a:r>
            <a:r>
              <a:rPr lang="en-GB" sz="2400" b="1" dirty="0">
                <a:effectLst/>
              </a:rPr>
              <a:t>was estimated that around 100000 people were killed, 300000 wounded and mutilated and two million became refugees during the 1992-1995 war (</a:t>
            </a:r>
            <a:r>
              <a:rPr lang="en-GB" sz="2400" b="1" dirty="0" err="1" smtClean="0">
                <a:effectLst/>
              </a:rPr>
              <a:t>Simunovic</a:t>
            </a:r>
            <a:r>
              <a:rPr lang="hr-HR" sz="2400" b="1" dirty="0" smtClean="0">
                <a:effectLst/>
              </a:rPr>
              <a:t>, </a:t>
            </a:r>
            <a:r>
              <a:rPr lang="en-GB" sz="2400" b="1" dirty="0" smtClean="0">
                <a:effectLst/>
              </a:rPr>
              <a:t>2007). </a:t>
            </a:r>
            <a:endParaRPr lang="bs-Latn-BA" sz="2400" b="1" dirty="0" smtClean="0">
              <a:effectLst/>
            </a:endParaRPr>
          </a:p>
          <a:p>
            <a:endParaRPr lang="en-GB" sz="2400" b="1" dirty="0" smtClean="0">
              <a:effectLst/>
            </a:endParaRPr>
          </a:p>
          <a:p>
            <a:r>
              <a:rPr lang="en-GB" sz="2400" b="1" dirty="0" smtClean="0">
                <a:effectLst/>
              </a:rPr>
              <a:t>Country </a:t>
            </a:r>
            <a:r>
              <a:rPr lang="en-GB" sz="2400" b="1" dirty="0">
                <a:effectLst/>
              </a:rPr>
              <a:t>was divided </a:t>
            </a:r>
            <a:r>
              <a:rPr lang="hr-HR" sz="2400" b="1" dirty="0" smtClean="0">
                <a:effectLst/>
              </a:rPr>
              <a:t>into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>
                <a:effectLst/>
              </a:rPr>
              <a:t>three parts and medical organization was broken. Some parts of </a:t>
            </a:r>
            <a:r>
              <a:rPr lang="en-GB" sz="2400" b="1" dirty="0" smtClean="0">
                <a:effectLst/>
              </a:rPr>
              <a:t>B</a:t>
            </a:r>
            <a:r>
              <a:rPr lang="bs-Latn-BA" sz="2400" b="1" dirty="0" smtClean="0">
                <a:effectLst/>
              </a:rPr>
              <a:t>&amp;H </a:t>
            </a:r>
            <a:r>
              <a:rPr lang="en-GB" sz="2400" b="1" dirty="0" smtClean="0">
                <a:effectLst/>
              </a:rPr>
              <a:t>were </a:t>
            </a:r>
            <a:r>
              <a:rPr lang="en-GB" sz="2400" b="1" dirty="0">
                <a:effectLst/>
              </a:rPr>
              <a:t>in complete communication and transport blockade. </a:t>
            </a:r>
            <a:r>
              <a:rPr lang="en-GB" sz="2400" b="1" dirty="0" smtClean="0">
                <a:effectLst/>
              </a:rPr>
              <a:t>Number </a:t>
            </a:r>
            <a:r>
              <a:rPr lang="en-GB" sz="2400" b="1" dirty="0">
                <a:effectLst/>
              </a:rPr>
              <a:t>of medical personnel left hospitals. </a:t>
            </a:r>
            <a:r>
              <a:rPr lang="en-GB" sz="2400" b="1" dirty="0" smtClean="0">
                <a:effectLst/>
              </a:rPr>
              <a:t>In </a:t>
            </a:r>
            <a:r>
              <a:rPr lang="en-GB" sz="2400" b="1" dirty="0">
                <a:effectLst/>
              </a:rPr>
              <a:t>these circumstances we had to organize </a:t>
            </a:r>
            <a:r>
              <a:rPr lang="en-GB" sz="2400" b="1" dirty="0" smtClean="0">
                <a:effectLst/>
              </a:rPr>
              <a:t>HD therapy </a:t>
            </a:r>
            <a:r>
              <a:rPr lang="en-GB" sz="2400" b="1" dirty="0">
                <a:effectLst/>
              </a:rPr>
              <a:t>for chronic patients, but also to help patients with acute kidney injury (</a:t>
            </a:r>
            <a:r>
              <a:rPr lang="en-GB" sz="2400" b="1" dirty="0" smtClean="0">
                <a:effectLst/>
              </a:rPr>
              <a:t>Mesic</a:t>
            </a:r>
            <a:r>
              <a:rPr lang="hr-HR" sz="2400" b="1" dirty="0" smtClean="0">
                <a:effectLst/>
              </a:rPr>
              <a:t>, </a:t>
            </a:r>
            <a:r>
              <a:rPr lang="en-GB" sz="2400" b="1" dirty="0" smtClean="0">
                <a:effectLst/>
              </a:rPr>
              <a:t>1993). </a:t>
            </a:r>
            <a:endParaRPr lang="bs-Latn-BA" sz="2400" b="1" dirty="0" smtClean="0">
              <a:effectLst/>
            </a:endParaRPr>
          </a:p>
          <a:p>
            <a:endParaRPr lang="bs-Latn-BA" b="1" dirty="0"/>
          </a:p>
          <a:p>
            <a:pPr lvl="1"/>
            <a:r>
              <a:rPr lang="en-GB" b="1" dirty="0"/>
              <a:t>Al-</a:t>
            </a:r>
            <a:r>
              <a:rPr lang="en-GB" b="1" dirty="0" err="1"/>
              <a:t>Makki</a:t>
            </a:r>
            <a:r>
              <a:rPr lang="en-GB" b="1" dirty="0"/>
              <a:t> and colleagues described in 2014 situation in Syria which sounds very much as situation in B</a:t>
            </a:r>
            <a:r>
              <a:rPr lang="bs-Latn-BA" b="1" dirty="0"/>
              <a:t>&amp;H </a:t>
            </a:r>
            <a:r>
              <a:rPr lang="en-GB" b="1" dirty="0"/>
              <a:t>in 1992-1995.: destruction of medical facilities and infrastructure, lack of health care personnel, shortage of equipment and supplies, interruption of electricity and water. </a:t>
            </a:r>
            <a:r>
              <a:rPr lang="en-GB" b="1" dirty="0" smtClean="0"/>
              <a:t>They </a:t>
            </a:r>
            <a:r>
              <a:rPr lang="en-GB" b="1" dirty="0"/>
              <a:t>noticed that majority of AKI was caused by crush injuries and rhabdomyolysis (54%) followed by gunshot injury (35%) </a:t>
            </a:r>
            <a:r>
              <a:rPr lang="bs-Latn-BA" b="1" dirty="0"/>
              <a:t>(</a:t>
            </a:r>
            <a:r>
              <a:rPr lang="en-GB" b="1" dirty="0"/>
              <a:t>observation of Syrian American Medical Society</a:t>
            </a:r>
            <a:r>
              <a:rPr lang="bs-Latn-BA" b="1" dirty="0"/>
              <a:t>, </a:t>
            </a:r>
            <a:r>
              <a:rPr lang="en-GB" b="1" dirty="0"/>
              <a:t>Al-</a:t>
            </a:r>
            <a:r>
              <a:rPr lang="en-GB" b="1" dirty="0" err="1"/>
              <a:t>Makki</a:t>
            </a:r>
            <a:r>
              <a:rPr lang="en-GB" b="1" dirty="0"/>
              <a:t> A, 2014</a:t>
            </a:r>
            <a:r>
              <a:rPr lang="en-GB" b="1" dirty="0" smtClean="0"/>
              <a:t>).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16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4" y="205681"/>
            <a:ext cx="7768894" cy="1090856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/>
              <a:t>Acute Kidney Patients in Tuzla </a:t>
            </a:r>
            <a:br>
              <a:rPr lang="bs-Latn-BA" b="1" dirty="0" smtClean="0"/>
            </a:br>
            <a:r>
              <a:rPr lang="bs-Latn-BA" b="1" dirty="0" smtClean="0"/>
              <a:t>1992-199</a:t>
            </a:r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50" y="2024552"/>
            <a:ext cx="7630758" cy="419234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effectLst/>
              </a:rPr>
              <a:t>69 </a:t>
            </a:r>
            <a:r>
              <a:rPr lang="en-GB" sz="2400" b="1" dirty="0">
                <a:effectLst/>
              </a:rPr>
              <a:t>patients average age 38.22 ± 14.14 years (15-71), </a:t>
            </a:r>
            <a:r>
              <a:rPr lang="en-GB" sz="2400" b="1" dirty="0" smtClean="0">
                <a:effectLst/>
              </a:rPr>
              <a:t>58 </a:t>
            </a:r>
            <a:r>
              <a:rPr lang="en-GB" sz="2400" b="1" dirty="0">
                <a:effectLst/>
              </a:rPr>
              <a:t>men (84.06%) and 11 women (15.94%). </a:t>
            </a:r>
            <a:endParaRPr lang="bs-Latn-BA" sz="2400" b="1" dirty="0" smtClean="0">
              <a:effectLst/>
            </a:endParaRPr>
          </a:p>
          <a:p>
            <a:endParaRPr lang="bs-Latn-BA" sz="2400" b="1" dirty="0">
              <a:effectLst/>
            </a:endParaRPr>
          </a:p>
          <a:p>
            <a:r>
              <a:rPr lang="bs-Latn-BA" sz="2400" b="1" dirty="0" smtClean="0">
                <a:effectLst/>
              </a:rPr>
              <a:t>HD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>
                <a:effectLst/>
              </a:rPr>
              <a:t>therapy received 38 patients (55.07%), 32 male and six female, average age 37.18 ± 13.91 years. </a:t>
            </a:r>
            <a:endParaRPr lang="bs-Latn-BA" sz="2400" b="1" dirty="0" smtClean="0">
              <a:effectLst/>
            </a:endParaRPr>
          </a:p>
          <a:p>
            <a:pPr marL="0" indent="0">
              <a:buNone/>
            </a:pPr>
            <a:endParaRPr lang="bs-Latn-BA" sz="2400" b="1" dirty="0">
              <a:effectLst/>
            </a:endParaRPr>
          </a:p>
          <a:p>
            <a:r>
              <a:rPr lang="en-GB" sz="2400" b="1" dirty="0" smtClean="0">
                <a:effectLst/>
              </a:rPr>
              <a:t>We </a:t>
            </a:r>
            <a:r>
              <a:rPr lang="en-GB" sz="2400" b="1" dirty="0">
                <a:effectLst/>
              </a:rPr>
              <a:t>dialyzed patients </a:t>
            </a:r>
            <a:r>
              <a:rPr lang="hr-HR" sz="2400" b="1" dirty="0" smtClean="0">
                <a:effectLst/>
              </a:rPr>
              <a:t>in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>
                <a:effectLst/>
              </a:rPr>
              <a:t>the only way available in </a:t>
            </a:r>
            <a:r>
              <a:rPr lang="en-GB" sz="2400" b="1" dirty="0" err="1" smtClean="0">
                <a:effectLst/>
              </a:rPr>
              <a:t>th</a:t>
            </a:r>
            <a:r>
              <a:rPr lang="hr-HR" sz="2400" b="1" dirty="0" smtClean="0">
                <a:effectLst/>
              </a:rPr>
              <a:t>o</a:t>
            </a:r>
            <a:r>
              <a:rPr lang="en-GB" sz="2400" b="1" dirty="0" smtClean="0">
                <a:effectLst/>
              </a:rPr>
              <a:t>se </a:t>
            </a:r>
            <a:r>
              <a:rPr lang="en-GB" sz="2400" b="1" dirty="0">
                <a:effectLst/>
              </a:rPr>
              <a:t>years in our </a:t>
            </a:r>
            <a:r>
              <a:rPr lang="bs-Latn-BA" sz="2400" b="1" dirty="0" smtClean="0">
                <a:effectLst/>
              </a:rPr>
              <a:t>DC</a:t>
            </a:r>
            <a:r>
              <a:rPr lang="en-GB" sz="2400" b="1" dirty="0" smtClean="0">
                <a:effectLst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42" y="205681"/>
            <a:ext cx="3589754" cy="26994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079836" y="2905176"/>
            <a:ext cx="3112164" cy="3314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acetate dialysis with mechanical dialysis machines (GAMBRO AK 10) with water prepared in softeners </a:t>
            </a:r>
            <a:r>
              <a:rPr lang="bs-Latn-BA" b="1" dirty="0" smtClean="0"/>
              <a:t>(</a:t>
            </a:r>
            <a:r>
              <a:rPr lang="en-GB" b="1" dirty="0" smtClean="0"/>
              <a:t>reverse osmosis </a:t>
            </a:r>
            <a:r>
              <a:rPr lang="bs-Latn-BA" b="1" dirty="0" smtClean="0"/>
              <a:t>was out of function) </a:t>
            </a:r>
            <a:r>
              <a:rPr lang="en-GB" b="1" dirty="0" smtClean="0"/>
              <a:t>and with dialysis solution which we made in hospital</a:t>
            </a:r>
            <a:r>
              <a:rPr lang="hr-HR" b="1" dirty="0" smtClean="0"/>
              <a:t> thanks</a:t>
            </a:r>
            <a:r>
              <a:rPr lang="en-GB" b="1" dirty="0" smtClean="0"/>
              <a:t> </a:t>
            </a:r>
            <a:r>
              <a:rPr lang="hr-HR" b="1" dirty="0" smtClean="0"/>
              <a:t>to big  </a:t>
            </a:r>
            <a:r>
              <a:rPr lang="en-GB" b="1" dirty="0" smtClean="0"/>
              <a:t>chemical industry in </a:t>
            </a:r>
            <a:r>
              <a:rPr lang="bs-Latn-BA" b="1" dirty="0" smtClean="0"/>
              <a:t>our </a:t>
            </a:r>
            <a:r>
              <a:rPr lang="en-GB" b="1" dirty="0" smtClean="0"/>
              <a:t>town before the war.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876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1317</TotalTime>
  <Words>1919</Words>
  <Application>Microsoft Office PowerPoint</Application>
  <PresentationFormat>Widescreen</PresentationFormat>
  <Paragraphs>414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Franklin Gothic Book</vt:lpstr>
      <vt:lpstr>Times New Roman</vt:lpstr>
      <vt:lpstr>Crop</vt:lpstr>
      <vt:lpstr>Acute kidney injury in bosnia and herzegovina</vt:lpstr>
      <vt:lpstr>Before 1992</vt:lpstr>
      <vt:lpstr>PowerPoint Presentation</vt:lpstr>
      <vt:lpstr>PowerPoint Presentation</vt:lpstr>
      <vt:lpstr>PD in DC Tuzla</vt:lpstr>
      <vt:lpstr>PowerPoint Presentation</vt:lpstr>
      <vt:lpstr>Bosnian War 1992-1995</vt:lpstr>
      <vt:lpstr>Bosnian War 1992-1995</vt:lpstr>
      <vt:lpstr>Acute Kidney Patients in Tuzla  1992-1994</vt:lpstr>
      <vt:lpstr>Causes of AKI during 1992-1994  in Tuzla Hospital </vt:lpstr>
      <vt:lpstr>Outcome in the Patients with AKI during 1992-1994 in Tuzla Hospital</vt:lpstr>
      <vt:lpstr>Multiorgan Failure in the Patients with AKI during 1992-1994 in Tuzla Hospital</vt:lpstr>
      <vt:lpstr>Case presentation </vt:lpstr>
      <vt:lpstr>Case presentation </vt:lpstr>
      <vt:lpstr>Hemorrhagic Fever with Renal Syndrome (HFRS) in Bosnia and Herzegovina</vt:lpstr>
      <vt:lpstr>HFRS in Bosnia and Herzegovina – Mouse Fever</vt:lpstr>
      <vt:lpstr>Outbrake of HFRS during 1994-1995 in Bosnia and Herzegovina</vt:lpstr>
      <vt:lpstr>Outbrake of HFRS during 1994-1995 in Bosnia and Herzegovina</vt:lpstr>
      <vt:lpstr>Wars, Disasters and Kidney Patients</vt:lpstr>
      <vt:lpstr>AKI in Bosnia and Herzegovina 1996 - 2016</vt:lpstr>
      <vt:lpstr>Diagnostic Possibilities and Alerts for AKI</vt:lpstr>
      <vt:lpstr>PowerPoint Presentation</vt:lpstr>
      <vt:lpstr>PowerPoint Presentation</vt:lpstr>
      <vt:lpstr>PowerPoint Presentation</vt:lpstr>
      <vt:lpstr>Ten Years of Continuous Renal Replacement Therapy (CRRT) at UCS Sarajevo: 2006 - 2015</vt:lpstr>
      <vt:lpstr>Clinical Analysis of Etiology, Risk Factors and Outcome in Patients with AKI, Sarajevo 2012 – 2014 </vt:lpstr>
      <vt:lpstr>PowerPoint Presentation</vt:lpstr>
      <vt:lpstr>Renal Registry of Bosnia and Herzegovina 2015</vt:lpstr>
      <vt:lpstr>PowerPoint Presentation</vt:lpstr>
      <vt:lpstr>PowerPoint Presentation</vt:lpstr>
      <vt:lpstr>Patients with Multiorgan Failure in ICU, Tuzla 2016</vt:lpstr>
      <vt:lpstr>Children with AKI,  KCU Sarajevo 2006 - 2014</vt:lpstr>
      <vt:lpstr>Children with AKI,  KCU Sarajevo 2006 - 2014</vt:lpstr>
      <vt:lpstr>AKI in the Newborns hospitalized at the ICU,  UKC Tuzla 2013-2015</vt:lpstr>
      <vt:lpstr>Acute Rejection and AKI in the Transplanted Patients, UKC Tuzla 1999-2013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 in bosnia and herzegovina</dc:title>
  <dc:creator>Nisa</dc:creator>
  <cp:lastModifiedBy>Nisa</cp:lastModifiedBy>
  <cp:revision>184</cp:revision>
  <dcterms:created xsi:type="dcterms:W3CDTF">2016-09-05T21:39:49Z</dcterms:created>
  <dcterms:modified xsi:type="dcterms:W3CDTF">2016-09-16T12:43:40Z</dcterms:modified>
</cp:coreProperties>
</file>