
<file path=[Content_Types].xml><?xml version="1.0" encoding="utf-8"?>
<Types xmlns="http://schemas.openxmlformats.org/package/2006/content-types">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notesSlides/notesSlide3.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70" r:id="rId5"/>
    <p:sldId id="259" r:id="rId6"/>
    <p:sldId id="260" r:id="rId7"/>
    <p:sldId id="261" r:id="rId8"/>
    <p:sldId id="275" r:id="rId9"/>
    <p:sldId id="262" r:id="rId10"/>
    <p:sldId id="263" r:id="rId11"/>
    <p:sldId id="264" r:id="rId12"/>
    <p:sldId id="265" r:id="rId13"/>
    <p:sldId id="266" r:id="rId14"/>
    <p:sldId id="267" r:id="rId15"/>
    <p:sldId id="268" r:id="rId16"/>
    <p:sldId id="276" r:id="rId17"/>
    <p:sldId id="277" r:id="rId18"/>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7DA1C4"/>
            </a:solidFill>
          </c:spPr>
          <c:invertIfNegative val="0"/>
          <c:dPt>
            <c:idx val="0"/>
            <c:invertIfNegative val="0"/>
            <c:bubble3D val="0"/>
            <c:extLst xmlns:c16r2="http://schemas.microsoft.com/office/drawing/2015/06/chart">
              <c:ext xmlns:c16="http://schemas.microsoft.com/office/drawing/2014/chart" uri="{C3380CC4-5D6E-409C-BE32-E72D297353CC}">
                <c16:uniqueId val="{00000001-1D20-4797-B506-EACB6E5B9BAA}"/>
              </c:ext>
            </c:extLst>
          </c:dPt>
          <c:dPt>
            <c:idx val="1"/>
            <c:invertIfNegative val="0"/>
            <c:bubble3D val="0"/>
            <c:spPr>
              <a:solidFill>
                <a:srgbClr val="7DA1C4">
                  <a:lumMod val="50000"/>
                </a:srgbClr>
              </a:solidFill>
            </c:spPr>
            <c:extLst xmlns:c16r2="http://schemas.microsoft.com/office/drawing/2015/06/chart">
              <c:ext xmlns:c16="http://schemas.microsoft.com/office/drawing/2014/chart" uri="{C3380CC4-5D6E-409C-BE32-E72D297353CC}">
                <c16:uniqueId val="{00000003-1D20-4797-B506-EACB6E5B9BAA}"/>
              </c:ext>
            </c:extLst>
          </c:dPt>
          <c:dLbls>
            <c:spPr>
              <a:noFill/>
              <a:ln>
                <a:noFill/>
              </a:ln>
              <a:effectLst/>
            </c:spPr>
            <c:txPr>
              <a:bodyPr/>
              <a:lstStyle/>
              <a:p>
                <a:pPr>
                  <a:defRPr>
                    <a:solidFill>
                      <a:srgbClr val="000000"/>
                    </a:solidFill>
                  </a:defRPr>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val>
            <c:numRef>
              <c:f>Sheet1!$F$7:$F$8</c:f>
              <c:numCache>
                <c:formatCode>General</c:formatCode>
                <c:ptCount val="2"/>
                <c:pt idx="0">
                  <c:v>90</c:v>
                </c:pt>
                <c:pt idx="1">
                  <c:v>95</c:v>
                </c:pt>
              </c:numCache>
            </c:numRef>
          </c:val>
          <c:extLst xmlns:c16r2="http://schemas.microsoft.com/office/drawing/2015/06/chart">
            <c:ext xmlns:c16="http://schemas.microsoft.com/office/drawing/2014/chart" uri="{C3380CC4-5D6E-409C-BE32-E72D297353CC}">
              <c16:uniqueId val="{00000004-1D20-4797-B506-EACB6E5B9BAA}"/>
            </c:ext>
          </c:extLst>
        </c:ser>
        <c:dLbls>
          <c:showLegendKey val="0"/>
          <c:showVal val="0"/>
          <c:showCatName val="0"/>
          <c:showSerName val="0"/>
          <c:showPercent val="0"/>
          <c:showBubbleSize val="0"/>
        </c:dLbls>
        <c:gapWidth val="76"/>
        <c:axId val="172302336"/>
        <c:axId val="172303872"/>
      </c:barChart>
      <c:catAx>
        <c:axId val="172302336"/>
        <c:scaling>
          <c:orientation val="minMax"/>
        </c:scaling>
        <c:delete val="0"/>
        <c:axPos val="b"/>
        <c:majorTickMark val="out"/>
        <c:minorTickMark val="none"/>
        <c:tickLblPos val="nextTo"/>
        <c:crossAx val="172303872"/>
        <c:crosses val="autoZero"/>
        <c:auto val="1"/>
        <c:lblAlgn val="ctr"/>
        <c:lblOffset val="100"/>
        <c:noMultiLvlLbl val="0"/>
      </c:catAx>
      <c:valAx>
        <c:axId val="172303872"/>
        <c:scaling>
          <c:orientation val="minMax"/>
          <c:max val="100"/>
          <c:min val="0"/>
        </c:scaling>
        <c:delete val="0"/>
        <c:axPos val="l"/>
        <c:title>
          <c:tx>
            <c:rich>
              <a:bodyPr rot="-5400000" vert="horz"/>
              <a:lstStyle/>
              <a:p>
                <a:pPr>
                  <a:defRPr lang="en-GB">
                    <a:solidFill>
                      <a:srgbClr val="000000"/>
                    </a:solidFill>
                  </a:defRPr>
                </a:pPr>
                <a:r>
                  <a:rPr lang="en-GB" dirty="0">
                    <a:solidFill>
                      <a:srgbClr val="000000"/>
                    </a:solidFill>
                  </a:rPr>
                  <a:t>SVR12 (%)</a:t>
                </a:r>
              </a:p>
            </c:rich>
          </c:tx>
          <c:layout/>
          <c:overlay val="0"/>
        </c:title>
        <c:numFmt formatCode="General" sourceLinked="1"/>
        <c:majorTickMark val="out"/>
        <c:minorTickMark val="none"/>
        <c:tickLblPos val="nextTo"/>
        <c:txPr>
          <a:bodyPr/>
          <a:lstStyle/>
          <a:p>
            <a:pPr>
              <a:defRPr lang="en-GB">
                <a:solidFill>
                  <a:srgbClr val="000000"/>
                </a:solidFill>
              </a:defRPr>
            </a:pPr>
            <a:endParaRPr lang="sr-Latn-RS"/>
          </a:p>
        </c:txPr>
        <c:crossAx val="172302336"/>
        <c:crosses val="autoZero"/>
        <c:crossBetween val="between"/>
        <c:majorUnit val="20"/>
      </c:valAx>
    </c:plotArea>
    <c:plotVisOnly val="1"/>
    <c:dispBlanksAs val="gap"/>
    <c:showDLblsOverMax val="0"/>
  </c:chart>
  <c:txPr>
    <a:bodyPr/>
    <a:lstStyle/>
    <a:p>
      <a:pPr>
        <a:defRPr sz="1600">
          <a:solidFill>
            <a:schemeClr val="tx1"/>
          </a:solidFill>
        </a:defRPr>
      </a:pPr>
      <a:endParaRPr lang="sr-Latn-R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863963903756455"/>
          <c:y val="0.1312524114243287"/>
          <c:w val="0.75703610410593791"/>
          <c:h val="0.68856395059592046"/>
        </c:manualLayout>
      </c:layout>
      <c:barChart>
        <c:barDir val="col"/>
        <c:grouping val="clustered"/>
        <c:varyColors val="0"/>
        <c:ser>
          <c:idx val="0"/>
          <c:order val="0"/>
          <c:tx>
            <c:strRef>
              <c:f>Sheet1!$B$1</c:f>
              <c:strCache>
                <c:ptCount val="1"/>
                <c:pt idx="0">
                  <c:v>Series 1</c:v>
                </c:pt>
              </c:strCache>
            </c:strRef>
          </c:tx>
          <c:spPr>
            <a:solidFill>
              <a:srgbClr val="0070C0"/>
            </a:solidFill>
          </c:spPr>
          <c:invertIfNegative val="0"/>
          <c:dPt>
            <c:idx val="0"/>
            <c:invertIfNegative val="0"/>
            <c:bubble3D val="0"/>
            <c:spPr>
              <a:solidFill>
                <a:srgbClr val="7DA1C4"/>
              </a:solidFill>
            </c:spPr>
          </c:dPt>
          <c:dPt>
            <c:idx val="1"/>
            <c:invertIfNegative val="0"/>
            <c:bubble3D val="0"/>
            <c:spPr>
              <a:solidFill>
                <a:srgbClr val="7DA1C4">
                  <a:lumMod val="50000"/>
                </a:srgbClr>
              </a:solidFill>
            </c:spPr>
          </c:dPt>
          <c:dLbls>
            <c:dLbl>
              <c:idx val="0"/>
              <c:layout>
                <c:manualLayout>
                  <c:x val="-2.6936026936026937E-3"/>
                  <c:y val="2.0858062934688396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2295-4E95-8AD7-524A91332478}"/>
                </c:ext>
                <c:ext xmlns:c15="http://schemas.microsoft.com/office/drawing/2012/chart" uri="{CE6537A1-D6FC-4f65-9D91-7224C49458BB}">
                  <c15:layout/>
                </c:ext>
              </c:extLst>
            </c:dLbl>
            <c:dLbl>
              <c:idx val="1"/>
              <c:layout>
                <c:manualLayout>
                  <c:x val="0"/>
                  <c:y val="2.0858062934688396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2295-4E95-8AD7-524A91332478}"/>
                </c:ext>
                <c:ext xmlns:c15="http://schemas.microsoft.com/office/drawing/2012/chart" uri="{CE6537A1-D6FC-4f65-9D91-7224C49458BB}">
                  <c15:layout/>
                </c:ext>
              </c:extLst>
            </c:dLbl>
            <c:spPr>
              <a:noFill/>
              <a:ln>
                <a:noFill/>
              </a:ln>
              <a:effectLst/>
            </c:spPr>
            <c:txPr>
              <a:bodyPr/>
              <a:lstStyle/>
              <a:p>
                <a:pPr>
                  <a:defRPr sz="1600"/>
                </a:pPr>
                <a:endParaRPr lang="sr-Latn-R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EOT</c:v>
                </c:pt>
                <c:pt idx="1">
                  <c:v>SVR12</c:v>
                </c:pt>
              </c:strCache>
            </c:strRef>
          </c:cat>
          <c:val>
            <c:numRef>
              <c:f>Sheet1!$B$2:$B$3</c:f>
              <c:numCache>
                <c:formatCode>General</c:formatCode>
                <c:ptCount val="2"/>
                <c:pt idx="0">
                  <c:v>100</c:v>
                </c:pt>
                <c:pt idx="1">
                  <c:v>100</c:v>
                </c:pt>
              </c:numCache>
            </c:numRef>
          </c:val>
          <c:extLst xmlns:c16r2="http://schemas.microsoft.com/office/drawing/2015/06/chart">
            <c:ext xmlns:c16="http://schemas.microsoft.com/office/drawing/2014/chart" uri="{C3380CC4-5D6E-409C-BE32-E72D297353CC}">
              <c16:uniqueId val="{00000000-D472-4B98-86EC-98C50A6F155C}"/>
            </c:ext>
          </c:extLst>
        </c:ser>
        <c:dLbls>
          <c:dLblPos val="outEnd"/>
          <c:showLegendKey val="0"/>
          <c:showVal val="1"/>
          <c:showCatName val="0"/>
          <c:showSerName val="0"/>
          <c:showPercent val="0"/>
          <c:showBubbleSize val="0"/>
        </c:dLbls>
        <c:gapWidth val="57"/>
        <c:axId val="175361024"/>
        <c:axId val="175372928"/>
      </c:barChart>
      <c:catAx>
        <c:axId val="175361024"/>
        <c:scaling>
          <c:orientation val="minMax"/>
        </c:scaling>
        <c:delete val="0"/>
        <c:axPos val="b"/>
        <c:numFmt formatCode="General" sourceLinked="0"/>
        <c:majorTickMark val="out"/>
        <c:minorTickMark val="none"/>
        <c:tickLblPos val="nextTo"/>
        <c:txPr>
          <a:bodyPr/>
          <a:lstStyle/>
          <a:p>
            <a:pPr>
              <a:defRPr sz="1400"/>
            </a:pPr>
            <a:endParaRPr lang="sr-Latn-RS"/>
          </a:p>
        </c:txPr>
        <c:crossAx val="175372928"/>
        <c:crosses val="autoZero"/>
        <c:auto val="1"/>
        <c:lblAlgn val="ctr"/>
        <c:lblOffset val="0"/>
        <c:noMultiLvlLbl val="0"/>
      </c:catAx>
      <c:valAx>
        <c:axId val="175372928"/>
        <c:scaling>
          <c:orientation val="minMax"/>
          <c:max val="100"/>
          <c:min val="0"/>
        </c:scaling>
        <c:delete val="0"/>
        <c:axPos val="l"/>
        <c:title>
          <c:tx>
            <c:rich>
              <a:bodyPr rot="-5400000" vert="horz"/>
              <a:lstStyle/>
              <a:p>
                <a:pPr>
                  <a:defRPr sz="1400"/>
                </a:pPr>
                <a:r>
                  <a:rPr lang="en-US" sz="1400" dirty="0"/>
                  <a:t>SVR12 (ITT) (%)</a:t>
                </a:r>
              </a:p>
            </c:rich>
          </c:tx>
          <c:layout/>
          <c:overlay val="0"/>
        </c:title>
        <c:numFmt formatCode="General" sourceLinked="1"/>
        <c:majorTickMark val="out"/>
        <c:minorTickMark val="none"/>
        <c:tickLblPos val="nextTo"/>
        <c:txPr>
          <a:bodyPr/>
          <a:lstStyle/>
          <a:p>
            <a:pPr>
              <a:defRPr sz="1400"/>
            </a:pPr>
            <a:endParaRPr lang="sr-Latn-RS"/>
          </a:p>
        </c:txPr>
        <c:crossAx val="175361024"/>
        <c:crosses val="autoZero"/>
        <c:crossBetween val="between"/>
        <c:majorUnit val="20"/>
      </c:valAx>
    </c:plotArea>
    <c:plotVisOnly val="1"/>
    <c:dispBlanksAs val="gap"/>
    <c:showDLblsOverMax val="0"/>
  </c:chart>
  <c:txPr>
    <a:bodyPr/>
    <a:lstStyle/>
    <a:p>
      <a:pPr>
        <a:defRPr sz="1800"/>
      </a:pPr>
      <a:endParaRPr lang="sr-Latn-R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sr-Latn-R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chemeClr val="tx2"/>
              </a:solidFill>
              <a:ln>
                <a:noFill/>
              </a:ln>
              <a:effectLst/>
            </c:spPr>
          </c:dPt>
          <c:dPt>
            <c:idx val="1"/>
            <c:invertIfNegative val="0"/>
            <c:bubble3D val="0"/>
            <c:spPr>
              <a:solidFill>
                <a:schemeClr val="accent1">
                  <a:lumMod val="50000"/>
                </a:schemeClr>
              </a:solidFill>
              <a:ln>
                <a:noFill/>
              </a:ln>
              <a:effectLst/>
            </c:spPr>
          </c:dPt>
          <c:dPt>
            <c:idx val="2"/>
            <c:invertIfNegative val="0"/>
            <c:bubble3D val="0"/>
            <c:spPr>
              <a:solidFill>
                <a:schemeClr val="accent1">
                  <a:lumMod val="75000"/>
                </a:schemeClr>
              </a:solidFill>
              <a:ln>
                <a:noFill/>
              </a:ln>
              <a:effectLst/>
            </c:spPr>
          </c:dPt>
          <c:dPt>
            <c:idx val="4"/>
            <c:invertIfNegative val="0"/>
            <c:bubble3D val="0"/>
            <c:spPr>
              <a:solidFill>
                <a:schemeClr val="accent1">
                  <a:lumMod val="60000"/>
                  <a:lumOff val="40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5">
                        <a:lumMod val="10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0–15</c:v>
                </c:pt>
                <c:pt idx="1">
                  <c:v>&gt;15–30</c:v>
                </c:pt>
                <c:pt idx="2">
                  <c:v>&gt;30–60</c:v>
                </c:pt>
                <c:pt idx="3">
                  <c:v>&gt;60–90</c:v>
                </c:pt>
                <c:pt idx="4">
                  <c:v>&gt;90</c:v>
                </c:pt>
              </c:strCache>
            </c:strRef>
          </c:cat>
          <c:val>
            <c:numRef>
              <c:f>Sheet1!$B$2:$B$6</c:f>
              <c:numCache>
                <c:formatCode>General</c:formatCode>
                <c:ptCount val="5"/>
                <c:pt idx="0">
                  <c:v>100</c:v>
                </c:pt>
                <c:pt idx="1">
                  <c:v>100</c:v>
                </c:pt>
                <c:pt idx="2">
                  <c:v>100</c:v>
                </c:pt>
                <c:pt idx="3">
                  <c:v>96</c:v>
                </c:pt>
                <c:pt idx="4">
                  <c:v>97</c:v>
                </c:pt>
              </c:numCache>
            </c:numRef>
          </c:val>
        </c:ser>
        <c:dLbls>
          <c:showLegendKey val="0"/>
          <c:showVal val="0"/>
          <c:showCatName val="0"/>
          <c:showSerName val="0"/>
          <c:showPercent val="0"/>
          <c:showBubbleSize val="0"/>
        </c:dLbls>
        <c:gapWidth val="75"/>
        <c:overlap val="-27"/>
        <c:axId val="177055616"/>
        <c:axId val="177057152"/>
      </c:barChart>
      <c:catAx>
        <c:axId val="177055616"/>
        <c:scaling>
          <c:orientation val="minMax"/>
        </c:scaling>
        <c:delete val="0"/>
        <c:axPos val="b"/>
        <c:numFmt formatCode="General" sourceLinked="1"/>
        <c:majorTickMark val="none"/>
        <c:minorTickMark val="none"/>
        <c:tickLblPos val="nextTo"/>
        <c:spPr>
          <a:noFill/>
          <a:ln w="28575" cap="flat" cmpd="sng" algn="ctr">
            <a:solidFill>
              <a:schemeClr val="bg1">
                <a:lumMod val="50000"/>
              </a:schemeClr>
            </a:solidFill>
            <a:round/>
          </a:ln>
          <a:effectLst/>
        </c:spPr>
        <c:txPr>
          <a:bodyPr rot="-60000000" spcFirstLastPara="1" vertOverflow="ellipsis" vert="horz" wrap="square" anchor="ctr" anchorCtr="1"/>
          <a:lstStyle/>
          <a:p>
            <a:pPr>
              <a:defRPr sz="1800" b="0" i="0" u="none" strike="noStrike" kern="1200" baseline="0">
                <a:solidFill>
                  <a:schemeClr val="accent5">
                    <a:lumMod val="10000"/>
                  </a:schemeClr>
                </a:solidFill>
                <a:latin typeface="+mn-lt"/>
                <a:ea typeface="+mn-ea"/>
                <a:cs typeface="+mn-cs"/>
              </a:defRPr>
            </a:pPr>
            <a:endParaRPr lang="sr-Latn-RS"/>
          </a:p>
        </c:txPr>
        <c:crossAx val="177057152"/>
        <c:crosses val="autoZero"/>
        <c:auto val="1"/>
        <c:lblAlgn val="ctr"/>
        <c:lblOffset val="100"/>
        <c:noMultiLvlLbl val="0"/>
      </c:catAx>
      <c:valAx>
        <c:axId val="177057152"/>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28575">
            <a:solidFill>
              <a:schemeClr val="bg1">
                <a:lumMod val="50000"/>
              </a:schemeClr>
            </a:solidFill>
          </a:ln>
          <a:effectLst/>
        </c:spPr>
        <c:txPr>
          <a:bodyPr rot="-60000000" spcFirstLastPara="1" vertOverflow="ellipsis" vert="horz" wrap="square" anchor="ctr" anchorCtr="1"/>
          <a:lstStyle/>
          <a:p>
            <a:pPr>
              <a:defRPr sz="1800" b="0" i="0" u="none" strike="noStrike" kern="1200" baseline="0">
                <a:solidFill>
                  <a:schemeClr val="accent5">
                    <a:lumMod val="10000"/>
                  </a:schemeClr>
                </a:solidFill>
                <a:latin typeface="+mn-lt"/>
                <a:ea typeface="+mn-ea"/>
                <a:cs typeface="+mn-cs"/>
              </a:defRPr>
            </a:pPr>
            <a:endParaRPr lang="sr-Latn-RS"/>
          </a:p>
        </c:txPr>
        <c:crossAx val="177055616"/>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sr-Latn-R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05F46-BD9C-4228-A535-1CDBBFFF8C37}" type="datetimeFigureOut">
              <a:rPr lang="hr-HR" smtClean="0"/>
              <a:t>15.9.2016.</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95CBAC-C184-4F2E-AD04-BFB9942671EA}" type="slidenum">
              <a:rPr lang="hr-HR" smtClean="0"/>
              <a:t>‹#›</a:t>
            </a:fld>
            <a:endParaRPr lang="hr-HR"/>
          </a:p>
        </p:txBody>
      </p:sp>
    </p:spTree>
    <p:extLst>
      <p:ext uri="{BB962C8B-B14F-4D97-AF65-F5344CB8AC3E}">
        <p14:creationId xmlns:p14="http://schemas.microsoft.com/office/powerpoint/2010/main" val="331995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625" indent="-168625">
              <a:buFont typeface="Arial" panose="020B0604020202020204" pitchFamily="34" charset="0"/>
              <a:buChar char="•"/>
            </a:pPr>
            <a:r>
              <a:rPr lang="en-US" dirty="0" smtClean="0"/>
              <a:t>Chronic kidney disease (CKD) can be both a cause and a result of chronic HCV. </a:t>
            </a:r>
          </a:p>
          <a:p>
            <a:pPr marL="168625" indent="-168625">
              <a:buFont typeface="Arial" panose="020B0604020202020204" pitchFamily="34" charset="0"/>
              <a:buChar char="•"/>
            </a:pPr>
            <a:r>
              <a:rPr lang="en-US" dirty="0" smtClean="0"/>
              <a:t>Chronic HCV also leads to liver disease progression, which can contribute to the progression of kidney disease. </a:t>
            </a:r>
          </a:p>
          <a:p>
            <a:pPr marL="168625" indent="-168625">
              <a:buFont typeface="Arial" panose="020B0604020202020204" pitchFamily="34" charset="0"/>
              <a:buChar char="•"/>
            </a:pPr>
            <a:r>
              <a:rPr lang="en-US" dirty="0" smtClean="0"/>
              <a:t>These interactions will be explored in the next three slides.</a:t>
            </a:r>
          </a:p>
          <a:p>
            <a:endParaRPr lang="en-US" dirty="0" smtClean="0"/>
          </a:p>
          <a:p>
            <a:r>
              <a:rPr lang="en-US" dirty="0" smtClean="0"/>
              <a:t>References:</a:t>
            </a:r>
          </a:p>
          <a:p>
            <a:pPr marL="224833" indent="-224833">
              <a:buAutoNum type="arabicPeriod"/>
            </a:pPr>
            <a:r>
              <a:rPr lang="en-US" dirty="0" smtClean="0">
                <a:solidFill>
                  <a:srgbClr val="000000"/>
                </a:solidFill>
              </a:rPr>
              <a:t>Perico </a:t>
            </a:r>
            <a:r>
              <a:rPr lang="en-US" dirty="0">
                <a:solidFill>
                  <a:srgbClr val="000000"/>
                </a:solidFill>
              </a:rPr>
              <a:t>N, Cattaneo D, Bikbov B, Remuzzi G. Hepatitis C infection and chronic </a:t>
            </a:r>
            <a:r>
              <a:rPr lang="en-US" dirty="0" smtClean="0">
                <a:solidFill>
                  <a:srgbClr val="000000"/>
                </a:solidFill>
              </a:rPr>
              <a:t>renal diseases</a:t>
            </a:r>
            <a:r>
              <a:rPr lang="en-US" dirty="0">
                <a:solidFill>
                  <a:srgbClr val="000000"/>
                </a:solidFill>
              </a:rPr>
              <a:t>. </a:t>
            </a:r>
            <a:r>
              <a:rPr lang="en-US" i="1" dirty="0">
                <a:solidFill>
                  <a:srgbClr val="000000"/>
                </a:solidFill>
              </a:rPr>
              <a:t>Clin J Am Soc Nephrol</a:t>
            </a:r>
            <a:r>
              <a:rPr lang="en-US" dirty="0">
                <a:solidFill>
                  <a:srgbClr val="000000"/>
                </a:solidFill>
              </a:rPr>
              <a:t>. 2009;4(1</a:t>
            </a:r>
            <a:r>
              <a:rPr lang="en-US" dirty="0" smtClean="0">
                <a:solidFill>
                  <a:srgbClr val="000000"/>
                </a:solidFill>
              </a:rPr>
              <a:t>):207-220.</a:t>
            </a:r>
          </a:p>
          <a:p>
            <a:pPr marL="224833" indent="-224833">
              <a:buAutoNum type="arabicPeriod"/>
            </a:pPr>
            <a:r>
              <a:rPr lang="en-US" dirty="0" smtClean="0">
                <a:solidFill>
                  <a:srgbClr val="000000"/>
                </a:solidFill>
              </a:rPr>
              <a:t>Slack </a:t>
            </a:r>
            <a:r>
              <a:rPr lang="en-US" dirty="0">
                <a:solidFill>
                  <a:srgbClr val="000000"/>
                </a:solidFill>
              </a:rPr>
              <a:t>A, Yeoman A, Wendon J. Renal dysfunction in chronic liver disease. </a:t>
            </a:r>
            <a:r>
              <a:rPr lang="en-US" i="1" dirty="0">
                <a:solidFill>
                  <a:srgbClr val="000000"/>
                </a:solidFill>
              </a:rPr>
              <a:t>Critical Care</a:t>
            </a:r>
            <a:r>
              <a:rPr lang="en-US" dirty="0">
                <a:solidFill>
                  <a:srgbClr val="000000"/>
                </a:solidFill>
              </a:rPr>
              <a:t>. </a:t>
            </a:r>
            <a:r>
              <a:rPr lang="en-US" dirty="0" smtClean="0">
                <a:solidFill>
                  <a:srgbClr val="000000"/>
                </a:solidFill>
              </a:rPr>
              <a:t>2010;14:214.</a:t>
            </a:r>
          </a:p>
          <a:p>
            <a:endParaRPr lang="en-US" dirty="0"/>
          </a:p>
        </p:txBody>
      </p:sp>
      <p:sp>
        <p:nvSpPr>
          <p:cNvPr id="4" name="Slide Number Placeholder 3"/>
          <p:cNvSpPr>
            <a:spLocks noGrp="1"/>
          </p:cNvSpPr>
          <p:nvPr>
            <p:ph type="sldNum" sz="quarter" idx="10"/>
          </p:nvPr>
        </p:nvSpPr>
        <p:spPr/>
        <p:txBody>
          <a:bodyPr/>
          <a:lstStyle/>
          <a:p>
            <a:pPr>
              <a:defRPr/>
            </a:pPr>
            <a:fld id="{D5D0E191-013A-AD4D-BD96-F96D9C657399}" type="slidenum">
              <a:rPr lang="en-US" smtClean="0">
                <a:solidFill>
                  <a:prstClr val="black"/>
                </a:solidFill>
              </a:rPr>
              <a:pPr>
                <a:defRPr/>
              </a:pPr>
              <a:t>5</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b="1" smtClean="0">
                <a:solidFill>
                  <a:prstClr val="black"/>
                </a:solidFill>
              </a:rPr>
              <a:t>This information is for educational purposes only. Not for promotion.</a:t>
            </a:r>
            <a:endParaRPr lang="en-US" dirty="0" smtClean="0">
              <a:solidFill>
                <a:prstClr val="black"/>
              </a:solidFill>
            </a:endParaRPr>
          </a:p>
        </p:txBody>
      </p:sp>
    </p:spTree>
    <p:extLst>
      <p:ext uri="{BB962C8B-B14F-4D97-AF65-F5344CB8AC3E}">
        <p14:creationId xmlns:p14="http://schemas.microsoft.com/office/powerpoint/2010/main" val="3990901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2171" indent="-162171">
              <a:buFont typeface="Arial" panose="020B0604020202020204" pitchFamily="34" charset="0"/>
              <a:buChar char="•"/>
            </a:pPr>
            <a:r>
              <a:rPr lang="en-US" dirty="0" smtClean="0"/>
              <a:t>This study enrolled diabetic patients ages 20 to 70 years who had been continuously using diabetes medication for more than 90 days. Among HCV-infected patients, those who received antiviral treatment with pegylated interferon (PegIFN) plus ribavirin between October 1, 2003, and December 31, 2010, were grouped into the treated cohort.</a:t>
            </a:r>
          </a:p>
          <a:p>
            <a:pPr marL="162171" indent="-162171">
              <a:buFont typeface="Arial" panose="020B0604020202020204" pitchFamily="34" charset="0"/>
              <a:buChar char="•"/>
            </a:pPr>
            <a:r>
              <a:rPr lang="en-US" dirty="0" smtClean="0"/>
              <a:t>The incidence of ESRD was lowest in the treated cohort. ESRD occurred cumulatively at 8 years in 1.1% (95% CI, 0.3-2.0%), 9.3% (95% CI, 5.9-12.7%), and 3.3% (95% CI, 2.3-4.3%) of the treated, untreated, and uninfected cohorts, respectively (</a:t>
            </a:r>
            <a:r>
              <a:rPr lang="en-US" i="1" dirty="0" smtClean="0"/>
              <a:t>P</a:t>
            </a:r>
            <a:r>
              <a:rPr lang="en-US" dirty="0" smtClean="0"/>
              <a:t>&lt;0.001).</a:t>
            </a:r>
          </a:p>
          <a:p>
            <a:pPr marL="162171" indent="-162171">
              <a:buFont typeface="Arial" panose="020B0604020202020204" pitchFamily="34" charset="0"/>
              <a:buChar char="•"/>
            </a:pPr>
            <a:r>
              <a:rPr lang="en-US" dirty="0" smtClean="0"/>
              <a:t>As compared with the untreated cohort, antiviral treatment was associated with multivariate-adjusted hazard ratios of 0.16 (95% CI, 0.07-0.33%) for ESRD.</a:t>
            </a:r>
          </a:p>
          <a:p>
            <a:pPr marL="162171" indent="-162171">
              <a:buFont typeface="Arial" panose="020B0604020202020204" pitchFamily="34" charset="0"/>
              <a:buChar char="•"/>
            </a:pPr>
            <a:endParaRPr lang="en-US" dirty="0" smtClean="0"/>
          </a:p>
          <a:p>
            <a:endParaRPr lang="en-US" dirty="0" smtClean="0"/>
          </a:p>
          <a:p>
            <a:r>
              <a:rPr lang="en-US" dirty="0" smtClean="0"/>
              <a:t>Reference:</a:t>
            </a:r>
          </a:p>
          <a:p>
            <a:pPr marL="216227" indent="-216227" defTabSz="430953" eaLnBrk="0" hangingPunct="0">
              <a:buFont typeface="+mj-lt"/>
              <a:buAutoNum type="arabicPeriod"/>
              <a:defRPr/>
            </a:pPr>
            <a:r>
              <a:rPr lang="de-DE" dirty="0"/>
              <a:t>Hsu YC, Lin JT, Ho JH, et al</a:t>
            </a:r>
            <a:r>
              <a:rPr lang="de-DE" i="1" dirty="0"/>
              <a:t>.</a:t>
            </a:r>
            <a:r>
              <a:rPr lang="de-DE" dirty="0"/>
              <a:t> </a:t>
            </a:r>
            <a:r>
              <a:rPr lang="en-US" b="0" dirty="0" smtClean="0"/>
              <a:t>Antiviral treatment for hepatitis C virus infection is associated with improved renal and cardiovascular outcomes in diabetic patients. </a:t>
            </a:r>
            <a:r>
              <a:rPr lang="de-DE" i="1" dirty="0"/>
              <a:t>Hepatology. </a:t>
            </a:r>
            <a:r>
              <a:rPr lang="de-DE" dirty="0"/>
              <a:t>2014;59</a:t>
            </a:r>
            <a:r>
              <a:rPr lang="de-DE" b="1" dirty="0"/>
              <a:t>:</a:t>
            </a:r>
            <a:r>
              <a:rPr lang="de-DE" dirty="0"/>
              <a:t>1293-1302.</a:t>
            </a:r>
          </a:p>
          <a:p>
            <a:pPr marL="216227" indent="-216227" defTabSz="430953" eaLnBrk="0" hangingPunct="0">
              <a:buFont typeface="+mj-lt"/>
              <a:buAutoNum type="arabicPeriod"/>
              <a:defRPr/>
            </a:pPr>
            <a:endParaRPr lang="en-US" b="0" dirty="0" smtClean="0"/>
          </a:p>
          <a:p>
            <a:pPr marL="216227" indent="-216227">
              <a:buFont typeface="+mj-lt"/>
              <a:buAutoNum type="arabicPeriod"/>
            </a:pPr>
            <a:endParaRPr lang="en-US" dirty="0"/>
          </a:p>
        </p:txBody>
      </p:sp>
      <p:sp>
        <p:nvSpPr>
          <p:cNvPr id="4" name="Slide Number Placeholder 3"/>
          <p:cNvSpPr>
            <a:spLocks noGrp="1"/>
          </p:cNvSpPr>
          <p:nvPr>
            <p:ph type="sldNum" sz="quarter" idx="10"/>
          </p:nvPr>
        </p:nvSpPr>
        <p:spPr/>
        <p:txBody>
          <a:bodyPr/>
          <a:lstStyle/>
          <a:p>
            <a:pPr>
              <a:defRPr/>
            </a:pPr>
            <a:fld id="{D5D0E191-013A-AD4D-BD96-F96D9C657399}" type="slidenum">
              <a:rPr lang="en-US" smtClean="0">
                <a:solidFill>
                  <a:prstClr val="black"/>
                </a:solidFill>
              </a:rPr>
              <a:pPr>
                <a:defRPr/>
              </a:pPr>
              <a:t>8</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b="1" smtClean="0">
                <a:solidFill>
                  <a:prstClr val="black"/>
                </a:solidFill>
              </a:rPr>
              <a:t>This information is for educational purposes only. Not for promotion.</a:t>
            </a:r>
            <a:endParaRPr lang="en-US" dirty="0" smtClean="0">
              <a:solidFill>
                <a:prstClr val="black"/>
              </a:solidFill>
            </a:endParaRPr>
          </a:p>
        </p:txBody>
      </p:sp>
    </p:spTree>
    <p:extLst>
      <p:ext uri="{BB962C8B-B14F-4D97-AF65-F5344CB8AC3E}">
        <p14:creationId xmlns:p14="http://schemas.microsoft.com/office/powerpoint/2010/main" val="3342274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168625" indent="-168625">
              <a:buFont typeface="Arial" panose="020B0604020202020204" pitchFamily="34" charset="0"/>
              <a:buChar char="•"/>
            </a:pPr>
            <a:r>
              <a:rPr lang="en-US" dirty="0" smtClean="0"/>
              <a:t>This slide summarizes key points about the use of OBV/PTV/r and DSV in patients</a:t>
            </a:r>
            <a:r>
              <a:rPr lang="en-US" baseline="0" dirty="0" smtClean="0"/>
              <a:t> with renal insufficiency.</a:t>
            </a:r>
            <a:endParaRPr lang="en-US" dirty="0"/>
          </a:p>
        </p:txBody>
      </p:sp>
      <p:sp>
        <p:nvSpPr>
          <p:cNvPr id="4" name="Slide Number Placeholder 3"/>
          <p:cNvSpPr>
            <a:spLocks noGrp="1"/>
          </p:cNvSpPr>
          <p:nvPr>
            <p:ph type="sldNum" sz="quarter" idx="10"/>
          </p:nvPr>
        </p:nvSpPr>
        <p:spPr/>
        <p:txBody>
          <a:bodyPr/>
          <a:lstStyle/>
          <a:p>
            <a:pPr>
              <a:defRPr/>
            </a:pPr>
            <a:fld id="{D5D0E191-013A-AD4D-BD96-F96D9C657399}" type="slidenum">
              <a:rPr lang="en-US" smtClean="0">
                <a:solidFill>
                  <a:prstClr val="black"/>
                </a:solidFill>
              </a:rPr>
              <a:pPr>
                <a:defRPr/>
              </a:pPr>
              <a:t>15</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b="1" smtClean="0">
                <a:solidFill>
                  <a:prstClr val="black"/>
                </a:solidFill>
              </a:rPr>
              <a:t>This information is for educational purposes only. Not for promotion.</a:t>
            </a:r>
            <a:endParaRPr lang="en-US" dirty="0" smtClean="0">
              <a:solidFill>
                <a:prstClr val="black"/>
              </a:solidFill>
            </a:endParaRPr>
          </a:p>
        </p:txBody>
      </p:sp>
    </p:spTree>
    <p:extLst>
      <p:ext uri="{BB962C8B-B14F-4D97-AF65-F5344CB8AC3E}">
        <p14:creationId xmlns:p14="http://schemas.microsoft.com/office/powerpoint/2010/main" val="3835002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61786813-D930-4E1C-8923-55E9369588BC}" type="datetimeFigureOut">
              <a:rPr lang="hr-HR" smtClean="0"/>
              <a:t>15.9.2016.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174D1D2-B7F6-40A0-A5AA-7B9218FF1CD3}" type="slidenum">
              <a:rPr lang="hr-HR" smtClean="0"/>
              <a:t>‹#›</a:t>
            </a:fld>
            <a:endParaRPr lang="hr-HR"/>
          </a:p>
        </p:txBody>
      </p:sp>
    </p:spTree>
    <p:extLst>
      <p:ext uri="{BB962C8B-B14F-4D97-AF65-F5344CB8AC3E}">
        <p14:creationId xmlns:p14="http://schemas.microsoft.com/office/powerpoint/2010/main" val="3027903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1786813-D930-4E1C-8923-55E9369588BC}" type="datetimeFigureOut">
              <a:rPr lang="hr-HR" smtClean="0"/>
              <a:t>15.9.2016.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174D1D2-B7F6-40A0-A5AA-7B9218FF1CD3}" type="slidenum">
              <a:rPr lang="hr-HR" smtClean="0"/>
              <a:t>‹#›</a:t>
            </a:fld>
            <a:endParaRPr lang="hr-HR"/>
          </a:p>
        </p:txBody>
      </p:sp>
    </p:spTree>
    <p:extLst>
      <p:ext uri="{BB962C8B-B14F-4D97-AF65-F5344CB8AC3E}">
        <p14:creationId xmlns:p14="http://schemas.microsoft.com/office/powerpoint/2010/main" val="1212477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1786813-D930-4E1C-8923-55E9369588BC}" type="datetimeFigureOut">
              <a:rPr lang="hr-HR" smtClean="0"/>
              <a:t>15.9.2016.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174D1D2-B7F6-40A0-A5AA-7B9218FF1CD3}" type="slidenum">
              <a:rPr lang="hr-HR" smtClean="0"/>
              <a:t>‹#›</a:t>
            </a:fld>
            <a:endParaRPr lang="hr-HR"/>
          </a:p>
        </p:txBody>
      </p:sp>
    </p:spTree>
    <p:extLst>
      <p:ext uri="{BB962C8B-B14F-4D97-AF65-F5344CB8AC3E}">
        <p14:creationId xmlns:p14="http://schemas.microsoft.com/office/powerpoint/2010/main" val="1931697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_Left Bar">
    <p:spTree>
      <p:nvGrpSpPr>
        <p:cNvPr id="1" name=""/>
        <p:cNvGrpSpPr/>
        <p:nvPr/>
      </p:nvGrpSpPr>
      <p:grpSpPr>
        <a:xfrm>
          <a:off x="0" y="0"/>
          <a:ext cx="0" cy="0"/>
          <a:chOff x="0" y="0"/>
          <a:chExt cx="0" cy="0"/>
        </a:xfrm>
      </p:grpSpPr>
      <p:sp>
        <p:nvSpPr>
          <p:cNvPr id="2" name="Title 1"/>
          <p:cNvSpPr>
            <a:spLocks noGrp="1"/>
          </p:cNvSpPr>
          <p:nvPr>
            <p:ph type="title"/>
          </p:nvPr>
        </p:nvSpPr>
        <p:spPr>
          <a:xfrm>
            <a:off x="962355" y="226079"/>
            <a:ext cx="7960695" cy="858628"/>
          </a:xfrm>
        </p:spPr>
        <p:txBody>
          <a:bodyPr/>
          <a:lstStyle/>
          <a:p>
            <a:r>
              <a:rPr lang="en-US" dirty="0" smtClean="0"/>
              <a:t>Click to edit Master title style</a:t>
            </a:r>
            <a:endParaRPr lang="en-US" dirty="0"/>
          </a:p>
        </p:txBody>
      </p:sp>
      <p:sp>
        <p:nvSpPr>
          <p:cNvPr id="6" name="Content Placeholder 5"/>
          <p:cNvSpPr>
            <a:spLocks noGrp="1"/>
          </p:cNvSpPr>
          <p:nvPr>
            <p:ph sz="quarter" idx="12"/>
          </p:nvPr>
        </p:nvSpPr>
        <p:spPr>
          <a:xfrm>
            <a:off x="962355" y="1492543"/>
            <a:ext cx="7960696" cy="4484170"/>
          </a:xfrm>
        </p:spPr>
        <p:txBody>
          <a:bodyPr/>
          <a:lstStyle>
            <a:lvl2pPr>
              <a:defRPr/>
            </a:lvl2pPr>
            <a:lvl3pPr marL="685574" marR="0" indent="-228525" algn="l" defTabSz="457035" rtl="0" eaLnBrk="0" fontAlgn="base" latinLnBrk="0" hangingPunct="0">
              <a:lnSpc>
                <a:spcPts val="2400"/>
              </a:lnSpc>
              <a:spcBef>
                <a:spcPct val="0"/>
              </a:spcBef>
              <a:spcAft>
                <a:spcPts val="600"/>
              </a:spcAft>
              <a:buClr>
                <a:srgbClr val="00AFAA"/>
              </a:buClr>
              <a:buSzTx/>
              <a:buFont typeface="Lucida Grande"/>
              <a:buChar char="-"/>
              <a:tabLst/>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Footer Placeholder 1"/>
          <p:cNvSpPr>
            <a:spLocks noGrp="1"/>
          </p:cNvSpPr>
          <p:nvPr>
            <p:ph type="ftr" sz="quarter" idx="3"/>
          </p:nvPr>
        </p:nvSpPr>
        <p:spPr>
          <a:xfrm>
            <a:off x="2233459" y="6356350"/>
            <a:ext cx="4677082" cy="365125"/>
          </a:xfrm>
          <a:prstGeom prst="rect">
            <a:avLst/>
          </a:prstGeom>
        </p:spPr>
        <p:txBody>
          <a:bodyPr vert="horz" lIns="91440" tIns="45720" rIns="91440" bIns="45720" rtlCol="0" anchor="ctr"/>
          <a:lstStyle>
            <a:lvl1pPr algn="ctr">
              <a:defRPr sz="1200" b="0">
                <a:solidFill>
                  <a:schemeClr val="tx1"/>
                </a:solidFill>
              </a:defRPr>
            </a:lvl1pPr>
          </a:lstStyle>
          <a:p>
            <a:r>
              <a:rPr lang="en-US" dirty="0" smtClean="0">
                <a:solidFill>
                  <a:srgbClr val="000000"/>
                </a:solidFill>
              </a:rPr>
              <a:t>This information is for educational purposes only. Not for promotion.</a:t>
            </a:r>
          </a:p>
        </p:txBody>
      </p:sp>
    </p:spTree>
    <p:extLst>
      <p:ext uri="{BB962C8B-B14F-4D97-AF65-F5344CB8AC3E}">
        <p14:creationId xmlns:p14="http://schemas.microsoft.com/office/powerpoint/2010/main" val="398707877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5_Title Only">
    <p:spTree>
      <p:nvGrpSpPr>
        <p:cNvPr id="1" name=""/>
        <p:cNvGrpSpPr/>
        <p:nvPr/>
      </p:nvGrpSpPr>
      <p:grpSpPr>
        <a:xfrm>
          <a:off x="0" y="0"/>
          <a:ext cx="0" cy="0"/>
          <a:chOff x="0" y="0"/>
          <a:chExt cx="0" cy="0"/>
        </a:xfrm>
      </p:grpSpPr>
      <p:sp>
        <p:nvSpPr>
          <p:cNvPr id="3"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417080" y="6275388"/>
            <a:ext cx="8326438" cy="263525"/>
          </a:xfrm>
        </p:spPr>
        <p:txBody>
          <a:bodyPr anchor="b"/>
          <a:lstStyle>
            <a:lvl1pPr>
              <a:defRPr sz="11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69014550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7_Title Only">
    <p:spTree>
      <p:nvGrpSpPr>
        <p:cNvPr id="1" name=""/>
        <p:cNvGrpSpPr/>
        <p:nvPr/>
      </p:nvGrpSpPr>
      <p:grpSpPr>
        <a:xfrm>
          <a:off x="0" y="0"/>
          <a:ext cx="0" cy="0"/>
          <a:chOff x="0" y="0"/>
          <a:chExt cx="0" cy="0"/>
        </a:xfrm>
      </p:grpSpPr>
      <p:sp>
        <p:nvSpPr>
          <p:cNvPr id="3"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417080" y="6275388"/>
            <a:ext cx="8326438" cy="263525"/>
          </a:xfrm>
        </p:spPr>
        <p:txBody>
          <a:bodyPr anchor="b"/>
          <a:lstStyle>
            <a:lvl1pPr>
              <a:defRPr sz="11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16610843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0_Title Only">
    <p:spTree>
      <p:nvGrpSpPr>
        <p:cNvPr id="1" name=""/>
        <p:cNvGrpSpPr/>
        <p:nvPr/>
      </p:nvGrpSpPr>
      <p:grpSpPr>
        <a:xfrm>
          <a:off x="0" y="0"/>
          <a:ext cx="0" cy="0"/>
          <a:chOff x="0" y="0"/>
          <a:chExt cx="0" cy="0"/>
        </a:xfrm>
      </p:grpSpPr>
      <p:sp>
        <p:nvSpPr>
          <p:cNvPr id="3"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417080" y="6275388"/>
            <a:ext cx="8326438" cy="263525"/>
          </a:xfrm>
        </p:spPr>
        <p:txBody>
          <a:bodyPr anchor="b"/>
          <a:lstStyle>
            <a:lvl1pPr>
              <a:defRPr sz="11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183522415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8_Title Only">
    <p:spTree>
      <p:nvGrpSpPr>
        <p:cNvPr id="1" name=""/>
        <p:cNvGrpSpPr/>
        <p:nvPr/>
      </p:nvGrpSpPr>
      <p:grpSpPr>
        <a:xfrm>
          <a:off x="0" y="0"/>
          <a:ext cx="0" cy="0"/>
          <a:chOff x="0" y="0"/>
          <a:chExt cx="0" cy="0"/>
        </a:xfrm>
      </p:grpSpPr>
      <p:sp>
        <p:nvSpPr>
          <p:cNvPr id="3"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417080" y="6275388"/>
            <a:ext cx="8326438" cy="263525"/>
          </a:xfrm>
        </p:spPr>
        <p:txBody>
          <a:bodyPr anchor="b"/>
          <a:lstStyle>
            <a:lvl1pPr>
              <a:defRPr sz="1100">
                <a:solidFill>
                  <a:schemeClr val="tx1"/>
                </a:solidFill>
              </a:defRPr>
            </a:lvl1pPr>
          </a:lstStyle>
          <a:p>
            <a:pPr lvl="0"/>
            <a:r>
              <a:rPr lang="en-US" dirty="0" smtClean="0"/>
              <a:t>Click to edit Master text styles</a:t>
            </a:r>
          </a:p>
        </p:txBody>
      </p:sp>
      <p:sp>
        <p:nvSpPr>
          <p:cNvPr id="5" name="3 Marcador de pie de página"/>
          <p:cNvSpPr txBox="1">
            <a:spLocks/>
          </p:cNvSpPr>
          <p:nvPr userDrawn="1"/>
        </p:nvSpPr>
        <p:spPr>
          <a:xfrm>
            <a:off x="2172354" y="6577290"/>
            <a:ext cx="5484812" cy="2744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dirty="0">
                <a:solidFill>
                  <a:srgbClr val="FFFFFF"/>
                </a:solidFill>
              </a:rPr>
              <a:t>Renal B3 | June 2016 |For internal use only| Company Confidential © 2016</a:t>
            </a:r>
          </a:p>
        </p:txBody>
      </p:sp>
    </p:spTree>
    <p:extLst>
      <p:ext uri="{BB962C8B-B14F-4D97-AF65-F5344CB8AC3E}">
        <p14:creationId xmlns:p14="http://schemas.microsoft.com/office/powerpoint/2010/main" val="415999809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0_Title Only">
    <p:spTree>
      <p:nvGrpSpPr>
        <p:cNvPr id="1" name=""/>
        <p:cNvGrpSpPr/>
        <p:nvPr/>
      </p:nvGrpSpPr>
      <p:grpSpPr>
        <a:xfrm>
          <a:off x="0" y="0"/>
          <a:ext cx="0" cy="0"/>
          <a:chOff x="0" y="0"/>
          <a:chExt cx="0" cy="0"/>
        </a:xfrm>
      </p:grpSpPr>
      <p:sp>
        <p:nvSpPr>
          <p:cNvPr id="3"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417080" y="6275388"/>
            <a:ext cx="8326438" cy="263525"/>
          </a:xfrm>
        </p:spPr>
        <p:txBody>
          <a:bodyPr anchor="b"/>
          <a:lstStyle>
            <a:lvl1pPr>
              <a:defRPr sz="1100">
                <a:solidFill>
                  <a:schemeClr val="tx1"/>
                </a:solidFill>
              </a:defRPr>
            </a:lvl1pPr>
          </a:lstStyle>
          <a:p>
            <a:pPr lvl="0"/>
            <a:r>
              <a:rPr lang="en-US" dirty="0" smtClean="0"/>
              <a:t>Click to edit Master text styles</a:t>
            </a:r>
          </a:p>
        </p:txBody>
      </p:sp>
      <p:sp>
        <p:nvSpPr>
          <p:cNvPr id="5" name="3 Marcador de pie de página"/>
          <p:cNvSpPr txBox="1">
            <a:spLocks/>
          </p:cNvSpPr>
          <p:nvPr userDrawn="1"/>
        </p:nvSpPr>
        <p:spPr>
          <a:xfrm>
            <a:off x="2172354" y="6577290"/>
            <a:ext cx="5484812" cy="2744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dirty="0">
                <a:solidFill>
                  <a:srgbClr val="FFFFFF"/>
                </a:solidFill>
              </a:rPr>
              <a:t>Renal B3 | June 2016 |For internal use only| Company Confidential © 2016</a:t>
            </a:r>
          </a:p>
        </p:txBody>
      </p:sp>
    </p:spTree>
    <p:extLst>
      <p:ext uri="{BB962C8B-B14F-4D97-AF65-F5344CB8AC3E}">
        <p14:creationId xmlns:p14="http://schemas.microsoft.com/office/powerpoint/2010/main" val="406628202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2_Title Only">
    <p:spTree>
      <p:nvGrpSpPr>
        <p:cNvPr id="1" name=""/>
        <p:cNvGrpSpPr/>
        <p:nvPr/>
      </p:nvGrpSpPr>
      <p:grpSpPr>
        <a:xfrm>
          <a:off x="0" y="0"/>
          <a:ext cx="0" cy="0"/>
          <a:chOff x="0" y="0"/>
          <a:chExt cx="0" cy="0"/>
        </a:xfrm>
      </p:grpSpPr>
      <p:sp>
        <p:nvSpPr>
          <p:cNvPr id="3"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417080" y="6275388"/>
            <a:ext cx="8326438" cy="263525"/>
          </a:xfrm>
        </p:spPr>
        <p:txBody>
          <a:bodyPr anchor="b"/>
          <a:lstStyle>
            <a:lvl1pPr>
              <a:defRPr sz="1100">
                <a:solidFill>
                  <a:schemeClr val="tx1"/>
                </a:solidFill>
              </a:defRPr>
            </a:lvl1pPr>
          </a:lstStyle>
          <a:p>
            <a:pPr lvl="0"/>
            <a:r>
              <a:rPr lang="en-US" dirty="0" smtClean="0"/>
              <a:t>Click to edit Master text styles</a:t>
            </a:r>
          </a:p>
        </p:txBody>
      </p:sp>
      <p:sp>
        <p:nvSpPr>
          <p:cNvPr id="5" name="3 Marcador de pie de página"/>
          <p:cNvSpPr txBox="1">
            <a:spLocks/>
          </p:cNvSpPr>
          <p:nvPr userDrawn="1"/>
        </p:nvSpPr>
        <p:spPr>
          <a:xfrm>
            <a:off x="2172354" y="6577290"/>
            <a:ext cx="5484812" cy="2744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dirty="0">
                <a:solidFill>
                  <a:srgbClr val="FFFFFF"/>
                </a:solidFill>
              </a:rPr>
              <a:t>Renal B3 | June 2016 |For internal use only| Company Confidential © 2016</a:t>
            </a:r>
          </a:p>
        </p:txBody>
      </p:sp>
    </p:spTree>
    <p:extLst>
      <p:ext uri="{BB962C8B-B14F-4D97-AF65-F5344CB8AC3E}">
        <p14:creationId xmlns:p14="http://schemas.microsoft.com/office/powerpoint/2010/main" val="161389316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4_Title Only">
    <p:spTree>
      <p:nvGrpSpPr>
        <p:cNvPr id="1" name=""/>
        <p:cNvGrpSpPr/>
        <p:nvPr/>
      </p:nvGrpSpPr>
      <p:grpSpPr>
        <a:xfrm>
          <a:off x="0" y="0"/>
          <a:ext cx="0" cy="0"/>
          <a:chOff x="0" y="0"/>
          <a:chExt cx="0" cy="0"/>
        </a:xfrm>
      </p:grpSpPr>
      <p:sp>
        <p:nvSpPr>
          <p:cNvPr id="3"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417080" y="6275388"/>
            <a:ext cx="8326438" cy="263525"/>
          </a:xfrm>
        </p:spPr>
        <p:txBody>
          <a:bodyPr anchor="b"/>
          <a:lstStyle>
            <a:lvl1pPr>
              <a:defRPr sz="11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31503138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1786813-D930-4E1C-8923-55E9369588BC}" type="datetimeFigureOut">
              <a:rPr lang="hr-HR" smtClean="0"/>
              <a:t>15.9.2016.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174D1D2-B7F6-40A0-A5AA-7B9218FF1CD3}" type="slidenum">
              <a:rPr lang="hr-HR" smtClean="0"/>
              <a:t>‹#›</a:t>
            </a:fld>
            <a:endParaRPr lang="hr-HR"/>
          </a:p>
        </p:txBody>
      </p:sp>
    </p:spTree>
    <p:extLst>
      <p:ext uri="{BB962C8B-B14F-4D97-AF65-F5344CB8AC3E}">
        <p14:creationId xmlns:p14="http://schemas.microsoft.com/office/powerpoint/2010/main" val="21315462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5_Title Only">
    <p:spTree>
      <p:nvGrpSpPr>
        <p:cNvPr id="1" name=""/>
        <p:cNvGrpSpPr/>
        <p:nvPr/>
      </p:nvGrpSpPr>
      <p:grpSpPr>
        <a:xfrm>
          <a:off x="0" y="0"/>
          <a:ext cx="0" cy="0"/>
          <a:chOff x="0" y="0"/>
          <a:chExt cx="0" cy="0"/>
        </a:xfrm>
      </p:grpSpPr>
      <p:sp>
        <p:nvSpPr>
          <p:cNvPr id="3"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417080" y="6275388"/>
            <a:ext cx="8326438" cy="263525"/>
          </a:xfrm>
        </p:spPr>
        <p:txBody>
          <a:bodyPr anchor="b"/>
          <a:lstStyle>
            <a:lvl1pPr>
              <a:defRPr sz="11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398203416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Only (Footno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smtClean="0"/>
              <a:t>Click to edit Master title style</a:t>
            </a:r>
            <a:endParaRPr lang="en-US"/>
          </a:p>
        </p:txBody>
      </p:sp>
      <p:sp>
        <p:nvSpPr>
          <p:cNvPr id="3" name="Content Placeholder 4"/>
          <p:cNvSpPr>
            <a:spLocks noGrp="1"/>
          </p:cNvSpPr>
          <p:nvPr>
            <p:ph sz="quarter" idx="11" hasCustomPrompt="1"/>
          </p:nvPr>
        </p:nvSpPr>
        <p:spPr>
          <a:xfrm>
            <a:off x="7604417" y="6372324"/>
            <a:ext cx="1118896" cy="153888"/>
          </a:xfrm>
        </p:spPr>
        <p:txBody>
          <a:bodyPr wrap="none" anchor="b">
            <a:spAutoFit/>
          </a:bodyPr>
          <a:lstStyle>
            <a:lvl1pPr marL="0" indent="0" algn="r">
              <a:spcBef>
                <a:spcPts val="0"/>
              </a:spcBef>
              <a:spcAft>
                <a:spcPts val="0"/>
              </a:spcAft>
              <a:buFont typeface="Arial" pitchFamily="34" charset="0"/>
              <a:buNone/>
              <a:defRPr sz="1000"/>
            </a:lvl1pPr>
            <a:lvl2pPr marL="231775" indent="0" algn="r">
              <a:buNone/>
              <a:defRPr sz="1000"/>
            </a:lvl2pPr>
            <a:lvl3pPr marL="449262" indent="0" algn="r">
              <a:buNone/>
              <a:defRPr sz="1000"/>
            </a:lvl3pPr>
            <a:lvl4pPr marL="688975" indent="0" algn="r">
              <a:buNone/>
              <a:defRPr sz="1000"/>
            </a:lvl4pPr>
            <a:lvl5pPr marL="915987" indent="0" algn="r">
              <a:buNone/>
              <a:defRPr sz="1000"/>
            </a:lvl5pPr>
          </a:lstStyle>
          <a:p>
            <a:pPr lvl="0"/>
            <a:r>
              <a:rPr lang="en-US" dirty="0" smtClean="0"/>
              <a:t>Click to edit Footnote</a:t>
            </a:r>
          </a:p>
        </p:txBody>
      </p:sp>
      <p:sp>
        <p:nvSpPr>
          <p:cNvPr id="4" name="Content Placeholder 4"/>
          <p:cNvSpPr>
            <a:spLocks noGrp="1"/>
          </p:cNvSpPr>
          <p:nvPr>
            <p:ph sz="quarter" idx="12" hasCustomPrompt="1"/>
          </p:nvPr>
        </p:nvSpPr>
        <p:spPr>
          <a:xfrm>
            <a:off x="414338" y="6372324"/>
            <a:ext cx="1118896" cy="153888"/>
          </a:xfrm>
        </p:spPr>
        <p:txBody>
          <a:bodyPr wrap="none" anchor="b">
            <a:spAutoFit/>
          </a:bodyPr>
          <a:lstStyle>
            <a:lvl1pPr marL="0" indent="0" algn="l">
              <a:spcBef>
                <a:spcPts val="0"/>
              </a:spcBef>
              <a:spcAft>
                <a:spcPts val="0"/>
              </a:spcAft>
              <a:buFont typeface="Arial" pitchFamily="34" charset="0"/>
              <a:buNone/>
              <a:defRPr sz="1000"/>
            </a:lvl1pPr>
            <a:lvl2pPr marL="231775" indent="0" algn="r">
              <a:buNone/>
              <a:defRPr sz="1000"/>
            </a:lvl2pPr>
            <a:lvl3pPr marL="449262" indent="0" algn="r">
              <a:buNone/>
              <a:defRPr sz="1000"/>
            </a:lvl3pPr>
            <a:lvl4pPr marL="688975" indent="0" algn="r">
              <a:buNone/>
              <a:defRPr sz="1000"/>
            </a:lvl4pPr>
            <a:lvl5pPr marL="915987" indent="0" algn="r">
              <a:buNone/>
              <a:defRPr sz="1000"/>
            </a:lvl5pPr>
          </a:lstStyle>
          <a:p>
            <a:pPr lvl="0"/>
            <a:r>
              <a:rPr lang="en-US" dirty="0" smtClean="0"/>
              <a:t>Click to edit Footnote</a:t>
            </a:r>
          </a:p>
        </p:txBody>
      </p:sp>
    </p:spTree>
    <p:extLst>
      <p:ext uri="{BB962C8B-B14F-4D97-AF65-F5344CB8AC3E}">
        <p14:creationId xmlns:p14="http://schemas.microsoft.com/office/powerpoint/2010/main" val="3478050100"/>
      </p:ext>
    </p:extLst>
  </p:cSld>
  <p:clrMapOvr>
    <a:masterClrMapping/>
  </p:clrMapOv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Only (with not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GB"/>
          </a:p>
        </p:txBody>
      </p:sp>
      <p:sp>
        <p:nvSpPr>
          <p:cNvPr id="4" name="Text Placeholder 4"/>
          <p:cNvSpPr>
            <a:spLocks noGrp="1"/>
          </p:cNvSpPr>
          <p:nvPr>
            <p:ph type="body" sz="quarter" idx="10" hasCustomPrompt="1"/>
          </p:nvPr>
        </p:nvSpPr>
        <p:spPr>
          <a:xfrm>
            <a:off x="8069749" y="6351201"/>
            <a:ext cx="881652" cy="138499"/>
          </a:xfrm>
        </p:spPr>
        <p:txBody>
          <a:bodyPr wrap="none" lIns="0" tIns="0" rIns="0" bIns="0" anchor="b">
            <a:spAutoFit/>
          </a:bodyPr>
          <a:lstStyle>
            <a:lvl1pPr algn="r">
              <a:lnSpc>
                <a:spcPct val="90000"/>
              </a:lnSpc>
              <a:spcBef>
                <a:spcPts val="0"/>
              </a:spcBef>
              <a:spcAft>
                <a:spcPts val="0"/>
              </a:spcAft>
              <a:defRPr sz="1000"/>
            </a:lvl1pPr>
          </a:lstStyle>
          <a:p>
            <a:pPr lvl="0"/>
            <a:r>
              <a:rPr lang="en-US" dirty="0" smtClean="0"/>
              <a:t>Click to edit note</a:t>
            </a:r>
          </a:p>
        </p:txBody>
      </p:sp>
      <p:sp>
        <p:nvSpPr>
          <p:cNvPr id="5" name="Text Placeholder 4"/>
          <p:cNvSpPr>
            <a:spLocks noGrp="1"/>
          </p:cNvSpPr>
          <p:nvPr>
            <p:ph type="body" sz="quarter" idx="13" hasCustomPrompt="1"/>
          </p:nvPr>
        </p:nvSpPr>
        <p:spPr>
          <a:xfrm>
            <a:off x="312738" y="6010238"/>
            <a:ext cx="1061188" cy="166199"/>
          </a:xfrm>
        </p:spPr>
        <p:txBody>
          <a:bodyPr wrap="none" lIns="0" tIns="0" rIns="0" bIns="0" anchor="b">
            <a:spAutoFit/>
          </a:bodyPr>
          <a:lstStyle>
            <a:lvl1pPr algn="l">
              <a:lnSpc>
                <a:spcPct val="90000"/>
              </a:lnSpc>
              <a:spcBef>
                <a:spcPts val="0"/>
              </a:spcBef>
              <a:spcAft>
                <a:spcPts val="0"/>
              </a:spcAft>
              <a:defRPr sz="1200"/>
            </a:lvl1pPr>
          </a:lstStyle>
          <a:p>
            <a:pPr lvl="0"/>
            <a:r>
              <a:rPr lang="en-US" dirty="0" smtClean="0"/>
              <a:t>Click to edit note</a:t>
            </a:r>
          </a:p>
        </p:txBody>
      </p:sp>
      <p:sp>
        <p:nvSpPr>
          <p:cNvPr id="6" name="Footer Placeholder 1"/>
          <p:cNvSpPr>
            <a:spLocks noGrp="1"/>
          </p:cNvSpPr>
          <p:nvPr>
            <p:ph type="ftr" sz="quarter" idx="3"/>
          </p:nvPr>
        </p:nvSpPr>
        <p:spPr>
          <a:xfrm>
            <a:off x="1879498" y="6356350"/>
            <a:ext cx="5385005" cy="365125"/>
          </a:xfrm>
          <a:prstGeom prst="rect">
            <a:avLst/>
          </a:prstGeom>
        </p:spPr>
        <p:txBody>
          <a:bodyPr vert="horz" lIns="91440" tIns="45720" rIns="91440" bIns="45720" rtlCol="0" anchor="ctr"/>
          <a:lstStyle>
            <a:lvl1pPr algn="ctr">
              <a:defRPr sz="1200" b="0">
                <a:solidFill>
                  <a:schemeClr val="tx1"/>
                </a:solidFill>
              </a:defRPr>
            </a:lvl1pPr>
          </a:lstStyle>
          <a:p>
            <a:r>
              <a:rPr lang="en-US" dirty="0" smtClean="0">
                <a:solidFill>
                  <a:srgbClr val="000000"/>
                </a:solidFill>
              </a:rPr>
              <a:t>This information is for educational purposes only. Not for promotion.</a:t>
            </a:r>
          </a:p>
        </p:txBody>
      </p:sp>
    </p:spTree>
    <p:extLst>
      <p:ext uri="{BB962C8B-B14F-4D97-AF65-F5344CB8AC3E}">
        <p14:creationId xmlns:p14="http://schemas.microsoft.com/office/powerpoint/2010/main" val="3025339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786813-D930-4E1C-8923-55E9369588BC}" type="datetimeFigureOut">
              <a:rPr lang="hr-HR" smtClean="0"/>
              <a:t>15.9.2016.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174D1D2-B7F6-40A0-A5AA-7B9218FF1CD3}" type="slidenum">
              <a:rPr lang="hr-HR" smtClean="0"/>
              <a:t>‹#›</a:t>
            </a:fld>
            <a:endParaRPr lang="hr-HR"/>
          </a:p>
        </p:txBody>
      </p:sp>
    </p:spTree>
    <p:extLst>
      <p:ext uri="{BB962C8B-B14F-4D97-AF65-F5344CB8AC3E}">
        <p14:creationId xmlns:p14="http://schemas.microsoft.com/office/powerpoint/2010/main" val="4168706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61786813-D930-4E1C-8923-55E9369588BC}" type="datetimeFigureOut">
              <a:rPr lang="hr-HR" smtClean="0"/>
              <a:t>15.9.2016.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174D1D2-B7F6-40A0-A5AA-7B9218FF1CD3}" type="slidenum">
              <a:rPr lang="hr-HR" smtClean="0"/>
              <a:t>‹#›</a:t>
            </a:fld>
            <a:endParaRPr lang="hr-HR"/>
          </a:p>
        </p:txBody>
      </p:sp>
    </p:spTree>
    <p:extLst>
      <p:ext uri="{BB962C8B-B14F-4D97-AF65-F5344CB8AC3E}">
        <p14:creationId xmlns:p14="http://schemas.microsoft.com/office/powerpoint/2010/main" val="3364992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61786813-D930-4E1C-8923-55E9369588BC}" type="datetimeFigureOut">
              <a:rPr lang="hr-HR" smtClean="0"/>
              <a:t>15.9.2016.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B174D1D2-B7F6-40A0-A5AA-7B9218FF1CD3}" type="slidenum">
              <a:rPr lang="hr-HR" smtClean="0"/>
              <a:t>‹#›</a:t>
            </a:fld>
            <a:endParaRPr lang="hr-HR"/>
          </a:p>
        </p:txBody>
      </p:sp>
    </p:spTree>
    <p:extLst>
      <p:ext uri="{BB962C8B-B14F-4D97-AF65-F5344CB8AC3E}">
        <p14:creationId xmlns:p14="http://schemas.microsoft.com/office/powerpoint/2010/main" val="302253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61786813-D930-4E1C-8923-55E9369588BC}" type="datetimeFigureOut">
              <a:rPr lang="hr-HR" smtClean="0"/>
              <a:t>15.9.2016.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B174D1D2-B7F6-40A0-A5AA-7B9218FF1CD3}" type="slidenum">
              <a:rPr lang="hr-HR" smtClean="0"/>
              <a:t>‹#›</a:t>
            </a:fld>
            <a:endParaRPr lang="hr-HR"/>
          </a:p>
        </p:txBody>
      </p:sp>
    </p:spTree>
    <p:extLst>
      <p:ext uri="{BB962C8B-B14F-4D97-AF65-F5344CB8AC3E}">
        <p14:creationId xmlns:p14="http://schemas.microsoft.com/office/powerpoint/2010/main" val="3990884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786813-D930-4E1C-8923-55E9369588BC}" type="datetimeFigureOut">
              <a:rPr lang="hr-HR" smtClean="0"/>
              <a:t>15.9.2016.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B174D1D2-B7F6-40A0-A5AA-7B9218FF1CD3}" type="slidenum">
              <a:rPr lang="hr-HR" smtClean="0"/>
              <a:t>‹#›</a:t>
            </a:fld>
            <a:endParaRPr lang="hr-HR"/>
          </a:p>
        </p:txBody>
      </p:sp>
    </p:spTree>
    <p:extLst>
      <p:ext uri="{BB962C8B-B14F-4D97-AF65-F5344CB8AC3E}">
        <p14:creationId xmlns:p14="http://schemas.microsoft.com/office/powerpoint/2010/main" val="184117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86813-D930-4E1C-8923-55E9369588BC}" type="datetimeFigureOut">
              <a:rPr lang="hr-HR" smtClean="0"/>
              <a:t>15.9.2016.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174D1D2-B7F6-40A0-A5AA-7B9218FF1CD3}" type="slidenum">
              <a:rPr lang="hr-HR" smtClean="0"/>
              <a:t>‹#›</a:t>
            </a:fld>
            <a:endParaRPr lang="hr-HR"/>
          </a:p>
        </p:txBody>
      </p:sp>
    </p:spTree>
    <p:extLst>
      <p:ext uri="{BB962C8B-B14F-4D97-AF65-F5344CB8AC3E}">
        <p14:creationId xmlns:p14="http://schemas.microsoft.com/office/powerpoint/2010/main" val="2963341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86813-D930-4E1C-8923-55E9369588BC}" type="datetimeFigureOut">
              <a:rPr lang="hr-HR" smtClean="0"/>
              <a:t>15.9.2016.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174D1D2-B7F6-40A0-A5AA-7B9218FF1CD3}" type="slidenum">
              <a:rPr lang="hr-HR" smtClean="0"/>
              <a:t>‹#›</a:t>
            </a:fld>
            <a:endParaRPr lang="hr-HR"/>
          </a:p>
        </p:txBody>
      </p:sp>
    </p:spTree>
    <p:extLst>
      <p:ext uri="{BB962C8B-B14F-4D97-AF65-F5344CB8AC3E}">
        <p14:creationId xmlns:p14="http://schemas.microsoft.com/office/powerpoint/2010/main" val="408801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786813-D930-4E1C-8923-55E9369588BC}" type="datetimeFigureOut">
              <a:rPr lang="hr-HR" smtClean="0"/>
              <a:t>15.9.2016.</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4D1D2-B7F6-40A0-A5AA-7B9218FF1CD3}" type="slidenum">
              <a:rPr lang="hr-HR" smtClean="0"/>
              <a:t>‹#›</a:t>
            </a:fld>
            <a:endParaRPr lang="hr-HR"/>
          </a:p>
        </p:txBody>
      </p:sp>
    </p:spTree>
    <p:extLst>
      <p:ext uri="{BB962C8B-B14F-4D97-AF65-F5344CB8AC3E}">
        <p14:creationId xmlns:p14="http://schemas.microsoft.com/office/powerpoint/2010/main" val="729416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8142" y="2895079"/>
            <a:ext cx="7772400" cy="1470025"/>
          </a:xfrm>
        </p:spPr>
        <p:txBody>
          <a:bodyPr>
            <a:normAutofit fontScale="90000"/>
          </a:bodyPr>
          <a:lstStyle/>
          <a:p>
            <a:r>
              <a:rPr lang="en-US" dirty="0" smtClean="0"/>
              <a:t> </a:t>
            </a:r>
            <a:r>
              <a:rPr lang="hr-HR" dirty="0"/>
              <a:t>N</a:t>
            </a:r>
            <a:r>
              <a:rPr lang="en-US" dirty="0" err="1" smtClean="0"/>
              <a:t>ew</a:t>
            </a:r>
            <a:r>
              <a:rPr lang="en-US" dirty="0" smtClean="0"/>
              <a:t> option for the treatment of HCV infection in patients </a:t>
            </a:r>
            <a:r>
              <a:rPr lang="hr-HR" dirty="0" smtClean="0"/>
              <a:t>on</a:t>
            </a:r>
            <a:r>
              <a:rPr lang="en-US" dirty="0" smtClean="0"/>
              <a:t> hemodialysis and kidney transplantation</a:t>
            </a:r>
            <a:r>
              <a:rPr lang="hr-HR" dirty="0"/>
              <a:t/>
            </a:r>
            <a:br>
              <a:rPr lang="hr-HR" dirty="0"/>
            </a:br>
            <a:endParaRPr lang="hr-HR" dirty="0"/>
          </a:p>
        </p:txBody>
      </p:sp>
      <p:sp>
        <p:nvSpPr>
          <p:cNvPr id="3" name="Subtitle 2"/>
          <p:cNvSpPr>
            <a:spLocks noGrp="1"/>
          </p:cNvSpPr>
          <p:nvPr>
            <p:ph type="subTitle" idx="1"/>
          </p:nvPr>
        </p:nvSpPr>
        <p:spPr>
          <a:xfrm>
            <a:off x="1354508" y="4844752"/>
            <a:ext cx="6400800" cy="1752600"/>
          </a:xfrm>
        </p:spPr>
        <p:txBody>
          <a:bodyPr>
            <a:normAutofit fontScale="92500" lnSpcReduction="20000"/>
          </a:bodyPr>
          <a:lstStyle/>
          <a:p>
            <a:r>
              <a:rPr lang="pl-PL" dirty="0"/>
              <a:t>Prof. dr. Halima Resić - KCU Sarajevo; Klinika </a:t>
            </a:r>
            <a:r>
              <a:rPr lang="pl-PL" dirty="0" smtClean="0"/>
              <a:t>za </a:t>
            </a:r>
            <a:r>
              <a:rPr lang="hr-HR" dirty="0" smtClean="0"/>
              <a:t>hemodijalizu</a:t>
            </a:r>
          </a:p>
          <a:p>
            <a:r>
              <a:rPr lang="en-US" b="1" dirty="0"/>
              <a:t>ISN CME Course „Nephrology Update 2016“</a:t>
            </a:r>
            <a:endParaRPr lang="hr-HR" dirty="0"/>
          </a:p>
          <a:p>
            <a:endParaRPr lang="hr-H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76672"/>
            <a:ext cx="7429500"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6045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664833"/>
            <a:ext cx="8321040" cy="276999"/>
          </a:xfrm>
        </p:spPr>
        <p:txBody>
          <a:bodyPr>
            <a:normAutofit fontScale="90000"/>
          </a:bodyPr>
          <a:lstStyle/>
          <a:p>
            <a:pPr>
              <a:lnSpc>
                <a:spcPct val="90000"/>
              </a:lnSpc>
            </a:pPr>
            <a:r>
              <a:rPr lang="en-GB" sz="2000" kern="1200" dirty="0">
                <a:solidFill>
                  <a:schemeClr val="tx2"/>
                </a:solidFill>
              </a:rPr>
              <a:t>Inclusion of Patients With Renal Insufficiency in Clinical </a:t>
            </a:r>
            <a:r>
              <a:rPr lang="en-GB" sz="2000" kern="1200" dirty="0" smtClean="0">
                <a:solidFill>
                  <a:schemeClr val="tx2"/>
                </a:solidFill>
              </a:rPr>
              <a:t>Trials</a:t>
            </a:r>
            <a:endParaRPr lang="en-GB" sz="2000" kern="1200" dirty="0">
              <a:solidFill>
                <a:schemeClr val="tx2"/>
              </a:solidFill>
            </a:endParaRPr>
          </a:p>
        </p:txBody>
      </p:sp>
      <p:sp>
        <p:nvSpPr>
          <p:cNvPr id="3" name="Text Placeholder 2"/>
          <p:cNvSpPr>
            <a:spLocks noGrp="1"/>
          </p:cNvSpPr>
          <p:nvPr>
            <p:ph type="body" sz="quarter" idx="10"/>
          </p:nvPr>
        </p:nvSpPr>
        <p:spPr>
          <a:xfrm>
            <a:off x="417080" y="5738646"/>
            <a:ext cx="8326438" cy="721437"/>
          </a:xfrm>
        </p:spPr>
        <p:txBody>
          <a:bodyPr/>
          <a:lstStyle/>
          <a:p>
            <a:pPr algn="r">
              <a:lnSpc>
                <a:spcPct val="100000"/>
              </a:lnSpc>
              <a:spcBef>
                <a:spcPts val="0"/>
              </a:spcBef>
            </a:pPr>
            <a:r>
              <a:rPr lang="en-GB" dirty="0" smtClean="0"/>
              <a:t>SAPPHIRE I: </a:t>
            </a:r>
            <a:r>
              <a:rPr lang="en-GB" dirty="0"/>
              <a:t>NCT01716585; SAPPHIRE II: NCT01715415; SAPPHIRE III: ; PEARL II, NCT01674725; PEARL III, NCT01767116; </a:t>
            </a:r>
            <a:endParaRPr lang="en-GB" dirty="0" smtClean="0"/>
          </a:p>
          <a:p>
            <a:pPr algn="r">
              <a:lnSpc>
                <a:spcPct val="100000"/>
              </a:lnSpc>
              <a:spcBef>
                <a:spcPts val="0"/>
              </a:spcBef>
            </a:pPr>
            <a:r>
              <a:rPr lang="en-GB" dirty="0" smtClean="0"/>
              <a:t>TURQUOISE </a:t>
            </a:r>
            <a:r>
              <a:rPr lang="en-GB" dirty="0"/>
              <a:t>I, </a:t>
            </a:r>
            <a:r>
              <a:rPr lang="en-GB" dirty="0" smtClean="0"/>
              <a:t>NCT01939197; TURQUOISE </a:t>
            </a:r>
            <a:r>
              <a:rPr lang="en-GB" dirty="0"/>
              <a:t>II, </a:t>
            </a:r>
            <a:r>
              <a:rPr lang="en-GB" dirty="0" smtClean="0"/>
              <a:t>NCT01704755</a:t>
            </a:r>
            <a:r>
              <a:rPr lang="en-GB" dirty="0"/>
              <a:t>; TURQUOISE III, NCT02219503; </a:t>
            </a:r>
            <a:endParaRPr lang="en-GB" dirty="0" smtClean="0"/>
          </a:p>
          <a:p>
            <a:pPr algn="r">
              <a:lnSpc>
                <a:spcPct val="100000"/>
              </a:lnSpc>
              <a:spcBef>
                <a:spcPts val="0"/>
              </a:spcBef>
            </a:pPr>
            <a:r>
              <a:rPr lang="en-GB" dirty="0" smtClean="0"/>
              <a:t>TOPAZ </a:t>
            </a:r>
            <a:r>
              <a:rPr lang="en-GB" dirty="0"/>
              <a:t>I, NCT02219490; </a:t>
            </a:r>
            <a:r>
              <a:rPr lang="en-GB" dirty="0" smtClean="0"/>
              <a:t>GARNET</a:t>
            </a:r>
            <a:r>
              <a:rPr lang="en-GB" dirty="0"/>
              <a:t>, NCT02582632; RUBY I, NCT02207088</a:t>
            </a:r>
          </a:p>
        </p:txBody>
      </p:sp>
      <p:graphicFrame>
        <p:nvGraphicFramePr>
          <p:cNvPr id="9" name="Tabelle 3"/>
          <p:cNvGraphicFramePr>
            <a:graphicFrameLocks noGrp="1"/>
          </p:cNvGraphicFramePr>
          <p:nvPr>
            <p:extLst>
              <p:ext uri="{D42A27DB-BD31-4B8C-83A1-F6EECF244321}">
                <p14:modId xmlns:p14="http://schemas.microsoft.com/office/powerpoint/2010/main" val="2215207049"/>
              </p:ext>
            </p:extLst>
          </p:nvPr>
        </p:nvGraphicFramePr>
        <p:xfrm>
          <a:off x="522077" y="1214255"/>
          <a:ext cx="8065825" cy="3383364"/>
        </p:xfrm>
        <a:graphic>
          <a:graphicData uri="http://schemas.openxmlformats.org/drawingml/2006/table">
            <a:tbl>
              <a:tblPr firstRow="1" bandRow="1">
                <a:tableStyleId>{7DF18680-E054-41AD-8BC1-D1AEF772440D}</a:tableStyleId>
              </a:tblPr>
              <a:tblGrid>
                <a:gridCol w="1173075">
                  <a:extLst>
                    <a:ext uri="{9D8B030D-6E8A-4147-A177-3AD203B41FA5}"/>
                  </a:extLst>
                </a:gridCol>
                <a:gridCol w="754121">
                  <a:extLst>
                    <a:ext uri="{9D8B030D-6E8A-4147-A177-3AD203B41FA5}"/>
                  </a:extLst>
                </a:gridCol>
                <a:gridCol w="576064">
                  <a:extLst>
                    <a:ext uri="{9D8B030D-6E8A-4147-A177-3AD203B41FA5}"/>
                  </a:extLst>
                </a:gridCol>
                <a:gridCol w="772200">
                  <a:extLst>
                    <a:ext uri="{9D8B030D-6E8A-4147-A177-3AD203B41FA5}"/>
                  </a:extLst>
                </a:gridCol>
                <a:gridCol w="1009935">
                  <a:extLst>
                    <a:ext uri="{9D8B030D-6E8A-4147-A177-3AD203B41FA5}"/>
                  </a:extLst>
                </a:gridCol>
                <a:gridCol w="873456">
                  <a:extLst>
                    <a:ext uri="{9D8B030D-6E8A-4147-A177-3AD203B41FA5}"/>
                  </a:extLst>
                </a:gridCol>
                <a:gridCol w="655093">
                  <a:extLst>
                    <a:ext uri="{9D8B030D-6E8A-4147-A177-3AD203B41FA5}"/>
                  </a:extLst>
                </a:gridCol>
                <a:gridCol w="791570">
                  <a:extLst>
                    <a:ext uri="{9D8B030D-6E8A-4147-A177-3AD203B41FA5}"/>
                  </a:extLst>
                </a:gridCol>
                <a:gridCol w="696036">
                  <a:extLst>
                    <a:ext uri="{9D8B030D-6E8A-4147-A177-3AD203B41FA5}"/>
                  </a:extLst>
                </a:gridCol>
                <a:gridCol w="764275"/>
              </a:tblGrid>
              <a:tr h="227123">
                <a:tc gridSpan="10">
                  <a:txBody>
                    <a:bodyPr/>
                    <a:lstStyle/>
                    <a:p>
                      <a:pPr marL="0" marR="0" lvl="0" indent="0" algn="ctr" defTabSz="932962" rtl="0" eaLnBrk="1" fontAlgn="auto" latinLnBrk="0" hangingPunct="1">
                        <a:lnSpc>
                          <a:spcPct val="100000"/>
                        </a:lnSpc>
                        <a:spcBef>
                          <a:spcPts val="0"/>
                        </a:spcBef>
                        <a:spcAft>
                          <a:spcPts val="0"/>
                        </a:spcAft>
                        <a:buClrTx/>
                        <a:buSzTx/>
                        <a:buFontTx/>
                        <a:buNone/>
                        <a:tabLst/>
                        <a:defRPr/>
                      </a:pPr>
                      <a:r>
                        <a:rPr lang="de-DE" altLang="es-ES" sz="1800" kern="0" dirty="0" smtClean="0"/>
                        <a:t>OBV/PTV/r + DSV   T</a:t>
                      </a:r>
                      <a:r>
                        <a:rPr kumimoji="0" lang="de-DE" altLang="es-ES" sz="1800" u="none" strike="noStrike" kern="0" cap="none" spc="0" normalizeH="0" baseline="0" noProof="0" dirty="0" smtClean="0">
                          <a:ln>
                            <a:noFill/>
                          </a:ln>
                          <a:effectLst/>
                          <a:uLnTx/>
                          <a:uFillTx/>
                        </a:rPr>
                        <a:t>rials</a:t>
                      </a:r>
                      <a:endParaRPr kumimoji="0" lang="de-DE" altLang="es-ES" sz="1800" b="1" i="0" u="none" strike="noStrike" kern="0" cap="none" spc="0" normalizeH="0" baseline="0" noProof="0" dirty="0" smtClean="0">
                        <a:ln>
                          <a:noFill/>
                        </a:ln>
                        <a:effectLst/>
                        <a:uLnTx/>
                        <a:uFillTx/>
                      </a:endParaRPr>
                    </a:p>
                  </a:txBody>
                  <a:tcPr marL="121936" marR="121936" marT="45727" marB="45727"/>
                </a:tc>
                <a:tc hMerge="1">
                  <a:txBody>
                    <a:bodyPr/>
                    <a:lstStyle/>
                    <a:p>
                      <a:endParaRPr lang="de-DE" sz="1200" dirty="0">
                        <a:solidFill>
                          <a:schemeClr val="tx1"/>
                        </a:solidFill>
                      </a:endParaRPr>
                    </a:p>
                  </a:txBody>
                  <a:tcPr marL="121936" marR="121936" marT="45727" marB="45727"/>
                </a:tc>
                <a:tc hMerge="1">
                  <a:txBody>
                    <a:bodyPr/>
                    <a:lstStyle/>
                    <a:p>
                      <a:endParaRPr lang="de-DE" sz="1200" dirty="0">
                        <a:solidFill>
                          <a:schemeClr val="tx1"/>
                        </a:solidFill>
                      </a:endParaRPr>
                    </a:p>
                  </a:txBody>
                  <a:tcPr marL="121936" marR="121936" marT="45727" marB="45727"/>
                </a:tc>
                <a:tc hMerge="1">
                  <a:txBody>
                    <a:bodyPr/>
                    <a:lstStyle/>
                    <a:p>
                      <a:endParaRPr lang="de-DE" sz="1200" dirty="0">
                        <a:solidFill>
                          <a:schemeClr val="tx1"/>
                        </a:solidFill>
                      </a:endParaRPr>
                    </a:p>
                  </a:txBody>
                  <a:tcPr marL="121936" marR="121936" marT="45727" marB="45727"/>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sz="1200" dirty="0" smtClean="0">
                        <a:solidFill>
                          <a:schemeClr val="tx1"/>
                        </a:solidFill>
                      </a:endParaRPr>
                    </a:p>
                  </a:txBody>
                  <a:tcPr marL="121936" marR="121936" marT="45727" marB="45727"/>
                </a:tc>
                <a:tc hMerge="1">
                  <a:txBody>
                    <a:bodyPr/>
                    <a:lstStyle/>
                    <a:p>
                      <a:endParaRPr lang="de-DE" sz="1200" dirty="0">
                        <a:solidFill>
                          <a:schemeClr val="tx1"/>
                        </a:solidFill>
                      </a:endParaRPr>
                    </a:p>
                  </a:txBody>
                  <a:tcPr marL="121936" marR="121936" marT="45727" marB="45727"/>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sz="1200" dirty="0" smtClean="0">
                        <a:solidFill>
                          <a:schemeClr val="tx1"/>
                        </a:solidFill>
                      </a:endParaRPr>
                    </a:p>
                  </a:txBody>
                  <a:tcPr marL="121936" marR="121936" marT="45727" marB="45727"/>
                </a:tc>
                <a:tc hMerge="1">
                  <a:txBody>
                    <a:bodyPr/>
                    <a:lstStyle/>
                    <a:p>
                      <a:endParaRPr lang="de-DE" sz="1200" dirty="0">
                        <a:solidFill>
                          <a:schemeClr val="tx1"/>
                        </a:solidFill>
                      </a:endParaRPr>
                    </a:p>
                  </a:txBody>
                  <a:tcPr marL="121936" marR="121936" marT="45727" marB="45727"/>
                </a:tc>
                <a:tc hMerge="1">
                  <a:txBody>
                    <a:bodyPr/>
                    <a:lstStyle/>
                    <a:p>
                      <a:endParaRPr lang="de-DE" sz="1200" dirty="0">
                        <a:solidFill>
                          <a:schemeClr val="tx1"/>
                        </a:solidFill>
                      </a:endParaRPr>
                    </a:p>
                  </a:txBody>
                  <a:tcPr marL="121936" marR="121936" marT="45727" marB="45727"/>
                </a:tc>
                <a:tc hMerge="1">
                  <a:txBody>
                    <a:bodyPr/>
                    <a:lstStyle/>
                    <a:p>
                      <a:endParaRPr lang="de-DE" sz="1200" dirty="0">
                        <a:solidFill>
                          <a:schemeClr val="tx1"/>
                        </a:solidFill>
                      </a:endParaRPr>
                    </a:p>
                  </a:txBody>
                  <a:tcPr marL="121936" marR="121936" marT="45727" marB="45727"/>
                </a:tc>
              </a:tr>
              <a:tr h="518242">
                <a:tc>
                  <a:txBody>
                    <a:bodyPr/>
                    <a:lstStyle/>
                    <a:p>
                      <a:pPr algn="ctr"/>
                      <a:r>
                        <a:rPr lang="en-US" sz="1400" noProof="0" dirty="0" smtClean="0"/>
                        <a:t>CrCl</a:t>
                      </a:r>
                      <a:r>
                        <a:rPr lang="en-US" sz="1400" baseline="0" noProof="0" dirty="0" smtClean="0"/>
                        <a:t> exclusion cut-off </a:t>
                      </a:r>
                      <a:r>
                        <a:rPr lang="de-DE" sz="1400" baseline="0" dirty="0" smtClean="0"/>
                        <a:t>(ml/min)</a:t>
                      </a:r>
                      <a:endParaRPr lang="de-DE" sz="1400" dirty="0">
                        <a:solidFill>
                          <a:schemeClr val="bg1"/>
                        </a:solidFill>
                      </a:endParaRPr>
                    </a:p>
                  </a:txBody>
                  <a:tcPr marL="121936" marR="121936" marT="45727" marB="45727"/>
                </a:tc>
                <a:tc>
                  <a:txBody>
                    <a:bodyPr/>
                    <a:lstStyle/>
                    <a:p>
                      <a:pPr algn="ctr"/>
                      <a:r>
                        <a:rPr lang="de-DE" sz="1400" dirty="0" smtClean="0"/>
                        <a:t>SAPPHIREI,II,III</a:t>
                      </a:r>
                      <a:endParaRPr lang="de-DE" sz="1400" dirty="0">
                        <a:solidFill>
                          <a:schemeClr val="bg1"/>
                        </a:solidFill>
                      </a:endParaRPr>
                    </a:p>
                  </a:txBody>
                  <a:tcPr marL="121936" marR="121936" marT="45727" marB="45727"/>
                </a:tc>
                <a:tc>
                  <a:txBody>
                    <a:bodyPr/>
                    <a:lstStyle/>
                    <a:p>
                      <a:pPr algn="ctr"/>
                      <a:r>
                        <a:rPr lang="de-DE" sz="1400" dirty="0" smtClean="0"/>
                        <a:t>PEARLII,III,IV</a:t>
                      </a:r>
                      <a:endParaRPr lang="de-DE" sz="1400" dirty="0">
                        <a:solidFill>
                          <a:schemeClr val="bg1"/>
                        </a:solidFill>
                      </a:endParaRPr>
                    </a:p>
                  </a:txBody>
                  <a:tcPr marL="121936" marR="121936" marT="45727" marB="45727"/>
                </a:tc>
                <a:tc>
                  <a:txBody>
                    <a:bodyPr/>
                    <a:lstStyle/>
                    <a:p>
                      <a:pPr algn="ctr"/>
                      <a:r>
                        <a:rPr lang="de-DE" sz="1400" dirty="0" smtClean="0"/>
                        <a:t>TUR-QUOISE-II</a:t>
                      </a:r>
                      <a:endParaRPr lang="de-DE" sz="1400" dirty="0">
                        <a:solidFill>
                          <a:schemeClr val="bg1"/>
                        </a:solidFill>
                      </a:endParaRPr>
                    </a:p>
                  </a:txBody>
                  <a:tcPr marL="121936" marR="121936" marT="45727" marB="4572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400" dirty="0" smtClean="0"/>
                        <a:t>TUR-QUOISE-I</a:t>
                      </a:r>
                      <a:r>
                        <a:rPr lang="de-DE" sz="1400" baseline="0" dirty="0" smtClean="0"/>
                        <a:t> (part2)</a:t>
                      </a:r>
                      <a:endParaRPr lang="de-DE" sz="1400" dirty="0" smtClean="0">
                        <a:solidFill>
                          <a:schemeClr val="bg1"/>
                        </a:solidFill>
                      </a:endParaRPr>
                    </a:p>
                  </a:txBody>
                  <a:tcPr marL="121936" marR="121936" marT="45727" marB="45727"/>
                </a:tc>
                <a:tc>
                  <a:txBody>
                    <a:bodyPr/>
                    <a:lstStyle/>
                    <a:p>
                      <a:pPr algn="ctr"/>
                      <a:r>
                        <a:rPr lang="de-DE" sz="1400" dirty="0" smtClean="0"/>
                        <a:t>TUR-QUOISE-III</a:t>
                      </a:r>
                      <a:endParaRPr lang="de-DE" sz="1400" dirty="0">
                        <a:solidFill>
                          <a:schemeClr val="bg1"/>
                        </a:solidFill>
                      </a:endParaRPr>
                    </a:p>
                  </a:txBody>
                  <a:tcPr marL="121936" marR="121936" marT="45727" marB="4572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400" dirty="0" smtClean="0"/>
                        <a:t>TOPAZ-I</a:t>
                      </a:r>
                      <a:endParaRPr lang="de-DE" sz="1400" dirty="0" smtClean="0">
                        <a:solidFill>
                          <a:schemeClr val="bg1"/>
                        </a:solidFill>
                      </a:endParaRPr>
                    </a:p>
                  </a:txBody>
                  <a:tcPr marL="121936" marR="121936" marT="45727" marB="45727"/>
                </a:tc>
                <a:tc>
                  <a:txBody>
                    <a:bodyPr/>
                    <a:lstStyle/>
                    <a:p>
                      <a:pPr algn="ctr"/>
                      <a:r>
                        <a:rPr lang="de-DE" sz="1400" dirty="0" smtClean="0"/>
                        <a:t>GARNET</a:t>
                      </a:r>
                      <a:endParaRPr lang="de-DE" sz="1400" dirty="0">
                        <a:solidFill>
                          <a:schemeClr val="bg1"/>
                        </a:solidFill>
                      </a:endParaRPr>
                    </a:p>
                  </a:txBody>
                  <a:tcPr marL="121936" marR="121936" marT="45727" marB="45727"/>
                </a:tc>
                <a:tc>
                  <a:txBody>
                    <a:bodyPr/>
                    <a:lstStyle/>
                    <a:p>
                      <a:pPr algn="ctr"/>
                      <a:r>
                        <a:rPr lang="de-DE" sz="1400" dirty="0" smtClean="0"/>
                        <a:t>RUBY-I</a:t>
                      </a:r>
                      <a:endParaRPr lang="de-DE" sz="1400" dirty="0">
                        <a:solidFill>
                          <a:schemeClr val="bg1"/>
                        </a:solidFill>
                      </a:endParaRPr>
                    </a:p>
                  </a:txBody>
                  <a:tcPr marL="121936" marR="121936" marT="45727" marB="45727"/>
                </a:tc>
                <a:tc>
                  <a:txBody>
                    <a:bodyPr/>
                    <a:lstStyle/>
                    <a:p>
                      <a:pPr algn="ctr"/>
                      <a:r>
                        <a:rPr lang="de-DE" sz="1400" dirty="0" smtClean="0"/>
                        <a:t>RUBY - II</a:t>
                      </a:r>
                      <a:endParaRPr lang="de-DE" sz="1400" dirty="0">
                        <a:solidFill>
                          <a:schemeClr val="bg1"/>
                        </a:solidFill>
                      </a:endParaRPr>
                    </a:p>
                  </a:txBody>
                  <a:tcPr marL="121936" marR="121936" marT="45727" marB="45727"/>
                </a:tc>
                <a:extLst>
                  <a:ext uri="{0D108BD9-81ED-4DB2-BD59-A6C34878D82A}"/>
                </a:extLst>
              </a:tr>
              <a:tr h="370899">
                <a:tc>
                  <a:txBody>
                    <a:bodyPr/>
                    <a:lstStyle/>
                    <a:p>
                      <a:r>
                        <a:rPr lang="de-DE" sz="1400" dirty="0" err="1" smtClean="0"/>
                        <a:t>CrCl</a:t>
                      </a:r>
                      <a:r>
                        <a:rPr lang="de-DE" sz="1400" dirty="0" smtClean="0"/>
                        <a:t> &lt;</a:t>
                      </a:r>
                      <a:r>
                        <a:rPr lang="de-DE" sz="1400" baseline="0" dirty="0" smtClean="0"/>
                        <a:t> 90 ml/min</a:t>
                      </a:r>
                      <a:endParaRPr lang="de-DE" sz="1400" dirty="0">
                        <a:solidFill>
                          <a:schemeClr val="tx1"/>
                        </a:solidFill>
                      </a:endParaRPr>
                    </a:p>
                  </a:txBody>
                  <a:tcPr marL="121936" marR="121936" marT="45727" marB="45727"/>
                </a:tc>
                <a:tc>
                  <a:txBody>
                    <a:bodyPr/>
                    <a:lstStyle/>
                    <a:p>
                      <a:endParaRPr lang="de-DE" sz="1400" dirty="0"/>
                    </a:p>
                  </a:txBody>
                  <a:tcPr marL="121936" marR="121936" marT="45727" marB="45727"/>
                </a:tc>
                <a:tc>
                  <a:txBody>
                    <a:bodyPr/>
                    <a:lstStyle/>
                    <a:p>
                      <a:endParaRPr lang="de-DE" sz="1400" dirty="0"/>
                    </a:p>
                  </a:txBody>
                  <a:tcPr marL="121936" marR="121936" marT="45727" marB="45727"/>
                </a:tc>
                <a:tc>
                  <a:txBody>
                    <a:bodyPr/>
                    <a:lstStyle/>
                    <a:p>
                      <a:endParaRPr lang="de-DE" sz="1400" dirty="0"/>
                    </a:p>
                  </a:txBody>
                  <a:tcPr marL="121936" marR="121936" marT="45727" marB="45727"/>
                </a:tc>
                <a:tc>
                  <a:txBody>
                    <a:bodyPr/>
                    <a:lstStyle/>
                    <a:p>
                      <a:endParaRPr lang="de-DE" sz="1400" dirty="0"/>
                    </a:p>
                  </a:txBody>
                  <a:tcPr marL="121936" marR="121936" marT="45727" marB="45727"/>
                </a:tc>
                <a:tc>
                  <a:txBody>
                    <a:bodyPr/>
                    <a:lstStyle/>
                    <a:p>
                      <a:endParaRPr lang="de-DE" sz="1400" dirty="0"/>
                    </a:p>
                  </a:txBody>
                  <a:tcPr marL="121936" marR="121936" marT="45727" marB="45727"/>
                </a:tc>
                <a:tc>
                  <a:txBody>
                    <a:bodyPr/>
                    <a:lstStyle/>
                    <a:p>
                      <a:endParaRPr lang="de-DE" sz="1400" dirty="0"/>
                    </a:p>
                  </a:txBody>
                  <a:tcPr marL="121936" marR="121936" marT="45727" marB="45727"/>
                </a:tc>
                <a:tc>
                  <a:txBody>
                    <a:bodyPr/>
                    <a:lstStyle/>
                    <a:p>
                      <a:endParaRPr lang="de-DE" sz="1400" dirty="0"/>
                    </a:p>
                  </a:txBody>
                  <a:tcPr marL="121936" marR="121936" marT="45727" marB="45727"/>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extLst>
                  <a:ext uri="{0D108BD9-81ED-4DB2-BD59-A6C34878D82A}"/>
                </a:extLst>
              </a:tr>
              <a:tr h="3708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err="1" smtClean="0"/>
                        <a:t>CrCl</a:t>
                      </a:r>
                      <a:r>
                        <a:rPr lang="de-DE" sz="1400" dirty="0" smtClean="0"/>
                        <a:t> &lt;</a:t>
                      </a:r>
                      <a:r>
                        <a:rPr lang="de-DE" sz="1400" baseline="0" dirty="0" smtClean="0"/>
                        <a:t> 60 ml/min</a:t>
                      </a:r>
                      <a:endParaRPr lang="de-DE" sz="1400" dirty="0" smtClean="0">
                        <a:solidFill>
                          <a:schemeClr val="tx1"/>
                        </a:solidFill>
                      </a:endParaRPr>
                    </a:p>
                  </a:txBody>
                  <a:tcPr marL="121936" marR="121936" marT="45727" marB="45727"/>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tc>
                <a:tc>
                  <a:txBody>
                    <a:bodyPr/>
                    <a:lstStyle/>
                    <a:p>
                      <a:endParaRPr lang="de-DE" sz="1400" dirty="0"/>
                    </a:p>
                  </a:txBody>
                  <a:tcPr marL="121936" marR="121936" marT="45727" marB="45727"/>
                </a:tc>
                <a:tc>
                  <a:txBody>
                    <a:bodyPr/>
                    <a:lstStyle/>
                    <a:p>
                      <a:endParaRPr lang="de-DE" sz="1400" dirty="0"/>
                    </a:p>
                  </a:txBody>
                  <a:tcPr marL="121936" marR="121936" marT="45727" marB="45727"/>
                </a:tc>
                <a:tc>
                  <a:txBody>
                    <a:bodyPr/>
                    <a:lstStyle/>
                    <a:p>
                      <a:endParaRPr lang="de-DE" sz="1400" dirty="0"/>
                    </a:p>
                  </a:txBody>
                  <a:tcPr marL="121936" marR="121936" marT="45727" marB="45727"/>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extLst>
                  <a:ext uri="{0D108BD9-81ED-4DB2-BD59-A6C34878D82A}"/>
                </a:extLst>
              </a:tr>
              <a:tr h="3708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err="1" smtClean="0"/>
                        <a:t>CrCl</a:t>
                      </a:r>
                      <a:r>
                        <a:rPr lang="de-DE" sz="1400" dirty="0" smtClean="0"/>
                        <a:t> &lt;</a:t>
                      </a:r>
                      <a:r>
                        <a:rPr lang="de-DE" sz="1400" baseline="0" dirty="0" smtClean="0"/>
                        <a:t> 30 ml/min</a:t>
                      </a:r>
                      <a:endParaRPr lang="de-DE" sz="1400" dirty="0" smtClean="0">
                        <a:solidFill>
                          <a:schemeClr val="tx1"/>
                        </a:solidFill>
                      </a:endParaRPr>
                    </a:p>
                  </a:txBody>
                  <a:tcPr marL="121936" marR="121936" marT="45727" marB="45727"/>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tc>
                <a:tc>
                  <a:txBody>
                    <a:bodyPr/>
                    <a:lstStyle/>
                    <a:p>
                      <a:endParaRPr lang="de-DE" sz="1400" dirty="0"/>
                    </a:p>
                  </a:txBody>
                  <a:tcPr marL="121936" marR="121936" marT="45727" marB="45727"/>
                </a:tc>
                <a:extLst>
                  <a:ext uri="{0D108BD9-81ED-4DB2-BD59-A6C34878D82A}"/>
                </a:extLst>
              </a:tr>
              <a:tr h="370899">
                <a:tc>
                  <a:txBody>
                    <a:bodyPr/>
                    <a:lstStyle/>
                    <a:p>
                      <a:r>
                        <a:rPr lang="de-DE" sz="1400" dirty="0" smtClean="0"/>
                        <a:t>ESRD incl. HD</a:t>
                      </a:r>
                      <a:endParaRPr lang="de-DE" sz="1400" dirty="0">
                        <a:solidFill>
                          <a:schemeClr val="tx1"/>
                        </a:solidFill>
                      </a:endParaRPr>
                    </a:p>
                  </a:txBody>
                  <a:tcPr marL="121936" marR="121936" marT="45727" marB="45727"/>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solidFill>
                      <a:srgbClr val="C00000">
                        <a:alpha val="80000"/>
                      </a:srgbClr>
                    </a:solidFill>
                  </a:tcPr>
                </a:tc>
                <a:tc>
                  <a:txBody>
                    <a:bodyPr/>
                    <a:lstStyle/>
                    <a:p>
                      <a:endParaRPr lang="de-DE" sz="1400" dirty="0"/>
                    </a:p>
                  </a:txBody>
                  <a:tcPr marL="121936" marR="121936" marT="45727" marB="45727"/>
                </a:tc>
                <a:tc>
                  <a:txBody>
                    <a:bodyPr/>
                    <a:lstStyle/>
                    <a:p>
                      <a:endParaRPr lang="de-DE" sz="1400" dirty="0"/>
                    </a:p>
                  </a:txBody>
                  <a:tcPr marL="121936" marR="121936" marT="45727" marB="45727"/>
                </a:tc>
                <a:extLst>
                  <a:ext uri="{0D108BD9-81ED-4DB2-BD59-A6C34878D82A}"/>
                </a:extLst>
              </a:tr>
            </a:tbl>
          </a:graphicData>
        </a:graphic>
      </p:graphicFrame>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3601" y="2715461"/>
            <a:ext cx="225506" cy="201942"/>
          </a:xfrm>
          <a:prstGeom prst="rect">
            <a:avLst/>
          </a:prstGeom>
        </p:spPr>
      </p:pic>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0781" y="2715461"/>
            <a:ext cx="225506" cy="201942"/>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6942" y="2710944"/>
            <a:ext cx="225506" cy="201942"/>
          </a:xfrm>
          <a:prstGeom prst="rect">
            <a:avLst/>
          </a:prstGeom>
        </p:spPr>
      </p:pic>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78511" y="2742854"/>
            <a:ext cx="225506" cy="201942"/>
          </a:xfrm>
          <a:prstGeom prst="rect">
            <a:avLst/>
          </a:prstGeom>
        </p:spPr>
      </p:pic>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05807" y="3230477"/>
            <a:ext cx="225506" cy="201942"/>
          </a:xfrm>
          <a:prstGeom prst="rect">
            <a:avLst/>
          </a:prstGeom>
        </p:spPr>
      </p:pic>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8349" y="2747468"/>
            <a:ext cx="225506" cy="201942"/>
          </a:xfrm>
          <a:prstGeom prst="rect">
            <a:avLst/>
          </a:prstGeom>
        </p:spPr>
      </p:pic>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8349" y="3205020"/>
            <a:ext cx="225506" cy="201942"/>
          </a:xfrm>
          <a:prstGeom prst="rect">
            <a:avLst/>
          </a:prstGeom>
        </p:spPr>
      </p:pic>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02594" y="2770248"/>
            <a:ext cx="225506" cy="201942"/>
          </a:xfrm>
          <a:prstGeom prst="rect">
            <a:avLst/>
          </a:prstGeom>
        </p:spPr>
      </p:pic>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26907" y="3205020"/>
            <a:ext cx="225506" cy="201942"/>
          </a:xfrm>
          <a:prstGeom prst="rect">
            <a:avLst/>
          </a:prstGeom>
        </p:spPr>
      </p:pic>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4118" y="2770248"/>
            <a:ext cx="225506" cy="201942"/>
          </a:xfrm>
          <a:prstGeom prst="rect">
            <a:avLst/>
          </a:prstGeom>
        </p:spPr>
      </p:pic>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4583" y="3190453"/>
            <a:ext cx="225506" cy="201942"/>
          </a:xfrm>
          <a:prstGeom prst="rect">
            <a:avLst/>
          </a:prstGeom>
        </p:spPr>
      </p:pic>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4743" y="3684547"/>
            <a:ext cx="225506" cy="201942"/>
          </a:xfrm>
          <a:prstGeom prst="rect">
            <a:avLst/>
          </a:prstGeom>
        </p:spPr>
      </p:pic>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4743" y="4206614"/>
            <a:ext cx="225506" cy="201942"/>
          </a:xfrm>
          <a:prstGeom prst="rect">
            <a:avLst/>
          </a:prstGeom>
        </p:spPr>
      </p:pic>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5448" y="3684547"/>
            <a:ext cx="225506" cy="201942"/>
          </a:xfrm>
          <a:prstGeom prst="rect">
            <a:avLst/>
          </a:prstGeom>
        </p:spPr>
      </p:pic>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5448" y="4201459"/>
            <a:ext cx="225506" cy="201942"/>
          </a:xfrm>
          <a:prstGeom prst="rect">
            <a:avLst/>
          </a:prstGeom>
        </p:spPr>
      </p:pic>
    </p:spTree>
    <p:extLst>
      <p:ext uri="{BB962C8B-B14F-4D97-AF65-F5344CB8AC3E}">
        <p14:creationId xmlns:p14="http://schemas.microsoft.com/office/powerpoint/2010/main" val="2297220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387834"/>
            <a:ext cx="8321040" cy="553998"/>
          </a:xfrm>
        </p:spPr>
        <p:txBody>
          <a:bodyPr>
            <a:normAutofit fontScale="90000"/>
          </a:bodyPr>
          <a:lstStyle/>
          <a:p>
            <a:pPr>
              <a:lnSpc>
                <a:spcPct val="90000"/>
              </a:lnSpc>
            </a:pPr>
            <a:r>
              <a:rPr lang="en-GB" sz="2000" kern="1200" dirty="0">
                <a:solidFill>
                  <a:schemeClr val="tx2"/>
                </a:solidFill>
              </a:rPr>
              <a:t>Efficacy of OBV/PTV/r + DSV + RBV in HCV GT1 Patients </a:t>
            </a:r>
            <a:br>
              <a:rPr lang="en-GB" sz="2000" kern="1200" dirty="0">
                <a:solidFill>
                  <a:schemeClr val="tx2"/>
                </a:solidFill>
              </a:rPr>
            </a:br>
            <a:r>
              <a:rPr lang="en-GB" sz="2000" kern="1200" dirty="0">
                <a:solidFill>
                  <a:schemeClr val="tx2"/>
                </a:solidFill>
              </a:rPr>
              <a:t>With  Mild Renal Impairment Enrolled in 6 Phase 3 Trials (N=2005)</a:t>
            </a:r>
          </a:p>
        </p:txBody>
      </p:sp>
      <p:sp>
        <p:nvSpPr>
          <p:cNvPr id="3" name="Text Placeholder 2"/>
          <p:cNvSpPr>
            <a:spLocks noGrp="1"/>
          </p:cNvSpPr>
          <p:nvPr>
            <p:ph type="body" sz="quarter" idx="10"/>
          </p:nvPr>
        </p:nvSpPr>
        <p:spPr/>
        <p:txBody>
          <a:bodyPr/>
          <a:lstStyle/>
          <a:p>
            <a:pPr algn="r"/>
            <a:r>
              <a:rPr lang="en-GB" dirty="0"/>
              <a:t>Sulkowski MS, et al. HEPDART </a:t>
            </a:r>
            <a:r>
              <a:rPr lang="en-GB" dirty="0" smtClean="0"/>
              <a:t>2015 </a:t>
            </a:r>
            <a:r>
              <a:rPr lang="en-GB" dirty="0"/>
              <a:t>(poster); </a:t>
            </a:r>
            <a:r>
              <a:rPr lang="en-GB" dirty="0" smtClean="0"/>
              <a:t>www.natap.org/2015/hepDART/hepDART_04.htm</a:t>
            </a:r>
            <a:endParaRPr lang="en-GB" dirty="0"/>
          </a:p>
        </p:txBody>
      </p:sp>
      <p:sp>
        <p:nvSpPr>
          <p:cNvPr id="59" name="Rounded Rectangle 58"/>
          <p:cNvSpPr/>
          <p:nvPr/>
        </p:nvSpPr>
        <p:spPr bwMode="auto">
          <a:xfrm>
            <a:off x="411480" y="1133866"/>
            <a:ext cx="8318498" cy="495257"/>
          </a:xfrm>
          <a:prstGeom prst="roundRect">
            <a:avLst/>
          </a:prstGeom>
          <a:ln>
            <a:solidFill>
              <a:schemeClr val="accent1">
                <a:lumMod val="5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noAutofit/>
          </a:bodyPr>
          <a:lstStyle/>
          <a:p>
            <a:pPr algn="ctr" eaLnBrk="0" hangingPunct="0"/>
            <a:r>
              <a:rPr lang="en-GB" sz="2000" kern="0" dirty="0">
                <a:solidFill>
                  <a:srgbClr val="071D49">
                    <a:lumMod val="10000"/>
                  </a:srgbClr>
                </a:solidFill>
                <a:cs typeface="Arial"/>
              </a:rPr>
              <a:t>Post-hoc pooled analysis of PEARL-II, -III, -IV, SAPHIRRE-I, -II and TURQUOISE-II</a:t>
            </a:r>
          </a:p>
        </p:txBody>
      </p:sp>
      <p:graphicFrame>
        <p:nvGraphicFramePr>
          <p:cNvPr id="34" name="Chart 14"/>
          <p:cNvGraphicFramePr>
            <a:graphicFrameLocks/>
          </p:cNvGraphicFramePr>
          <p:nvPr>
            <p:extLst/>
          </p:nvPr>
        </p:nvGraphicFramePr>
        <p:xfrm>
          <a:off x="242888" y="1965071"/>
          <a:ext cx="8501062" cy="3679825"/>
        </p:xfrm>
        <a:graphic>
          <a:graphicData uri="http://schemas.openxmlformats.org/presentationml/2006/ole">
            <mc:AlternateContent xmlns:mc="http://schemas.openxmlformats.org/markup-compatibility/2006">
              <mc:Choice xmlns:v="urn:schemas-microsoft-com:vml" Requires="v">
                <p:oleObj spid="_x0000_s4105" name="Worksheet" r:id="rId3" imgW="9395454" imgH="4069087" progId="Excel.Sheet.8">
                  <p:embed/>
                </p:oleObj>
              </mc:Choice>
              <mc:Fallback>
                <p:oleObj name="Worksheet" r:id="rId3" imgW="9395454" imgH="4069087" progId="Excel.Sheet.8">
                  <p:embed/>
                  <p:pic>
                    <p:nvPicPr>
                      <p:cNvPr id="0" name=""/>
                      <p:cNvPicPr>
                        <a:picLocks noChangeArrowheads="1"/>
                      </p:cNvPicPr>
                      <p:nvPr/>
                    </p:nvPicPr>
                    <p:blipFill>
                      <a:blip r:embed="rId4"/>
                      <a:srcRect/>
                      <a:stretch>
                        <a:fillRect/>
                      </a:stretch>
                    </p:blipFill>
                    <p:spPr bwMode="auto">
                      <a:xfrm>
                        <a:off x="242888" y="1965071"/>
                        <a:ext cx="8501062" cy="3679825"/>
                      </a:xfrm>
                      <a:prstGeom prst="rect">
                        <a:avLst/>
                      </a:prstGeom>
                      <a:noFill/>
                      <a:ln>
                        <a:noFill/>
                      </a:ln>
                      <a:extLst/>
                    </p:spPr>
                  </p:pic>
                </p:oleObj>
              </mc:Fallback>
            </mc:AlternateContent>
          </a:graphicData>
        </a:graphic>
      </p:graphicFrame>
      <p:grpSp>
        <p:nvGrpSpPr>
          <p:cNvPr id="47" name="Group 16"/>
          <p:cNvGrpSpPr>
            <a:grpSpLocks/>
          </p:cNvGrpSpPr>
          <p:nvPr/>
        </p:nvGrpSpPr>
        <p:grpSpPr bwMode="auto">
          <a:xfrm>
            <a:off x="1117497" y="1724734"/>
            <a:ext cx="7293523" cy="515943"/>
            <a:chOff x="2233780" y="788437"/>
            <a:chExt cx="5101380" cy="696347"/>
          </a:xfrm>
          <a:noFill/>
        </p:grpSpPr>
        <p:sp>
          <p:nvSpPr>
            <p:cNvPr id="48" name="Text Box 2"/>
            <p:cNvSpPr txBox="1">
              <a:spLocks noChangeArrowheads="1"/>
            </p:cNvSpPr>
            <p:nvPr/>
          </p:nvSpPr>
          <p:spPr bwMode="auto">
            <a:xfrm>
              <a:off x="3587963" y="1036793"/>
              <a:ext cx="301604" cy="332314"/>
            </a:xfrm>
            <a:prstGeom prst="rect">
              <a:avLst/>
            </a:prstGeom>
            <a:grpFill/>
            <a:ln w="9525">
              <a:noFill/>
              <a:miter lim="800000"/>
              <a:headEnd/>
              <a:tailEnd/>
            </a:ln>
          </p:spPr>
          <p:txBody>
            <a:bodyPr wrap="none" lIns="0" tIns="0" rIns="0" bIns="0" anchor="b">
              <a:spAutoFit/>
            </a:bodyPr>
            <a:lstStyle/>
            <a:p>
              <a:pPr defTabSz="342900">
                <a:defRPr/>
              </a:pPr>
              <a:r>
                <a:rPr lang="en-US" sz="1600" kern="0" dirty="0">
                  <a:solidFill>
                    <a:srgbClr val="070605"/>
                  </a:solidFill>
                  <a:ea typeface="Calibri"/>
                  <a:cs typeface="Calibri"/>
                </a:rPr>
                <a:t>GT1a</a:t>
              </a:r>
              <a:endParaRPr lang="en-GB" sz="1600" kern="0" dirty="0">
                <a:solidFill>
                  <a:srgbClr val="070605"/>
                </a:solidFill>
                <a:ea typeface="Calibri"/>
                <a:cs typeface="Calibri"/>
              </a:endParaRPr>
            </a:p>
          </p:txBody>
        </p:sp>
        <p:sp>
          <p:nvSpPr>
            <p:cNvPr id="49" name="Text Box 2"/>
            <p:cNvSpPr txBox="1">
              <a:spLocks noChangeArrowheads="1"/>
            </p:cNvSpPr>
            <p:nvPr/>
          </p:nvSpPr>
          <p:spPr bwMode="auto">
            <a:xfrm>
              <a:off x="4630304" y="1036793"/>
              <a:ext cx="308331" cy="332314"/>
            </a:xfrm>
            <a:prstGeom prst="rect">
              <a:avLst/>
            </a:prstGeom>
            <a:grpFill/>
            <a:ln w="9525">
              <a:noFill/>
              <a:miter lim="800000"/>
              <a:headEnd/>
              <a:tailEnd/>
            </a:ln>
          </p:spPr>
          <p:txBody>
            <a:bodyPr wrap="none" lIns="0" tIns="0" rIns="0" bIns="0" anchor="b">
              <a:spAutoFit/>
            </a:bodyPr>
            <a:lstStyle/>
            <a:p>
              <a:pPr defTabSz="342900">
                <a:defRPr/>
              </a:pPr>
              <a:r>
                <a:rPr lang="en-US" sz="1600" kern="0" dirty="0">
                  <a:solidFill>
                    <a:srgbClr val="070605"/>
                  </a:solidFill>
                  <a:ea typeface="Calibri"/>
                  <a:cs typeface="Calibri"/>
                </a:rPr>
                <a:t>GT1b</a:t>
              </a:r>
              <a:endParaRPr lang="en-GB" sz="1600" kern="0" dirty="0">
                <a:solidFill>
                  <a:srgbClr val="070605"/>
                </a:solidFill>
                <a:ea typeface="Calibri"/>
                <a:cs typeface="Calibri"/>
              </a:endParaRPr>
            </a:p>
          </p:txBody>
        </p:sp>
        <p:sp>
          <p:nvSpPr>
            <p:cNvPr id="50" name="Text Box 2"/>
            <p:cNvSpPr txBox="1">
              <a:spLocks noChangeArrowheads="1"/>
            </p:cNvSpPr>
            <p:nvPr/>
          </p:nvSpPr>
          <p:spPr bwMode="auto">
            <a:xfrm>
              <a:off x="2485075" y="1036793"/>
              <a:ext cx="415967" cy="332314"/>
            </a:xfrm>
            <a:prstGeom prst="rect">
              <a:avLst/>
            </a:prstGeom>
            <a:grpFill/>
            <a:ln w="9525">
              <a:noFill/>
              <a:miter lim="800000"/>
              <a:headEnd/>
              <a:tailEnd/>
            </a:ln>
          </p:spPr>
          <p:txBody>
            <a:bodyPr wrap="none" lIns="0" tIns="0" rIns="0" bIns="0" anchor="b">
              <a:spAutoFit/>
            </a:bodyPr>
            <a:lstStyle/>
            <a:p>
              <a:pPr defTabSz="342900">
                <a:defRPr/>
              </a:pPr>
              <a:r>
                <a:rPr lang="en-US" sz="1600" kern="0" dirty="0">
                  <a:solidFill>
                    <a:srgbClr val="070605"/>
                  </a:solidFill>
                  <a:ea typeface="Calibri"/>
                  <a:cs typeface="Calibri"/>
                </a:rPr>
                <a:t>Overall</a:t>
              </a:r>
              <a:endParaRPr lang="en-GB" sz="1600" kern="0" dirty="0">
                <a:solidFill>
                  <a:srgbClr val="070605"/>
                </a:solidFill>
                <a:ea typeface="Calibri"/>
                <a:cs typeface="Calibri"/>
              </a:endParaRPr>
            </a:p>
          </p:txBody>
        </p:sp>
        <p:cxnSp>
          <p:nvCxnSpPr>
            <p:cNvPr id="51" name="Straight Connector 50"/>
            <p:cNvCxnSpPr/>
            <p:nvPr/>
          </p:nvCxnSpPr>
          <p:spPr>
            <a:xfrm>
              <a:off x="3279969" y="1484784"/>
              <a:ext cx="917591" cy="0"/>
            </a:xfrm>
            <a:prstGeom prst="line">
              <a:avLst/>
            </a:prstGeom>
            <a:grpFill/>
            <a:ln w="28575" cap="flat" cmpd="sng" algn="ctr">
              <a:solidFill>
                <a:srgbClr val="FFFFFF">
                  <a:lumMod val="50000"/>
                </a:srgbClr>
              </a:solidFill>
              <a:prstDash val="solid"/>
            </a:ln>
            <a:effectLst/>
          </p:spPr>
        </p:cxnSp>
        <p:cxnSp>
          <p:nvCxnSpPr>
            <p:cNvPr id="52" name="Straight Connector 51"/>
            <p:cNvCxnSpPr/>
            <p:nvPr/>
          </p:nvCxnSpPr>
          <p:spPr>
            <a:xfrm>
              <a:off x="4325191" y="1484784"/>
              <a:ext cx="918558" cy="0"/>
            </a:xfrm>
            <a:prstGeom prst="line">
              <a:avLst/>
            </a:prstGeom>
            <a:grpFill/>
            <a:ln w="28575" cap="flat" cmpd="sng" algn="ctr">
              <a:solidFill>
                <a:srgbClr val="FFFFFF">
                  <a:lumMod val="50000"/>
                </a:srgbClr>
              </a:solidFill>
              <a:prstDash val="solid"/>
            </a:ln>
            <a:effectLst/>
          </p:spPr>
        </p:cxnSp>
        <p:cxnSp>
          <p:nvCxnSpPr>
            <p:cNvPr id="53" name="Straight Connector 52"/>
            <p:cNvCxnSpPr/>
            <p:nvPr/>
          </p:nvCxnSpPr>
          <p:spPr>
            <a:xfrm>
              <a:off x="5371380" y="1484784"/>
              <a:ext cx="917591" cy="0"/>
            </a:xfrm>
            <a:prstGeom prst="line">
              <a:avLst/>
            </a:prstGeom>
            <a:grpFill/>
            <a:ln w="28575" cap="flat" cmpd="sng" algn="ctr">
              <a:solidFill>
                <a:srgbClr val="FFFFFF">
                  <a:lumMod val="50000"/>
                </a:srgbClr>
              </a:solidFill>
              <a:prstDash val="solid"/>
            </a:ln>
            <a:effectLst/>
          </p:spPr>
        </p:cxnSp>
        <p:cxnSp>
          <p:nvCxnSpPr>
            <p:cNvPr id="54" name="Straight Connector 53"/>
            <p:cNvCxnSpPr/>
            <p:nvPr/>
          </p:nvCxnSpPr>
          <p:spPr>
            <a:xfrm>
              <a:off x="6417569" y="1484784"/>
              <a:ext cx="917591" cy="0"/>
            </a:xfrm>
            <a:prstGeom prst="line">
              <a:avLst/>
            </a:prstGeom>
            <a:grpFill/>
            <a:ln w="28575" cap="flat" cmpd="sng" algn="ctr">
              <a:solidFill>
                <a:srgbClr val="FFFFFF">
                  <a:lumMod val="50000"/>
                </a:srgbClr>
              </a:solidFill>
              <a:prstDash val="solid"/>
            </a:ln>
            <a:effectLst/>
          </p:spPr>
        </p:cxnSp>
        <p:cxnSp>
          <p:nvCxnSpPr>
            <p:cNvPr id="55" name="Straight Connector 54"/>
            <p:cNvCxnSpPr/>
            <p:nvPr/>
          </p:nvCxnSpPr>
          <p:spPr>
            <a:xfrm>
              <a:off x="2233780" y="1484784"/>
              <a:ext cx="917591" cy="0"/>
            </a:xfrm>
            <a:prstGeom prst="line">
              <a:avLst/>
            </a:prstGeom>
            <a:grpFill/>
            <a:ln w="28575" cap="flat" cmpd="sng" algn="ctr">
              <a:solidFill>
                <a:srgbClr val="FFFFFF">
                  <a:lumMod val="50000"/>
                </a:srgbClr>
              </a:solidFill>
              <a:prstDash val="solid"/>
            </a:ln>
            <a:effectLst/>
          </p:spPr>
        </p:cxnSp>
        <p:sp>
          <p:nvSpPr>
            <p:cNvPr id="56" name="Text Box 2"/>
            <p:cNvSpPr txBox="1">
              <a:spLocks noChangeArrowheads="1"/>
            </p:cNvSpPr>
            <p:nvPr/>
          </p:nvSpPr>
          <p:spPr bwMode="auto">
            <a:xfrm>
              <a:off x="5427102" y="1036793"/>
              <a:ext cx="806146" cy="332314"/>
            </a:xfrm>
            <a:prstGeom prst="rect">
              <a:avLst/>
            </a:prstGeom>
            <a:grpFill/>
            <a:ln w="9525">
              <a:noFill/>
              <a:miter lim="800000"/>
              <a:headEnd/>
              <a:tailEnd/>
            </a:ln>
          </p:spPr>
          <p:txBody>
            <a:bodyPr wrap="none" lIns="0" tIns="0" rIns="0" bIns="0" anchor="b">
              <a:spAutoFit/>
            </a:bodyPr>
            <a:lstStyle/>
            <a:p>
              <a:pPr defTabSz="342900">
                <a:defRPr/>
              </a:pPr>
              <a:r>
                <a:rPr lang="en-US" sz="1600" kern="0" dirty="0">
                  <a:solidFill>
                    <a:srgbClr val="070605"/>
                  </a:solidFill>
                  <a:ea typeface="Calibri"/>
                  <a:cs typeface="Calibri"/>
                </a:rPr>
                <a:t>With cirrhosis</a:t>
              </a:r>
              <a:endParaRPr lang="en-GB" sz="1600" kern="0" dirty="0">
                <a:solidFill>
                  <a:srgbClr val="070605"/>
                </a:solidFill>
                <a:ea typeface="Calibri"/>
                <a:cs typeface="Calibri"/>
              </a:endParaRPr>
            </a:p>
          </p:txBody>
        </p:sp>
        <p:sp>
          <p:nvSpPr>
            <p:cNvPr id="57" name="Text Box 2"/>
            <p:cNvSpPr txBox="1">
              <a:spLocks noChangeArrowheads="1"/>
            </p:cNvSpPr>
            <p:nvPr/>
          </p:nvSpPr>
          <p:spPr bwMode="auto">
            <a:xfrm>
              <a:off x="6417569" y="788437"/>
              <a:ext cx="917591" cy="664630"/>
            </a:xfrm>
            <a:prstGeom prst="rect">
              <a:avLst/>
            </a:prstGeom>
            <a:grpFill/>
            <a:ln w="9525">
              <a:noFill/>
              <a:miter lim="800000"/>
              <a:headEnd/>
              <a:tailEnd/>
            </a:ln>
          </p:spPr>
          <p:txBody>
            <a:bodyPr wrap="square" lIns="0" tIns="0" rIns="0" bIns="0" anchor="b">
              <a:spAutoFit/>
            </a:bodyPr>
            <a:lstStyle/>
            <a:p>
              <a:pPr defTabSz="342900">
                <a:defRPr/>
              </a:pPr>
              <a:r>
                <a:rPr lang="en-US" sz="1600" kern="0" dirty="0">
                  <a:solidFill>
                    <a:srgbClr val="070605"/>
                  </a:solidFill>
                  <a:ea typeface="Calibri"/>
                  <a:cs typeface="Calibri"/>
                </a:rPr>
                <a:t>Without</a:t>
              </a:r>
              <a:br>
                <a:rPr lang="en-US" sz="1600" kern="0" dirty="0">
                  <a:solidFill>
                    <a:srgbClr val="070605"/>
                  </a:solidFill>
                  <a:ea typeface="Calibri"/>
                  <a:cs typeface="Calibri"/>
                </a:rPr>
              </a:br>
              <a:r>
                <a:rPr lang="en-US" sz="1600" kern="0" dirty="0">
                  <a:solidFill>
                    <a:srgbClr val="070605"/>
                  </a:solidFill>
                  <a:ea typeface="Calibri"/>
                  <a:cs typeface="Calibri"/>
                </a:rPr>
                <a:t>cirrhosis</a:t>
              </a:r>
              <a:endParaRPr lang="en-GB" sz="1600" kern="0" dirty="0">
                <a:solidFill>
                  <a:srgbClr val="070605"/>
                </a:solidFill>
                <a:ea typeface="Calibri"/>
                <a:cs typeface="Calibri"/>
              </a:endParaRPr>
            </a:p>
          </p:txBody>
        </p:sp>
      </p:grpSp>
      <p:sp>
        <p:nvSpPr>
          <p:cNvPr id="37" name="Text Box 2"/>
          <p:cNvSpPr txBox="1">
            <a:spLocks noChangeArrowheads="1"/>
          </p:cNvSpPr>
          <p:nvPr/>
        </p:nvSpPr>
        <p:spPr bwMode="auto">
          <a:xfrm>
            <a:off x="1372302" y="4497223"/>
            <a:ext cx="205977" cy="283391"/>
          </a:xfrm>
          <a:prstGeom prst="rect">
            <a:avLst/>
          </a:prstGeom>
          <a:noFill/>
          <a:ln w="9525">
            <a:noFill/>
            <a:miter lim="800000"/>
            <a:headEnd/>
            <a:tailEnd/>
          </a:ln>
        </p:spPr>
        <p:txBody>
          <a:bodyPr wrap="none" lIns="0" tIns="0" rIns="0" bIns="0" anchor="b"/>
          <a:lstStyle/>
          <a:p>
            <a:pPr defTabSz="342900">
              <a:defRPr/>
            </a:pPr>
            <a:r>
              <a:rPr lang="en-US" sz="1600" b="1" u="sng" dirty="0">
                <a:solidFill>
                  <a:srgbClr val="FFFFFF"/>
                </a:solidFill>
                <a:ea typeface="Calibri"/>
                <a:cs typeface="Calibri"/>
              </a:rPr>
              <a:t>833</a:t>
            </a:r>
            <a:endParaRPr lang="en-GB" sz="1600" b="1" dirty="0">
              <a:solidFill>
                <a:srgbClr val="FFFFFF"/>
              </a:solidFill>
              <a:ea typeface="Calibri"/>
              <a:cs typeface="Calibri"/>
            </a:endParaRPr>
          </a:p>
          <a:p>
            <a:pPr defTabSz="342900">
              <a:defRPr/>
            </a:pPr>
            <a:r>
              <a:rPr lang="en-US" sz="1600" b="1" dirty="0">
                <a:solidFill>
                  <a:srgbClr val="FFFFFF"/>
                </a:solidFill>
                <a:ea typeface="Calibri"/>
                <a:cs typeface="Calibri"/>
              </a:rPr>
              <a:t>862</a:t>
            </a:r>
            <a:endParaRPr lang="en-GB" sz="1600" b="1" dirty="0">
              <a:solidFill>
                <a:srgbClr val="FFFFFF"/>
              </a:solidFill>
              <a:ea typeface="Calibri"/>
              <a:cs typeface="Calibri"/>
            </a:endParaRPr>
          </a:p>
        </p:txBody>
      </p:sp>
      <p:sp>
        <p:nvSpPr>
          <p:cNvPr id="38" name="Text Box 2"/>
          <p:cNvSpPr txBox="1">
            <a:spLocks noChangeArrowheads="1"/>
          </p:cNvSpPr>
          <p:nvPr/>
        </p:nvSpPr>
        <p:spPr bwMode="auto">
          <a:xfrm>
            <a:off x="2105430" y="4497223"/>
            <a:ext cx="205977" cy="283391"/>
          </a:xfrm>
          <a:prstGeom prst="rect">
            <a:avLst/>
          </a:prstGeom>
          <a:noFill/>
          <a:ln w="9525">
            <a:noFill/>
            <a:miter lim="800000"/>
            <a:headEnd/>
            <a:tailEnd/>
          </a:ln>
        </p:spPr>
        <p:txBody>
          <a:bodyPr wrap="none" lIns="0" tIns="0" rIns="0" bIns="0" anchor="b"/>
          <a:lstStyle/>
          <a:p>
            <a:pPr defTabSz="342900">
              <a:defRPr/>
            </a:pPr>
            <a:r>
              <a:rPr lang="en-US" sz="1600" b="1" u="sng" dirty="0">
                <a:solidFill>
                  <a:srgbClr val="FFFFFF"/>
                </a:solidFill>
                <a:ea typeface="Calibri"/>
                <a:cs typeface="Calibri"/>
              </a:rPr>
              <a:t>624</a:t>
            </a:r>
            <a:endParaRPr lang="en-GB" sz="1600" b="1" dirty="0">
              <a:solidFill>
                <a:srgbClr val="FFFFFF"/>
              </a:solidFill>
              <a:ea typeface="Calibri"/>
              <a:cs typeface="Calibri"/>
            </a:endParaRPr>
          </a:p>
          <a:p>
            <a:pPr defTabSz="342900">
              <a:defRPr/>
            </a:pPr>
            <a:r>
              <a:rPr lang="en-US" sz="1600" b="1" dirty="0">
                <a:solidFill>
                  <a:srgbClr val="FFFFFF"/>
                </a:solidFill>
                <a:ea typeface="Calibri"/>
                <a:cs typeface="Calibri"/>
              </a:rPr>
              <a:t>649</a:t>
            </a:r>
            <a:endParaRPr lang="en-GB" sz="1600" b="1" dirty="0">
              <a:solidFill>
                <a:srgbClr val="FFFFFF"/>
              </a:solidFill>
              <a:ea typeface="Calibri"/>
              <a:cs typeface="Calibri"/>
            </a:endParaRPr>
          </a:p>
        </p:txBody>
      </p:sp>
      <p:sp>
        <p:nvSpPr>
          <p:cNvPr id="39" name="Text Box 2"/>
          <p:cNvSpPr txBox="1">
            <a:spLocks noChangeArrowheads="1"/>
          </p:cNvSpPr>
          <p:nvPr/>
        </p:nvSpPr>
        <p:spPr bwMode="auto">
          <a:xfrm>
            <a:off x="2809983" y="4497223"/>
            <a:ext cx="205977" cy="283391"/>
          </a:xfrm>
          <a:prstGeom prst="rect">
            <a:avLst/>
          </a:prstGeom>
          <a:noFill/>
          <a:ln w="9525">
            <a:noFill/>
            <a:miter lim="800000"/>
            <a:headEnd/>
            <a:tailEnd/>
          </a:ln>
        </p:spPr>
        <p:txBody>
          <a:bodyPr wrap="none" lIns="0" tIns="0" rIns="0" bIns="0" anchor="b"/>
          <a:lstStyle/>
          <a:p>
            <a:pPr defTabSz="342900">
              <a:defRPr/>
            </a:pPr>
            <a:r>
              <a:rPr lang="en-US" sz="1600" b="1" u="sng" dirty="0">
                <a:solidFill>
                  <a:srgbClr val="FFFFFF"/>
                </a:solidFill>
                <a:ea typeface="Calibri"/>
                <a:cs typeface="Calibri"/>
              </a:rPr>
              <a:t>469</a:t>
            </a:r>
            <a:endParaRPr lang="en-GB" sz="1600" b="1" dirty="0">
              <a:solidFill>
                <a:srgbClr val="FFFFFF"/>
              </a:solidFill>
              <a:ea typeface="Calibri"/>
              <a:cs typeface="Calibri"/>
            </a:endParaRPr>
          </a:p>
          <a:p>
            <a:pPr defTabSz="342900">
              <a:defRPr/>
            </a:pPr>
            <a:r>
              <a:rPr lang="en-US" sz="1600" b="1" dirty="0">
                <a:solidFill>
                  <a:srgbClr val="FFFFFF"/>
                </a:solidFill>
                <a:ea typeface="Calibri"/>
                <a:cs typeface="Calibri"/>
              </a:rPr>
              <a:t>490</a:t>
            </a:r>
            <a:endParaRPr lang="en-GB" sz="1600" b="1" dirty="0">
              <a:solidFill>
                <a:srgbClr val="FFFFFF"/>
              </a:solidFill>
              <a:ea typeface="Calibri"/>
              <a:cs typeface="Calibri"/>
            </a:endParaRPr>
          </a:p>
        </p:txBody>
      </p:sp>
      <p:sp>
        <p:nvSpPr>
          <p:cNvPr id="40" name="Text Box 2"/>
          <p:cNvSpPr txBox="1">
            <a:spLocks noChangeArrowheads="1"/>
          </p:cNvSpPr>
          <p:nvPr/>
        </p:nvSpPr>
        <p:spPr bwMode="auto">
          <a:xfrm>
            <a:off x="3536428" y="4497223"/>
            <a:ext cx="204595" cy="283391"/>
          </a:xfrm>
          <a:prstGeom prst="rect">
            <a:avLst/>
          </a:prstGeom>
          <a:noFill/>
          <a:ln w="9525">
            <a:noFill/>
            <a:miter lim="800000"/>
            <a:headEnd/>
            <a:tailEnd/>
          </a:ln>
        </p:spPr>
        <p:txBody>
          <a:bodyPr wrap="none" lIns="0" tIns="0" rIns="0" bIns="0" anchor="b"/>
          <a:lstStyle/>
          <a:p>
            <a:pPr defTabSz="342900">
              <a:defRPr/>
            </a:pPr>
            <a:r>
              <a:rPr lang="en-US" sz="1600" b="1" u="sng" dirty="0">
                <a:solidFill>
                  <a:srgbClr val="FFFFFF"/>
                </a:solidFill>
                <a:ea typeface="Calibri"/>
                <a:cs typeface="Calibri"/>
              </a:rPr>
              <a:t>318</a:t>
            </a:r>
            <a:endParaRPr lang="en-GB" sz="1600" b="1" dirty="0">
              <a:solidFill>
                <a:srgbClr val="FFFFFF"/>
              </a:solidFill>
              <a:ea typeface="Calibri"/>
              <a:cs typeface="Calibri"/>
            </a:endParaRPr>
          </a:p>
          <a:p>
            <a:pPr defTabSz="342900">
              <a:defRPr/>
            </a:pPr>
            <a:r>
              <a:rPr lang="en-US" sz="1600" b="1" dirty="0">
                <a:solidFill>
                  <a:srgbClr val="FFFFFF"/>
                </a:solidFill>
                <a:ea typeface="Calibri"/>
                <a:cs typeface="Calibri"/>
              </a:rPr>
              <a:t>340</a:t>
            </a:r>
            <a:endParaRPr lang="en-GB" sz="1600" b="1" dirty="0">
              <a:solidFill>
                <a:srgbClr val="FFFFFF"/>
              </a:solidFill>
              <a:ea typeface="Calibri"/>
              <a:cs typeface="Calibri"/>
            </a:endParaRPr>
          </a:p>
        </p:txBody>
      </p:sp>
      <p:sp>
        <p:nvSpPr>
          <p:cNvPr id="41" name="Text Box 2"/>
          <p:cNvSpPr txBox="1">
            <a:spLocks noChangeArrowheads="1"/>
          </p:cNvSpPr>
          <p:nvPr/>
        </p:nvSpPr>
        <p:spPr bwMode="auto">
          <a:xfrm>
            <a:off x="4275547" y="4497223"/>
            <a:ext cx="205977" cy="283391"/>
          </a:xfrm>
          <a:prstGeom prst="rect">
            <a:avLst/>
          </a:prstGeom>
          <a:noFill/>
          <a:ln w="9525">
            <a:noFill/>
            <a:miter lim="800000"/>
            <a:headEnd/>
            <a:tailEnd/>
          </a:ln>
        </p:spPr>
        <p:txBody>
          <a:bodyPr wrap="none" lIns="0" tIns="0" rIns="0" bIns="0" anchor="b"/>
          <a:lstStyle/>
          <a:p>
            <a:pPr defTabSz="342900">
              <a:defRPr/>
            </a:pPr>
            <a:r>
              <a:rPr lang="en-US" sz="1600" b="1" u="sng" dirty="0">
                <a:solidFill>
                  <a:srgbClr val="FFFFFF"/>
                </a:solidFill>
                <a:ea typeface="Calibri"/>
                <a:cs typeface="Calibri"/>
              </a:rPr>
              <a:t>363</a:t>
            </a:r>
            <a:endParaRPr lang="en-GB" sz="1600" b="1" dirty="0">
              <a:solidFill>
                <a:srgbClr val="FFFFFF"/>
              </a:solidFill>
              <a:ea typeface="Calibri"/>
              <a:cs typeface="Calibri"/>
            </a:endParaRPr>
          </a:p>
          <a:p>
            <a:pPr defTabSz="342900">
              <a:defRPr/>
            </a:pPr>
            <a:r>
              <a:rPr lang="en-US" sz="1600" b="1" dirty="0">
                <a:solidFill>
                  <a:srgbClr val="FFFFFF"/>
                </a:solidFill>
                <a:ea typeface="Calibri"/>
                <a:cs typeface="Calibri"/>
              </a:rPr>
              <a:t>371</a:t>
            </a:r>
            <a:endParaRPr lang="en-GB" sz="1600" b="1" dirty="0">
              <a:solidFill>
                <a:srgbClr val="FFFFFF"/>
              </a:solidFill>
              <a:ea typeface="Calibri"/>
              <a:cs typeface="Calibri"/>
            </a:endParaRPr>
          </a:p>
        </p:txBody>
      </p:sp>
      <p:sp>
        <p:nvSpPr>
          <p:cNvPr id="42" name="Text Box 2"/>
          <p:cNvSpPr txBox="1">
            <a:spLocks noChangeArrowheads="1"/>
          </p:cNvSpPr>
          <p:nvPr/>
        </p:nvSpPr>
        <p:spPr bwMode="auto">
          <a:xfrm>
            <a:off x="5023424" y="4497223"/>
            <a:ext cx="205977" cy="283391"/>
          </a:xfrm>
          <a:prstGeom prst="rect">
            <a:avLst/>
          </a:prstGeom>
          <a:noFill/>
          <a:ln w="9525">
            <a:noFill/>
            <a:miter lim="800000"/>
            <a:headEnd/>
            <a:tailEnd/>
          </a:ln>
        </p:spPr>
        <p:txBody>
          <a:bodyPr wrap="none" lIns="0" tIns="0" rIns="0" bIns="0" anchor="b"/>
          <a:lstStyle/>
          <a:p>
            <a:pPr defTabSz="342900">
              <a:defRPr/>
            </a:pPr>
            <a:r>
              <a:rPr lang="en-US" sz="1600" b="1" u="sng" dirty="0">
                <a:solidFill>
                  <a:srgbClr val="FFFFFF"/>
                </a:solidFill>
                <a:ea typeface="Calibri"/>
                <a:cs typeface="Calibri"/>
              </a:rPr>
              <a:t>306</a:t>
            </a:r>
            <a:endParaRPr lang="en-GB" sz="1600" b="1" dirty="0">
              <a:solidFill>
                <a:srgbClr val="FFFFFF"/>
              </a:solidFill>
              <a:ea typeface="Calibri"/>
              <a:cs typeface="Calibri"/>
            </a:endParaRPr>
          </a:p>
          <a:p>
            <a:pPr defTabSz="342900">
              <a:defRPr/>
            </a:pPr>
            <a:r>
              <a:rPr lang="en-US" sz="1600" b="1" dirty="0">
                <a:solidFill>
                  <a:srgbClr val="FFFFFF"/>
                </a:solidFill>
                <a:ea typeface="Calibri"/>
                <a:cs typeface="Calibri"/>
              </a:rPr>
              <a:t>309</a:t>
            </a:r>
            <a:endParaRPr lang="en-GB" sz="1600" b="1" dirty="0">
              <a:solidFill>
                <a:srgbClr val="FFFFFF"/>
              </a:solidFill>
              <a:ea typeface="Calibri"/>
              <a:cs typeface="Calibri"/>
            </a:endParaRPr>
          </a:p>
        </p:txBody>
      </p:sp>
      <p:sp>
        <p:nvSpPr>
          <p:cNvPr id="43" name="Text Box 2"/>
          <p:cNvSpPr txBox="1">
            <a:spLocks noChangeArrowheads="1"/>
          </p:cNvSpPr>
          <p:nvPr/>
        </p:nvSpPr>
        <p:spPr bwMode="auto">
          <a:xfrm>
            <a:off x="5741804" y="4497223"/>
            <a:ext cx="205977" cy="283391"/>
          </a:xfrm>
          <a:prstGeom prst="rect">
            <a:avLst/>
          </a:prstGeom>
          <a:noFill/>
          <a:ln w="9525">
            <a:noFill/>
            <a:miter lim="800000"/>
            <a:headEnd/>
            <a:tailEnd/>
          </a:ln>
        </p:spPr>
        <p:txBody>
          <a:bodyPr wrap="none" lIns="0" tIns="0" rIns="0" bIns="0" anchor="b"/>
          <a:lstStyle/>
          <a:p>
            <a:pPr defTabSz="342900">
              <a:defRPr/>
            </a:pPr>
            <a:r>
              <a:rPr lang="en-US" sz="1600" b="1" u="sng" dirty="0">
                <a:solidFill>
                  <a:srgbClr val="FFFFFF"/>
                </a:solidFill>
                <a:ea typeface="Calibri"/>
                <a:cs typeface="Calibri"/>
              </a:rPr>
              <a:t>188</a:t>
            </a:r>
            <a:endParaRPr lang="en-GB" sz="1600" b="1" dirty="0">
              <a:solidFill>
                <a:srgbClr val="FFFFFF"/>
              </a:solidFill>
              <a:ea typeface="Calibri"/>
              <a:cs typeface="Calibri"/>
            </a:endParaRPr>
          </a:p>
          <a:p>
            <a:pPr defTabSz="342900">
              <a:defRPr/>
            </a:pPr>
            <a:r>
              <a:rPr lang="en-US" sz="1600" b="1" dirty="0">
                <a:solidFill>
                  <a:srgbClr val="FFFFFF"/>
                </a:solidFill>
                <a:ea typeface="Calibri"/>
                <a:cs typeface="Calibri"/>
              </a:rPr>
              <a:t>199</a:t>
            </a:r>
            <a:endParaRPr lang="en-GB" sz="1600" b="1" dirty="0">
              <a:solidFill>
                <a:srgbClr val="FFFFFF"/>
              </a:solidFill>
              <a:ea typeface="Calibri"/>
              <a:cs typeface="Calibri"/>
            </a:endParaRPr>
          </a:p>
        </p:txBody>
      </p:sp>
      <p:sp>
        <p:nvSpPr>
          <p:cNvPr id="44" name="Text Box 2"/>
          <p:cNvSpPr txBox="1">
            <a:spLocks noChangeArrowheads="1"/>
          </p:cNvSpPr>
          <p:nvPr/>
        </p:nvSpPr>
        <p:spPr bwMode="auto">
          <a:xfrm>
            <a:off x="6474932" y="4497223"/>
            <a:ext cx="205977" cy="283391"/>
          </a:xfrm>
          <a:prstGeom prst="rect">
            <a:avLst/>
          </a:prstGeom>
          <a:noFill/>
          <a:ln w="9525">
            <a:noFill/>
            <a:miter lim="800000"/>
            <a:headEnd/>
            <a:tailEnd/>
          </a:ln>
        </p:spPr>
        <p:txBody>
          <a:bodyPr wrap="none" lIns="0" tIns="0" rIns="0" bIns="0" anchor="b"/>
          <a:lstStyle/>
          <a:p>
            <a:pPr defTabSz="342900">
              <a:defRPr/>
            </a:pPr>
            <a:r>
              <a:rPr lang="en-US" sz="1600" b="1" u="sng" dirty="0">
                <a:solidFill>
                  <a:srgbClr val="FFFFFF"/>
                </a:solidFill>
                <a:ea typeface="Calibri"/>
                <a:cs typeface="Calibri"/>
              </a:rPr>
              <a:t>155</a:t>
            </a:r>
            <a:endParaRPr lang="en-GB" sz="1600" b="1" dirty="0">
              <a:solidFill>
                <a:srgbClr val="FFFFFF"/>
              </a:solidFill>
              <a:ea typeface="Calibri"/>
              <a:cs typeface="Calibri"/>
            </a:endParaRPr>
          </a:p>
          <a:p>
            <a:pPr defTabSz="342900">
              <a:defRPr/>
            </a:pPr>
            <a:r>
              <a:rPr lang="en-US" sz="1600" b="1" dirty="0">
                <a:solidFill>
                  <a:srgbClr val="FFFFFF"/>
                </a:solidFill>
                <a:ea typeface="Calibri"/>
                <a:cs typeface="Calibri"/>
              </a:rPr>
              <a:t>166</a:t>
            </a:r>
            <a:endParaRPr lang="en-GB" sz="1600" b="1" dirty="0">
              <a:solidFill>
                <a:srgbClr val="FFFFFF"/>
              </a:solidFill>
              <a:ea typeface="Calibri"/>
              <a:cs typeface="Calibri"/>
            </a:endParaRPr>
          </a:p>
        </p:txBody>
      </p:sp>
      <p:sp>
        <p:nvSpPr>
          <p:cNvPr id="45" name="Text Box 2"/>
          <p:cNvSpPr txBox="1">
            <a:spLocks noChangeArrowheads="1"/>
          </p:cNvSpPr>
          <p:nvPr/>
        </p:nvSpPr>
        <p:spPr bwMode="auto">
          <a:xfrm>
            <a:off x="7222806" y="4497223"/>
            <a:ext cx="205977" cy="283391"/>
          </a:xfrm>
          <a:prstGeom prst="rect">
            <a:avLst/>
          </a:prstGeom>
          <a:noFill/>
          <a:ln w="9525">
            <a:noFill/>
            <a:miter lim="800000"/>
            <a:headEnd/>
            <a:tailEnd/>
          </a:ln>
        </p:spPr>
        <p:txBody>
          <a:bodyPr wrap="none" lIns="0" tIns="0" rIns="0" bIns="0" anchor="b"/>
          <a:lstStyle/>
          <a:p>
            <a:pPr defTabSz="342900">
              <a:defRPr/>
            </a:pPr>
            <a:r>
              <a:rPr lang="en-US" sz="1600" b="1" u="sng" dirty="0">
                <a:solidFill>
                  <a:srgbClr val="FFFFFF"/>
                </a:solidFill>
                <a:ea typeface="Calibri"/>
                <a:cs typeface="Calibri"/>
              </a:rPr>
              <a:t>645</a:t>
            </a:r>
            <a:endParaRPr lang="en-GB" sz="1600" b="1" dirty="0">
              <a:solidFill>
                <a:srgbClr val="FFFFFF"/>
              </a:solidFill>
              <a:ea typeface="Calibri"/>
              <a:cs typeface="Calibri"/>
            </a:endParaRPr>
          </a:p>
          <a:p>
            <a:pPr defTabSz="342900">
              <a:defRPr/>
            </a:pPr>
            <a:r>
              <a:rPr lang="en-US" sz="1600" b="1" dirty="0">
                <a:solidFill>
                  <a:srgbClr val="FFFFFF"/>
                </a:solidFill>
                <a:ea typeface="Calibri"/>
                <a:cs typeface="Calibri"/>
              </a:rPr>
              <a:t>663</a:t>
            </a:r>
            <a:endParaRPr lang="en-GB" sz="1600" b="1" dirty="0">
              <a:solidFill>
                <a:srgbClr val="FFFFFF"/>
              </a:solidFill>
              <a:ea typeface="Calibri"/>
              <a:cs typeface="Calibri"/>
            </a:endParaRPr>
          </a:p>
        </p:txBody>
      </p:sp>
      <p:sp>
        <p:nvSpPr>
          <p:cNvPr id="46" name="Text Box 2"/>
          <p:cNvSpPr txBox="1">
            <a:spLocks noChangeArrowheads="1"/>
          </p:cNvSpPr>
          <p:nvPr/>
        </p:nvSpPr>
        <p:spPr bwMode="auto">
          <a:xfrm>
            <a:off x="7963309" y="4467727"/>
            <a:ext cx="205977" cy="283391"/>
          </a:xfrm>
          <a:prstGeom prst="rect">
            <a:avLst/>
          </a:prstGeom>
          <a:noFill/>
          <a:ln w="9525">
            <a:noFill/>
            <a:miter lim="800000"/>
            <a:headEnd/>
            <a:tailEnd/>
          </a:ln>
        </p:spPr>
        <p:txBody>
          <a:bodyPr wrap="none" lIns="0" tIns="0" rIns="0" bIns="0" anchor="b"/>
          <a:lstStyle/>
          <a:p>
            <a:pPr defTabSz="342900">
              <a:defRPr/>
            </a:pPr>
            <a:r>
              <a:rPr lang="en-US" sz="1600" b="1" u="sng" dirty="0">
                <a:solidFill>
                  <a:srgbClr val="FFFFFF"/>
                </a:solidFill>
                <a:ea typeface="Calibri"/>
                <a:cs typeface="Calibri"/>
              </a:rPr>
              <a:t>468</a:t>
            </a:r>
            <a:endParaRPr lang="en-GB" sz="1600" b="1" dirty="0">
              <a:solidFill>
                <a:srgbClr val="FFFFFF"/>
              </a:solidFill>
              <a:ea typeface="Calibri"/>
              <a:cs typeface="Calibri"/>
            </a:endParaRPr>
          </a:p>
          <a:p>
            <a:pPr defTabSz="342900">
              <a:defRPr/>
            </a:pPr>
            <a:r>
              <a:rPr lang="en-US" sz="1600" b="1" dirty="0">
                <a:solidFill>
                  <a:srgbClr val="FFFFFF"/>
                </a:solidFill>
                <a:ea typeface="Calibri"/>
                <a:cs typeface="Calibri"/>
              </a:rPr>
              <a:t>482</a:t>
            </a:r>
            <a:endParaRPr lang="en-GB" sz="1600" b="1" dirty="0">
              <a:solidFill>
                <a:srgbClr val="FFFFFF"/>
              </a:solidFill>
              <a:ea typeface="Calibri"/>
              <a:cs typeface="Calibri"/>
            </a:endParaRPr>
          </a:p>
        </p:txBody>
      </p:sp>
      <p:sp>
        <p:nvSpPr>
          <p:cNvPr id="60" name="Rounded Rectangle 59"/>
          <p:cNvSpPr/>
          <p:nvPr/>
        </p:nvSpPr>
        <p:spPr>
          <a:xfrm>
            <a:off x="375933" y="5534210"/>
            <a:ext cx="5351607" cy="726280"/>
          </a:xfrm>
          <a:prstGeom prst="roundRect">
            <a:avLst/>
          </a:prstGeom>
          <a:ln/>
        </p:spPr>
        <p:style>
          <a:lnRef idx="2">
            <a:schemeClr val="accent5"/>
          </a:lnRef>
          <a:fillRef idx="1">
            <a:schemeClr val="lt1"/>
          </a:fillRef>
          <a:effectRef idx="0">
            <a:schemeClr val="accent5"/>
          </a:effectRef>
          <a:fontRef idx="minor">
            <a:schemeClr val="dk1"/>
          </a:fontRef>
        </p:style>
        <p:txBody>
          <a:bodyPr lIns="0" rIns="0" anchor="ctr"/>
          <a:lstStyle/>
          <a:p>
            <a:pPr algn="ctr" defTabSz="342900"/>
            <a:r>
              <a:rPr lang="en-GB" sz="1600" kern="0" dirty="0">
                <a:solidFill>
                  <a:srgbClr val="000000"/>
                </a:solidFill>
              </a:rPr>
              <a:t>RBV dose was reduced in 7% (110/1511) of patients who received RBV, predominantly due to decreases in hemoglobin</a:t>
            </a:r>
          </a:p>
        </p:txBody>
      </p:sp>
      <p:sp>
        <p:nvSpPr>
          <p:cNvPr id="61" name="Rounded Rectangle 60"/>
          <p:cNvSpPr/>
          <p:nvPr/>
        </p:nvSpPr>
        <p:spPr>
          <a:xfrm>
            <a:off x="5936226" y="5534210"/>
            <a:ext cx="2793752" cy="726280"/>
          </a:xfrm>
          <a:prstGeom prst="roundRect">
            <a:avLst/>
          </a:prstGeom>
          <a:ln/>
        </p:spPr>
        <p:style>
          <a:lnRef idx="2">
            <a:schemeClr val="accent5"/>
          </a:lnRef>
          <a:fillRef idx="1">
            <a:schemeClr val="lt1"/>
          </a:fillRef>
          <a:effectRef idx="0">
            <a:schemeClr val="accent5"/>
          </a:effectRef>
          <a:fontRef idx="minor">
            <a:schemeClr val="dk1"/>
          </a:fontRef>
        </p:style>
        <p:txBody>
          <a:bodyPr lIns="0" rIns="0" anchor="ctr"/>
          <a:lstStyle/>
          <a:p>
            <a:pPr algn="ctr" defTabSz="342900"/>
            <a:r>
              <a:rPr lang="en-GB" sz="1600" kern="0" dirty="0">
                <a:solidFill>
                  <a:srgbClr val="000000"/>
                </a:solidFill>
              </a:rPr>
              <a:t>High rates of SVR were seen despite dose reductions of RBV</a:t>
            </a:r>
          </a:p>
        </p:txBody>
      </p:sp>
    </p:spTree>
    <p:extLst>
      <p:ext uri="{BB962C8B-B14F-4D97-AF65-F5344CB8AC3E}">
        <p14:creationId xmlns:p14="http://schemas.microsoft.com/office/powerpoint/2010/main" val="1087667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387834"/>
            <a:ext cx="8321040" cy="553998"/>
          </a:xfrm>
        </p:spPr>
        <p:txBody>
          <a:bodyPr>
            <a:normAutofit fontScale="90000"/>
          </a:bodyPr>
          <a:lstStyle/>
          <a:p>
            <a:pPr>
              <a:lnSpc>
                <a:spcPct val="90000"/>
              </a:lnSpc>
            </a:pPr>
            <a:r>
              <a:rPr lang="en-GB" sz="2000" kern="1200" dirty="0">
                <a:solidFill>
                  <a:schemeClr val="tx2"/>
                </a:solidFill>
              </a:rPr>
              <a:t>RUBY-I Efficacy: OBV/PTV/r + DSV ± RBV in Non-cirrhotic GT1–infected </a:t>
            </a:r>
            <a:br>
              <a:rPr lang="en-GB" sz="2000" kern="1200" dirty="0">
                <a:solidFill>
                  <a:schemeClr val="tx2"/>
                </a:solidFill>
              </a:rPr>
            </a:br>
            <a:r>
              <a:rPr lang="en-GB" sz="2000" kern="1200" dirty="0" smtClean="0">
                <a:solidFill>
                  <a:schemeClr val="tx2"/>
                </a:solidFill>
              </a:rPr>
              <a:t>Patients </a:t>
            </a:r>
            <a:r>
              <a:rPr lang="en-GB" sz="2000" kern="1200" dirty="0">
                <a:solidFill>
                  <a:schemeClr val="tx2"/>
                </a:solidFill>
              </a:rPr>
              <a:t>With Severe Renal Impairment and ESRD</a:t>
            </a:r>
          </a:p>
        </p:txBody>
      </p:sp>
      <p:sp>
        <p:nvSpPr>
          <p:cNvPr id="3" name="Text Placeholder 2"/>
          <p:cNvSpPr>
            <a:spLocks noGrp="1"/>
          </p:cNvSpPr>
          <p:nvPr>
            <p:ph type="body" sz="quarter" idx="10"/>
          </p:nvPr>
        </p:nvSpPr>
        <p:spPr>
          <a:xfrm>
            <a:off x="417080" y="6403186"/>
            <a:ext cx="8326438" cy="263525"/>
          </a:xfrm>
        </p:spPr>
        <p:txBody>
          <a:bodyPr/>
          <a:lstStyle/>
          <a:p>
            <a:pPr algn="r">
              <a:lnSpc>
                <a:spcPct val="100000"/>
              </a:lnSpc>
              <a:spcBef>
                <a:spcPts val="0"/>
              </a:spcBef>
            </a:pPr>
            <a:r>
              <a:rPr lang="en-GB" dirty="0" smtClean="0"/>
              <a:t>Pockros </a:t>
            </a:r>
            <a:r>
              <a:rPr lang="en-GB" dirty="0"/>
              <a:t>PJ, et al. Gastroenterology </a:t>
            </a:r>
            <a:r>
              <a:rPr lang="en-GB" dirty="0" smtClean="0"/>
              <a:t>2016; </a:t>
            </a:r>
            <a:r>
              <a:rPr lang="en-GB" dirty="0" err="1" smtClean="0"/>
              <a:t>Epub</a:t>
            </a:r>
            <a:r>
              <a:rPr lang="en-GB" dirty="0" smtClean="0"/>
              <a:t> </a:t>
            </a:r>
            <a:r>
              <a:rPr lang="en-GB" dirty="0"/>
              <a:t>ahead of </a:t>
            </a:r>
            <a:r>
              <a:rPr lang="en-GB" dirty="0" smtClean="0"/>
              <a:t>print.</a:t>
            </a:r>
            <a:endParaRPr lang="en-GB" dirty="0"/>
          </a:p>
        </p:txBody>
      </p:sp>
      <p:sp>
        <p:nvSpPr>
          <p:cNvPr id="4" name="Content Placeholder 21"/>
          <p:cNvSpPr txBox="1">
            <a:spLocks/>
          </p:cNvSpPr>
          <p:nvPr/>
        </p:nvSpPr>
        <p:spPr bwMode="gray">
          <a:xfrm>
            <a:off x="402993" y="5957495"/>
            <a:ext cx="7062332" cy="57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fontAlgn="base">
              <a:lnSpc>
                <a:spcPct val="75000"/>
              </a:lnSpc>
              <a:spcBef>
                <a:spcPct val="80000"/>
              </a:spcBef>
              <a:spcAft>
                <a:spcPct val="0"/>
              </a:spcAft>
              <a:buFont typeface="Arial" charset="0"/>
              <a:defRPr sz="4000">
                <a:solidFill>
                  <a:srgbClr val="071D49"/>
                </a:solidFill>
                <a:latin typeface="+mn-lt"/>
                <a:ea typeface="+mn-ea"/>
                <a:cs typeface="+mn-cs"/>
              </a:defRPr>
            </a:lvl1pPr>
            <a:lvl2pPr marL="114300" algn="l" defTabSz="457200" rtl="0" fontAlgn="base">
              <a:lnSpc>
                <a:spcPct val="75000"/>
              </a:lnSpc>
              <a:spcBef>
                <a:spcPct val="40000"/>
              </a:spcBef>
              <a:spcAft>
                <a:spcPct val="0"/>
              </a:spcAft>
              <a:defRPr sz="2000">
                <a:solidFill>
                  <a:srgbClr val="071D49"/>
                </a:solidFill>
                <a:latin typeface="+mn-lt"/>
                <a:cs typeface="+mn-cs"/>
              </a:defRPr>
            </a:lvl2pPr>
            <a:lvl3pPr marL="749300" indent="-228600" algn="l" defTabSz="457200" rtl="0" fontAlgn="base">
              <a:spcBef>
                <a:spcPct val="20000"/>
              </a:spcBef>
              <a:spcAft>
                <a:spcPct val="0"/>
              </a:spcAft>
              <a:buFont typeface="Arial" charset="0"/>
              <a:buChar char="–"/>
              <a:defRPr sz="2100">
                <a:solidFill>
                  <a:schemeClr val="tx1"/>
                </a:solidFill>
                <a:latin typeface="+mn-lt"/>
                <a:cs typeface="+mn-cs"/>
              </a:defRPr>
            </a:lvl3pPr>
            <a:lvl4pPr marL="1143000" indent="-228600" algn="l" defTabSz="457200" rtl="0" fontAlgn="base">
              <a:spcBef>
                <a:spcPct val="10000"/>
              </a:spcBef>
              <a:spcAft>
                <a:spcPct val="0"/>
              </a:spcAft>
              <a:buFont typeface="Arial" charset="0"/>
              <a:buChar char="–"/>
              <a:defRPr sz="2000">
                <a:solidFill>
                  <a:schemeClr val="tx1"/>
                </a:solidFill>
                <a:latin typeface="+mn-lt"/>
                <a:cs typeface="+mn-cs"/>
              </a:defRPr>
            </a:lvl4pPr>
            <a:lvl5pPr marL="1485900" indent="-228600" algn="l" defTabSz="457200" rtl="0" fontAlgn="base">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a:lstStyle>
          <a:p>
            <a:pPr>
              <a:lnSpc>
                <a:spcPct val="100000"/>
              </a:lnSpc>
              <a:spcBef>
                <a:spcPts val="0"/>
              </a:spcBef>
              <a:defRPr/>
            </a:pPr>
            <a:r>
              <a:rPr lang="en-GB" sz="1100" kern="0" dirty="0" smtClean="0">
                <a:solidFill>
                  <a:srgbClr val="000000"/>
                </a:solidFill>
              </a:rPr>
              <a:t>*Death due to left ventricular systolic dysfunction/cardiac arrest; unrelated to DAAs or RBV (had undetectable HCV RNA); </a:t>
            </a:r>
            <a:r>
              <a:rPr lang="en-GB" sz="1100" kern="0" baseline="30000" dirty="0" smtClean="0">
                <a:solidFill>
                  <a:srgbClr val="000000"/>
                </a:solidFill>
              </a:rPr>
              <a:t>†</a:t>
            </a:r>
            <a:r>
              <a:rPr lang="en-GB" sz="1100" kern="0" dirty="0" smtClean="0">
                <a:solidFill>
                  <a:srgbClr val="000000"/>
                </a:solidFill>
              </a:rPr>
              <a:t>Black male, 49 years, on dialysis, GT1a, F3 fibrosis, IL28B CT genotype, BMI 37 kg/m</a:t>
            </a:r>
            <a:r>
              <a:rPr lang="en-GB" sz="1100" kern="0" baseline="30000" dirty="0" smtClean="0">
                <a:solidFill>
                  <a:srgbClr val="000000"/>
                </a:solidFill>
              </a:rPr>
              <a:t>2</a:t>
            </a:r>
            <a:r>
              <a:rPr lang="en-GB" sz="1100" kern="0" dirty="0" smtClean="0">
                <a:solidFill>
                  <a:srgbClr val="000000"/>
                </a:solidFill>
              </a:rPr>
              <a:t>.</a:t>
            </a:r>
            <a:endParaRPr lang="en-GB" sz="1100" kern="0" dirty="0">
              <a:solidFill>
                <a:srgbClr val="000000"/>
              </a:solidFill>
            </a:endParaRPr>
          </a:p>
        </p:txBody>
      </p:sp>
      <p:sp>
        <p:nvSpPr>
          <p:cNvPr id="5" name="Rounded Rectangle 25"/>
          <p:cNvSpPr>
            <a:spLocks noChangeArrowheads="1"/>
          </p:cNvSpPr>
          <p:nvPr/>
        </p:nvSpPr>
        <p:spPr bwMode="auto">
          <a:xfrm>
            <a:off x="411480" y="1167919"/>
            <a:ext cx="8332038" cy="734623"/>
          </a:xfrm>
          <a:prstGeom prst="roundRect">
            <a:avLst>
              <a:gd name="adj" fmla="val 16667"/>
            </a:avLst>
          </a:prstGeom>
          <a:solidFill>
            <a:schemeClr val="bg1"/>
          </a:solidFill>
          <a:ln w="28575" algn="ctr">
            <a:solidFill>
              <a:srgbClr val="071D49"/>
            </a:solidFill>
            <a:round/>
            <a:headEnd/>
            <a:tailEnd/>
          </a:ln>
        </p:spPr>
        <p:txBody>
          <a:bodyPr lIns="0" rIns="0"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spcBef>
                <a:spcPts val="150"/>
              </a:spcBef>
            </a:pPr>
            <a:r>
              <a:rPr lang="en-GB" altLang="es-ES" sz="1600" dirty="0">
                <a:solidFill>
                  <a:srgbClr val="000000"/>
                </a:solidFill>
              </a:rPr>
              <a:t>OBV/PTV/r + </a:t>
            </a:r>
            <a:r>
              <a:rPr lang="en-GB" altLang="es-ES" sz="1600" dirty="0" smtClean="0">
                <a:solidFill>
                  <a:srgbClr val="000000"/>
                </a:solidFill>
              </a:rPr>
              <a:t>DSV + RBV </a:t>
            </a:r>
            <a:r>
              <a:rPr lang="en-GB" altLang="es-ES" sz="1600" dirty="0">
                <a:solidFill>
                  <a:srgbClr val="000000"/>
                </a:solidFill>
              </a:rPr>
              <a:t>(12 weeks) </a:t>
            </a:r>
            <a:r>
              <a:rPr lang="en-GB" altLang="es-ES" sz="1600" dirty="0" smtClean="0">
                <a:solidFill>
                  <a:srgbClr val="000000"/>
                </a:solidFill>
              </a:rPr>
              <a:t>was </a:t>
            </a:r>
            <a:r>
              <a:rPr lang="en-GB" altLang="es-ES" sz="1600" dirty="0">
                <a:solidFill>
                  <a:srgbClr val="210C02"/>
                </a:solidFill>
              </a:rPr>
              <a:t>efficacious and </a:t>
            </a:r>
            <a:r>
              <a:rPr lang="en-GB" altLang="es-ES" sz="1600" dirty="0" smtClean="0">
                <a:solidFill>
                  <a:srgbClr val="210C02"/>
                </a:solidFill>
              </a:rPr>
              <a:t>well-tolerated </a:t>
            </a:r>
            <a:r>
              <a:rPr lang="en-GB" altLang="es-ES" sz="1600" dirty="0">
                <a:solidFill>
                  <a:srgbClr val="210C02"/>
                </a:solidFill>
              </a:rPr>
              <a:t>in HCV+ patients with </a:t>
            </a:r>
            <a:r>
              <a:rPr lang="en-GB" altLang="es-ES" sz="1600" dirty="0" smtClean="0">
                <a:solidFill>
                  <a:srgbClr val="210C02"/>
                </a:solidFill>
              </a:rPr>
              <a:t>   severe </a:t>
            </a:r>
            <a:r>
              <a:rPr lang="en-GB" altLang="es-ES" sz="1600" dirty="0">
                <a:solidFill>
                  <a:srgbClr val="210C02"/>
                </a:solidFill>
              </a:rPr>
              <a:t>renal impairment (GFR 15–30 mL/min/1.73m</a:t>
            </a:r>
            <a:r>
              <a:rPr lang="en-GB" altLang="es-ES" sz="1600" baseline="30000" dirty="0">
                <a:solidFill>
                  <a:srgbClr val="210C02"/>
                </a:solidFill>
              </a:rPr>
              <a:t>2</a:t>
            </a:r>
            <a:r>
              <a:rPr lang="en-GB" altLang="es-ES" sz="1600" dirty="0">
                <a:solidFill>
                  <a:srgbClr val="210C02"/>
                </a:solidFill>
              </a:rPr>
              <a:t>) and ESRD (GFR &lt;15 mL/min/1.73m</a:t>
            </a:r>
            <a:r>
              <a:rPr lang="en-GB" altLang="es-ES" sz="1600" baseline="30000" dirty="0">
                <a:solidFill>
                  <a:srgbClr val="210C02"/>
                </a:solidFill>
              </a:rPr>
              <a:t>2</a:t>
            </a:r>
            <a:r>
              <a:rPr lang="en-GB" altLang="es-ES" sz="1600" dirty="0" smtClean="0">
                <a:solidFill>
                  <a:srgbClr val="210C02"/>
                </a:solidFill>
              </a:rPr>
              <a:t>)</a:t>
            </a:r>
            <a:endParaRPr lang="en-GB" altLang="es-ES" sz="1600" baseline="30000" dirty="0">
              <a:solidFill>
                <a:srgbClr val="210C02"/>
              </a:solidFill>
            </a:endParaRPr>
          </a:p>
        </p:txBody>
      </p:sp>
      <p:grpSp>
        <p:nvGrpSpPr>
          <p:cNvPr id="20" name="Group 19"/>
          <p:cNvGrpSpPr/>
          <p:nvPr/>
        </p:nvGrpSpPr>
        <p:grpSpPr>
          <a:xfrm>
            <a:off x="596751" y="1970782"/>
            <a:ext cx="4725577" cy="4125824"/>
            <a:chOff x="560981" y="2483345"/>
            <a:chExt cx="4095977" cy="3112238"/>
          </a:xfrm>
        </p:grpSpPr>
        <p:graphicFrame>
          <p:nvGraphicFramePr>
            <p:cNvPr id="9" name="Chart 8"/>
            <p:cNvGraphicFramePr>
              <a:graphicFrameLocks/>
            </p:cNvGraphicFramePr>
            <p:nvPr>
              <p:extLst/>
            </p:nvPr>
          </p:nvGraphicFramePr>
          <p:xfrm>
            <a:off x="560981" y="2483345"/>
            <a:ext cx="4095977" cy="2934436"/>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18"/>
            <p:cNvSpPr txBox="1">
              <a:spLocks noChangeArrowheads="1"/>
            </p:cNvSpPr>
            <p:nvPr/>
          </p:nvSpPr>
          <p:spPr bwMode="auto">
            <a:xfrm>
              <a:off x="1876665" y="5060052"/>
              <a:ext cx="715452" cy="5355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r>
                <a:rPr lang="en-GB" altLang="en-US" sz="1600" dirty="0">
                  <a:solidFill>
                    <a:srgbClr val="000000"/>
                  </a:solidFill>
                </a:rPr>
                <a:t>SVR12</a:t>
              </a:r>
            </a:p>
            <a:p>
              <a:pPr algn="ctr"/>
              <a:r>
                <a:rPr lang="en-GB" altLang="en-US" sz="1600" dirty="0">
                  <a:solidFill>
                    <a:srgbClr val="000000"/>
                  </a:solidFill>
                </a:rPr>
                <a:t>(ITT)</a:t>
              </a:r>
            </a:p>
          </p:txBody>
        </p:sp>
        <p:sp>
          <p:nvSpPr>
            <p:cNvPr id="11" name="TextBox 19"/>
            <p:cNvSpPr txBox="1">
              <a:spLocks noChangeArrowheads="1"/>
            </p:cNvSpPr>
            <p:nvPr/>
          </p:nvSpPr>
          <p:spPr bwMode="auto">
            <a:xfrm>
              <a:off x="3348240" y="5060052"/>
              <a:ext cx="828688" cy="45510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r>
                <a:rPr lang="en-GB" altLang="en-US" sz="1600" dirty="0">
                  <a:solidFill>
                    <a:srgbClr val="000000"/>
                  </a:solidFill>
                </a:rPr>
                <a:t>SVR12</a:t>
              </a:r>
            </a:p>
            <a:p>
              <a:pPr algn="ctr"/>
              <a:r>
                <a:rPr lang="en-GB" altLang="en-US" sz="1600" dirty="0">
                  <a:solidFill>
                    <a:srgbClr val="000000"/>
                  </a:solidFill>
                </a:rPr>
                <a:t>(mITT)*</a:t>
              </a:r>
            </a:p>
          </p:txBody>
        </p:sp>
        <p:sp>
          <p:nvSpPr>
            <p:cNvPr id="12" name="TextBox 9"/>
            <p:cNvSpPr txBox="1"/>
            <p:nvPr/>
          </p:nvSpPr>
          <p:spPr bwMode="auto">
            <a:xfrm>
              <a:off x="1487328" y="4633707"/>
              <a:ext cx="1685443" cy="334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66481" algn="l" rtl="0" fontAlgn="base">
                <a:spcBef>
                  <a:spcPct val="0"/>
                </a:spcBef>
                <a:spcAft>
                  <a:spcPct val="0"/>
                </a:spcAft>
                <a:defRPr sz="1600" kern="1200">
                  <a:solidFill>
                    <a:schemeClr val="tx1"/>
                  </a:solidFill>
                  <a:latin typeface="Arial" charset="0"/>
                  <a:ea typeface="+mn-ea"/>
                  <a:cs typeface="+mn-cs"/>
                </a:defRPr>
              </a:lvl2pPr>
              <a:lvl3pPr marL="932962" algn="l" rtl="0" fontAlgn="base">
                <a:spcBef>
                  <a:spcPct val="0"/>
                </a:spcBef>
                <a:spcAft>
                  <a:spcPct val="0"/>
                </a:spcAft>
                <a:defRPr sz="1600" kern="1200">
                  <a:solidFill>
                    <a:schemeClr val="tx1"/>
                  </a:solidFill>
                  <a:latin typeface="Arial" charset="0"/>
                  <a:ea typeface="+mn-ea"/>
                  <a:cs typeface="+mn-cs"/>
                </a:defRPr>
              </a:lvl3pPr>
              <a:lvl4pPr marL="1399443" algn="l" rtl="0" fontAlgn="base">
                <a:spcBef>
                  <a:spcPct val="0"/>
                </a:spcBef>
                <a:spcAft>
                  <a:spcPct val="0"/>
                </a:spcAft>
                <a:defRPr sz="1600" kern="1200">
                  <a:solidFill>
                    <a:schemeClr val="tx1"/>
                  </a:solidFill>
                  <a:latin typeface="Arial" charset="0"/>
                  <a:ea typeface="+mn-ea"/>
                  <a:cs typeface="+mn-cs"/>
                </a:defRPr>
              </a:lvl4pPr>
              <a:lvl5pPr marL="1865925" algn="l" rtl="0" fontAlgn="base">
                <a:spcBef>
                  <a:spcPct val="0"/>
                </a:spcBef>
                <a:spcAft>
                  <a:spcPct val="0"/>
                </a:spcAft>
                <a:defRPr sz="1600" kern="1200">
                  <a:solidFill>
                    <a:schemeClr val="tx1"/>
                  </a:solidFill>
                  <a:latin typeface="Arial" charset="0"/>
                  <a:ea typeface="+mn-ea"/>
                  <a:cs typeface="+mn-cs"/>
                </a:defRPr>
              </a:lvl5pPr>
              <a:lvl6pPr marL="2332406" algn="l" defTabSz="932962" rtl="0" eaLnBrk="1" latinLnBrk="0" hangingPunct="1">
                <a:defRPr sz="1600" kern="1200">
                  <a:solidFill>
                    <a:schemeClr val="tx1"/>
                  </a:solidFill>
                  <a:latin typeface="Arial" charset="0"/>
                  <a:ea typeface="+mn-ea"/>
                  <a:cs typeface="+mn-cs"/>
                </a:defRPr>
              </a:lvl6pPr>
              <a:lvl7pPr marL="2798887" algn="l" defTabSz="932962" rtl="0" eaLnBrk="1" latinLnBrk="0" hangingPunct="1">
                <a:defRPr sz="1600" kern="1200">
                  <a:solidFill>
                    <a:schemeClr val="tx1"/>
                  </a:solidFill>
                  <a:latin typeface="Arial" charset="0"/>
                  <a:ea typeface="+mn-ea"/>
                  <a:cs typeface="+mn-cs"/>
                </a:defRPr>
              </a:lvl7pPr>
              <a:lvl8pPr marL="3265368" algn="l" defTabSz="932962" rtl="0" eaLnBrk="1" latinLnBrk="0" hangingPunct="1">
                <a:defRPr sz="1600" kern="1200">
                  <a:solidFill>
                    <a:schemeClr val="tx1"/>
                  </a:solidFill>
                  <a:latin typeface="Arial" charset="0"/>
                  <a:ea typeface="+mn-ea"/>
                  <a:cs typeface="+mn-cs"/>
                </a:defRPr>
              </a:lvl8pPr>
              <a:lvl9pPr marL="3731849" algn="l" defTabSz="932962" rtl="0" eaLnBrk="1" latinLnBrk="0" hangingPunct="1">
                <a:defRPr sz="1600" kern="1200">
                  <a:solidFill>
                    <a:schemeClr val="tx1"/>
                  </a:solidFill>
                  <a:latin typeface="Arial" charset="0"/>
                  <a:ea typeface="+mn-ea"/>
                  <a:cs typeface="+mn-cs"/>
                </a:defRPr>
              </a:lvl9pPr>
            </a:lstStyle>
            <a:p>
              <a:pPr>
                <a:lnSpc>
                  <a:spcPct val="90000"/>
                </a:lnSpc>
                <a:defRPr/>
              </a:pPr>
              <a:r>
                <a:rPr lang="en-GB" b="1" u="sng" kern="0" dirty="0">
                  <a:solidFill>
                    <a:srgbClr val="000000"/>
                  </a:solidFill>
                  <a:latin typeface="Calibri"/>
                  <a:ea typeface="Batang" pitchFamily="18" charset="-127"/>
                </a:rPr>
                <a:t>n</a:t>
              </a:r>
            </a:p>
            <a:p>
              <a:pPr>
                <a:lnSpc>
                  <a:spcPct val="90000"/>
                </a:lnSpc>
                <a:defRPr/>
              </a:pPr>
              <a:r>
                <a:rPr lang="en-GB" b="1" kern="0" dirty="0">
                  <a:solidFill>
                    <a:srgbClr val="000000"/>
                  </a:solidFill>
                  <a:latin typeface="Calibri"/>
                  <a:ea typeface="Batang" pitchFamily="18" charset="-127"/>
                </a:rPr>
                <a:t>N</a:t>
              </a:r>
            </a:p>
          </p:txBody>
        </p:sp>
        <p:sp>
          <p:nvSpPr>
            <p:cNvPr id="13" name="TextBox 13"/>
            <p:cNvSpPr txBox="1">
              <a:spLocks noChangeArrowheads="1"/>
            </p:cNvSpPr>
            <p:nvPr/>
          </p:nvSpPr>
          <p:spPr bwMode="auto">
            <a:xfrm>
              <a:off x="2122821" y="4604363"/>
              <a:ext cx="208391"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Aft>
                  <a:spcPts val="600"/>
                </a:spcAft>
                <a:buClr>
                  <a:srgbClr val="00AFAA"/>
                </a:buClr>
                <a:buFont typeface="Arial" panose="020B0604020202020204" pitchFamily="34" charset="0"/>
                <a:buChar char="•"/>
                <a:defRPr sz="3200">
                  <a:solidFill>
                    <a:srgbClr val="4C4C4C"/>
                  </a:solidFill>
                  <a:latin typeface="Calibri" panose="020F0502020204030204" pitchFamily="34" charset="0"/>
                  <a:ea typeface="MS PGothic" panose="020B0600070205080204" pitchFamily="34" charset="-128"/>
                  <a:cs typeface="Calibri" panose="020F0502020204030204" pitchFamily="34" charset="0"/>
                </a:defRPr>
              </a:lvl1pPr>
              <a:lvl2pPr marL="465138" indent="-228600">
                <a:spcAft>
                  <a:spcPts val="600"/>
                </a:spcAft>
                <a:buClr>
                  <a:srgbClr val="00AFAA"/>
                </a:buClr>
                <a:buFont typeface="Wingdings" panose="05000000000000000000" pitchFamily="2" charset="2"/>
                <a:buChar char="§"/>
                <a:defRPr sz="2800">
                  <a:solidFill>
                    <a:srgbClr val="4C4C4C"/>
                  </a:solidFill>
                  <a:latin typeface="Calibri" panose="020F0502020204030204" pitchFamily="34" charset="0"/>
                  <a:ea typeface="MS PGothic" panose="020B0600070205080204" pitchFamily="34" charset="-128"/>
                  <a:cs typeface="Calibri" panose="020F0502020204030204" pitchFamily="34" charset="0"/>
                </a:defRPr>
              </a:lvl2pPr>
              <a:lvl3pPr marL="931863" indent="-228600">
                <a:spcAft>
                  <a:spcPts val="600"/>
                </a:spcAft>
                <a:buClr>
                  <a:srgbClr val="00AFAA"/>
                </a:buClr>
                <a:buFont typeface="Lucida Grande"/>
                <a:buChar char="-"/>
                <a:defRPr sz="2400">
                  <a:solidFill>
                    <a:srgbClr val="4C4C4C"/>
                  </a:solidFill>
                  <a:latin typeface="Calibri" panose="020F0502020204030204" pitchFamily="34" charset="0"/>
                  <a:ea typeface="MS PGothic" panose="020B0600070205080204" pitchFamily="34" charset="-128"/>
                  <a:cs typeface="Calibri" panose="020F0502020204030204" pitchFamily="34" charset="0"/>
                </a:defRPr>
              </a:lvl3pPr>
              <a:lvl4pPr marL="1398588" indent="-228600">
                <a:spcAft>
                  <a:spcPts val="600"/>
                </a:spcAft>
                <a:buClr>
                  <a:srgbClr val="00AFAA"/>
                </a:buClr>
                <a:buSzPct val="100000"/>
                <a:buFont typeface="Arial" panose="020B0604020202020204" pitchFamily="34" charset="0"/>
                <a:buChar char="›"/>
                <a:defRPr sz="2000">
                  <a:solidFill>
                    <a:srgbClr val="4C4C4C"/>
                  </a:solidFill>
                  <a:latin typeface="Calibri" panose="020F0502020204030204" pitchFamily="34" charset="0"/>
                  <a:ea typeface="MS PGothic" panose="020B0600070205080204" pitchFamily="34" charset="-128"/>
                  <a:cs typeface="Calibri" panose="020F0502020204030204" pitchFamily="34" charset="0"/>
                </a:defRPr>
              </a:lvl4pPr>
              <a:lvl5pPr marL="1865313" indent="-228600">
                <a:spcAft>
                  <a:spcPts val="600"/>
                </a:spcAft>
                <a:buClr>
                  <a:srgbClr val="00AFAA"/>
                </a:buClr>
                <a:buFont typeface="Lucida Grande"/>
                <a:buChar char="»"/>
                <a:defRPr sz="2000">
                  <a:solidFill>
                    <a:srgbClr val="4C4C4C"/>
                  </a:solidFill>
                  <a:latin typeface="Calibri" panose="020F0502020204030204" pitchFamily="34" charset="0"/>
                  <a:ea typeface="MS PGothic" panose="020B0600070205080204" pitchFamily="34" charset="-128"/>
                  <a:cs typeface="Calibri" panose="020F0502020204030204" pitchFamily="34" charset="0"/>
                </a:defRPr>
              </a:lvl5pPr>
              <a:lvl6pPr marL="2322513" indent="-228600" defTabSz="457200" eaLnBrk="0" fontAlgn="base" hangingPunct="0">
                <a:spcBef>
                  <a:spcPct val="0"/>
                </a:spcBef>
                <a:spcAft>
                  <a:spcPts val="600"/>
                </a:spcAft>
                <a:buClr>
                  <a:srgbClr val="00AFAA"/>
                </a:buClr>
                <a:buFont typeface="Lucida Grande"/>
                <a:buChar char="»"/>
                <a:defRPr sz="2000">
                  <a:solidFill>
                    <a:srgbClr val="4C4C4C"/>
                  </a:solidFill>
                  <a:latin typeface="Calibri" panose="020F0502020204030204" pitchFamily="34" charset="0"/>
                  <a:ea typeface="MS PGothic" panose="020B0600070205080204" pitchFamily="34" charset="-128"/>
                  <a:cs typeface="Calibri" panose="020F0502020204030204" pitchFamily="34" charset="0"/>
                </a:defRPr>
              </a:lvl6pPr>
              <a:lvl7pPr marL="2779713" indent="-228600" defTabSz="457200" eaLnBrk="0" fontAlgn="base" hangingPunct="0">
                <a:spcBef>
                  <a:spcPct val="0"/>
                </a:spcBef>
                <a:spcAft>
                  <a:spcPts val="600"/>
                </a:spcAft>
                <a:buClr>
                  <a:srgbClr val="00AFAA"/>
                </a:buClr>
                <a:buFont typeface="Lucida Grande"/>
                <a:buChar char="»"/>
                <a:defRPr sz="2000">
                  <a:solidFill>
                    <a:srgbClr val="4C4C4C"/>
                  </a:solidFill>
                  <a:latin typeface="Calibri" panose="020F0502020204030204" pitchFamily="34" charset="0"/>
                  <a:ea typeface="MS PGothic" panose="020B0600070205080204" pitchFamily="34" charset="-128"/>
                  <a:cs typeface="Calibri" panose="020F0502020204030204" pitchFamily="34" charset="0"/>
                </a:defRPr>
              </a:lvl7pPr>
              <a:lvl8pPr marL="3236913" indent="-228600" defTabSz="457200" eaLnBrk="0" fontAlgn="base" hangingPunct="0">
                <a:spcBef>
                  <a:spcPct val="0"/>
                </a:spcBef>
                <a:spcAft>
                  <a:spcPts val="600"/>
                </a:spcAft>
                <a:buClr>
                  <a:srgbClr val="00AFAA"/>
                </a:buClr>
                <a:buFont typeface="Lucida Grande"/>
                <a:buChar char="»"/>
                <a:defRPr sz="2000">
                  <a:solidFill>
                    <a:srgbClr val="4C4C4C"/>
                  </a:solidFill>
                  <a:latin typeface="Calibri" panose="020F0502020204030204" pitchFamily="34" charset="0"/>
                  <a:ea typeface="MS PGothic" panose="020B0600070205080204" pitchFamily="34" charset="-128"/>
                  <a:cs typeface="Calibri" panose="020F0502020204030204" pitchFamily="34" charset="0"/>
                </a:defRPr>
              </a:lvl8pPr>
              <a:lvl9pPr marL="3694113" indent="-228600" defTabSz="457200" eaLnBrk="0" fontAlgn="base" hangingPunct="0">
                <a:spcBef>
                  <a:spcPct val="0"/>
                </a:spcBef>
                <a:spcAft>
                  <a:spcPts val="600"/>
                </a:spcAft>
                <a:buClr>
                  <a:srgbClr val="00AFAA"/>
                </a:buClr>
                <a:buFont typeface="Lucida Grande"/>
                <a:buChar char="»"/>
                <a:defRPr sz="2000">
                  <a:solidFill>
                    <a:srgbClr val="4C4C4C"/>
                  </a:solidFill>
                  <a:latin typeface="Calibri" panose="020F0502020204030204" pitchFamily="34" charset="0"/>
                  <a:ea typeface="MS PGothic" panose="020B0600070205080204" pitchFamily="34" charset="-128"/>
                  <a:cs typeface="Calibri" panose="020F0502020204030204" pitchFamily="34" charset="0"/>
                </a:defRPr>
              </a:lvl9pPr>
            </a:lstStyle>
            <a:p>
              <a:pPr algn="ctr">
                <a:spcAft>
                  <a:spcPct val="0"/>
                </a:spcAft>
                <a:buClrTx/>
                <a:buFontTx/>
                <a:buNone/>
              </a:pPr>
              <a:r>
                <a:rPr lang="en-GB" altLang="en-US" sz="1600" b="1" u="sng" dirty="0">
                  <a:solidFill>
                    <a:srgbClr val="FFFFFF"/>
                  </a:solidFill>
                </a:rPr>
                <a:t>18</a:t>
              </a:r>
              <a:endParaRPr lang="en-US" altLang="en-US" sz="1600" b="1" u="sng" dirty="0">
                <a:solidFill>
                  <a:srgbClr val="FFFFFF"/>
                </a:solidFill>
              </a:endParaRPr>
            </a:p>
            <a:p>
              <a:pPr algn="ctr">
                <a:spcAft>
                  <a:spcPct val="0"/>
                </a:spcAft>
                <a:buClrTx/>
                <a:buFontTx/>
                <a:buNone/>
              </a:pPr>
              <a:r>
                <a:rPr lang="en-US" altLang="en-US" sz="1600" b="1" dirty="0">
                  <a:solidFill>
                    <a:srgbClr val="FFFFFF"/>
                  </a:solidFill>
                </a:rPr>
                <a:t>20</a:t>
              </a:r>
            </a:p>
          </p:txBody>
        </p:sp>
        <p:sp>
          <p:nvSpPr>
            <p:cNvPr id="14" name="TextBox 13"/>
            <p:cNvSpPr txBox="1">
              <a:spLocks noChangeArrowheads="1"/>
            </p:cNvSpPr>
            <p:nvPr/>
          </p:nvSpPr>
          <p:spPr bwMode="auto">
            <a:xfrm>
              <a:off x="3618727" y="4636727"/>
              <a:ext cx="208391"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Aft>
                  <a:spcPts val="600"/>
                </a:spcAft>
                <a:buClr>
                  <a:srgbClr val="00AFAA"/>
                </a:buClr>
                <a:buFont typeface="Arial" panose="020B0604020202020204" pitchFamily="34" charset="0"/>
                <a:buChar char="•"/>
                <a:defRPr sz="3200">
                  <a:solidFill>
                    <a:srgbClr val="4C4C4C"/>
                  </a:solidFill>
                  <a:latin typeface="Calibri" panose="020F0502020204030204" pitchFamily="34" charset="0"/>
                  <a:ea typeface="MS PGothic" panose="020B0600070205080204" pitchFamily="34" charset="-128"/>
                  <a:cs typeface="Calibri" panose="020F0502020204030204" pitchFamily="34" charset="0"/>
                </a:defRPr>
              </a:lvl1pPr>
              <a:lvl2pPr marL="465138" indent="-228600">
                <a:spcAft>
                  <a:spcPts val="600"/>
                </a:spcAft>
                <a:buClr>
                  <a:srgbClr val="00AFAA"/>
                </a:buClr>
                <a:buFont typeface="Wingdings" panose="05000000000000000000" pitchFamily="2" charset="2"/>
                <a:buChar char="§"/>
                <a:defRPr sz="2800">
                  <a:solidFill>
                    <a:srgbClr val="4C4C4C"/>
                  </a:solidFill>
                  <a:latin typeface="Calibri" panose="020F0502020204030204" pitchFamily="34" charset="0"/>
                  <a:ea typeface="MS PGothic" panose="020B0600070205080204" pitchFamily="34" charset="-128"/>
                  <a:cs typeface="Calibri" panose="020F0502020204030204" pitchFamily="34" charset="0"/>
                </a:defRPr>
              </a:lvl2pPr>
              <a:lvl3pPr marL="931863" indent="-228600">
                <a:spcAft>
                  <a:spcPts val="600"/>
                </a:spcAft>
                <a:buClr>
                  <a:srgbClr val="00AFAA"/>
                </a:buClr>
                <a:buFont typeface="Lucida Grande"/>
                <a:buChar char="-"/>
                <a:defRPr sz="2400">
                  <a:solidFill>
                    <a:srgbClr val="4C4C4C"/>
                  </a:solidFill>
                  <a:latin typeface="Calibri" panose="020F0502020204030204" pitchFamily="34" charset="0"/>
                  <a:ea typeface="MS PGothic" panose="020B0600070205080204" pitchFamily="34" charset="-128"/>
                  <a:cs typeface="Calibri" panose="020F0502020204030204" pitchFamily="34" charset="0"/>
                </a:defRPr>
              </a:lvl3pPr>
              <a:lvl4pPr marL="1398588" indent="-228600">
                <a:spcAft>
                  <a:spcPts val="600"/>
                </a:spcAft>
                <a:buClr>
                  <a:srgbClr val="00AFAA"/>
                </a:buClr>
                <a:buSzPct val="100000"/>
                <a:buFont typeface="Arial" panose="020B0604020202020204" pitchFamily="34" charset="0"/>
                <a:buChar char="›"/>
                <a:defRPr sz="2000">
                  <a:solidFill>
                    <a:srgbClr val="4C4C4C"/>
                  </a:solidFill>
                  <a:latin typeface="Calibri" panose="020F0502020204030204" pitchFamily="34" charset="0"/>
                  <a:ea typeface="MS PGothic" panose="020B0600070205080204" pitchFamily="34" charset="-128"/>
                  <a:cs typeface="Calibri" panose="020F0502020204030204" pitchFamily="34" charset="0"/>
                </a:defRPr>
              </a:lvl4pPr>
              <a:lvl5pPr marL="1865313" indent="-228600">
                <a:spcAft>
                  <a:spcPts val="600"/>
                </a:spcAft>
                <a:buClr>
                  <a:srgbClr val="00AFAA"/>
                </a:buClr>
                <a:buFont typeface="Lucida Grande"/>
                <a:buChar char="»"/>
                <a:defRPr sz="2000">
                  <a:solidFill>
                    <a:srgbClr val="4C4C4C"/>
                  </a:solidFill>
                  <a:latin typeface="Calibri" panose="020F0502020204030204" pitchFamily="34" charset="0"/>
                  <a:ea typeface="MS PGothic" panose="020B0600070205080204" pitchFamily="34" charset="-128"/>
                  <a:cs typeface="Calibri" panose="020F0502020204030204" pitchFamily="34" charset="0"/>
                </a:defRPr>
              </a:lvl5pPr>
              <a:lvl6pPr marL="2322513" indent="-228600" defTabSz="457200" eaLnBrk="0" fontAlgn="base" hangingPunct="0">
                <a:spcBef>
                  <a:spcPct val="0"/>
                </a:spcBef>
                <a:spcAft>
                  <a:spcPts val="600"/>
                </a:spcAft>
                <a:buClr>
                  <a:srgbClr val="00AFAA"/>
                </a:buClr>
                <a:buFont typeface="Lucida Grande"/>
                <a:buChar char="»"/>
                <a:defRPr sz="2000">
                  <a:solidFill>
                    <a:srgbClr val="4C4C4C"/>
                  </a:solidFill>
                  <a:latin typeface="Calibri" panose="020F0502020204030204" pitchFamily="34" charset="0"/>
                  <a:ea typeface="MS PGothic" panose="020B0600070205080204" pitchFamily="34" charset="-128"/>
                  <a:cs typeface="Calibri" panose="020F0502020204030204" pitchFamily="34" charset="0"/>
                </a:defRPr>
              </a:lvl6pPr>
              <a:lvl7pPr marL="2779713" indent="-228600" defTabSz="457200" eaLnBrk="0" fontAlgn="base" hangingPunct="0">
                <a:spcBef>
                  <a:spcPct val="0"/>
                </a:spcBef>
                <a:spcAft>
                  <a:spcPts val="600"/>
                </a:spcAft>
                <a:buClr>
                  <a:srgbClr val="00AFAA"/>
                </a:buClr>
                <a:buFont typeface="Lucida Grande"/>
                <a:buChar char="»"/>
                <a:defRPr sz="2000">
                  <a:solidFill>
                    <a:srgbClr val="4C4C4C"/>
                  </a:solidFill>
                  <a:latin typeface="Calibri" panose="020F0502020204030204" pitchFamily="34" charset="0"/>
                  <a:ea typeface="MS PGothic" panose="020B0600070205080204" pitchFamily="34" charset="-128"/>
                  <a:cs typeface="Calibri" panose="020F0502020204030204" pitchFamily="34" charset="0"/>
                </a:defRPr>
              </a:lvl7pPr>
              <a:lvl8pPr marL="3236913" indent="-228600" defTabSz="457200" eaLnBrk="0" fontAlgn="base" hangingPunct="0">
                <a:spcBef>
                  <a:spcPct val="0"/>
                </a:spcBef>
                <a:spcAft>
                  <a:spcPts val="600"/>
                </a:spcAft>
                <a:buClr>
                  <a:srgbClr val="00AFAA"/>
                </a:buClr>
                <a:buFont typeface="Lucida Grande"/>
                <a:buChar char="»"/>
                <a:defRPr sz="2000">
                  <a:solidFill>
                    <a:srgbClr val="4C4C4C"/>
                  </a:solidFill>
                  <a:latin typeface="Calibri" panose="020F0502020204030204" pitchFamily="34" charset="0"/>
                  <a:ea typeface="MS PGothic" panose="020B0600070205080204" pitchFamily="34" charset="-128"/>
                  <a:cs typeface="Calibri" panose="020F0502020204030204" pitchFamily="34" charset="0"/>
                </a:defRPr>
              </a:lvl8pPr>
              <a:lvl9pPr marL="3694113" indent="-228600" defTabSz="457200" eaLnBrk="0" fontAlgn="base" hangingPunct="0">
                <a:spcBef>
                  <a:spcPct val="0"/>
                </a:spcBef>
                <a:spcAft>
                  <a:spcPts val="600"/>
                </a:spcAft>
                <a:buClr>
                  <a:srgbClr val="00AFAA"/>
                </a:buClr>
                <a:buFont typeface="Lucida Grande"/>
                <a:buChar char="»"/>
                <a:defRPr sz="2000">
                  <a:solidFill>
                    <a:srgbClr val="4C4C4C"/>
                  </a:solidFill>
                  <a:latin typeface="Calibri" panose="020F0502020204030204" pitchFamily="34" charset="0"/>
                  <a:ea typeface="MS PGothic" panose="020B0600070205080204" pitchFamily="34" charset="-128"/>
                  <a:cs typeface="Calibri" panose="020F0502020204030204" pitchFamily="34" charset="0"/>
                </a:defRPr>
              </a:lvl9pPr>
            </a:lstStyle>
            <a:p>
              <a:pPr algn="ctr">
                <a:spcAft>
                  <a:spcPct val="0"/>
                </a:spcAft>
                <a:buClrTx/>
                <a:buFontTx/>
                <a:buNone/>
              </a:pPr>
              <a:r>
                <a:rPr lang="en-GB" altLang="en-US" sz="1600" b="1" u="sng" dirty="0">
                  <a:solidFill>
                    <a:srgbClr val="FFFFFF"/>
                  </a:solidFill>
                </a:rPr>
                <a:t>18</a:t>
              </a:r>
              <a:endParaRPr lang="en-US" altLang="en-US" sz="1600" b="1" u="sng" dirty="0">
                <a:solidFill>
                  <a:srgbClr val="FFFFFF"/>
                </a:solidFill>
              </a:endParaRPr>
            </a:p>
            <a:p>
              <a:pPr algn="ctr">
                <a:spcAft>
                  <a:spcPct val="0"/>
                </a:spcAft>
                <a:buClrTx/>
                <a:buFontTx/>
                <a:buNone/>
              </a:pPr>
              <a:r>
                <a:rPr lang="en-US" altLang="en-US" sz="1600" b="1" dirty="0">
                  <a:solidFill>
                    <a:srgbClr val="FFFFFF"/>
                  </a:solidFill>
                </a:rPr>
                <a:t>19</a:t>
              </a:r>
            </a:p>
          </p:txBody>
        </p:sp>
      </p:grpSp>
      <p:sp>
        <p:nvSpPr>
          <p:cNvPr id="17" name="Rectangle 26"/>
          <p:cNvSpPr>
            <a:spLocks noChangeArrowheads="1"/>
          </p:cNvSpPr>
          <p:nvPr/>
        </p:nvSpPr>
        <p:spPr bwMode="auto">
          <a:xfrm>
            <a:off x="5137057" y="3822404"/>
            <a:ext cx="3790517" cy="378372"/>
          </a:xfrm>
          <a:prstGeom prst="roundRect">
            <a:avLst/>
          </a:prstGeom>
          <a:solidFill>
            <a:srgbClr val="DC8633"/>
          </a:solidFill>
          <a:ln>
            <a:headEnd/>
            <a:tailEnd/>
          </a:ln>
          <a:extLst/>
        </p:spPr>
        <p:style>
          <a:lnRef idx="3">
            <a:schemeClr val="lt1"/>
          </a:lnRef>
          <a:fillRef idx="1">
            <a:schemeClr val="accent1"/>
          </a:fillRef>
          <a:effectRef idx="1">
            <a:schemeClr val="accent1"/>
          </a:effectRef>
          <a:fontRef idx="minor">
            <a:schemeClr val="lt1"/>
          </a:fontRef>
        </p:style>
        <p:txBody>
          <a:bodyPr lIns="0" tIns="0" rIns="0" bIns="0" anchor="t"/>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r>
              <a:rPr lang="sv-SE" altLang="es-ES" sz="2000" b="1" dirty="0" smtClean="0">
                <a:solidFill>
                  <a:srgbClr val="FFFFFF"/>
                </a:solidFill>
              </a:rPr>
              <a:t>GT1a: 92</a:t>
            </a:r>
            <a:r>
              <a:rPr lang="sv-SE" altLang="es-ES" sz="2000" b="1" dirty="0">
                <a:solidFill>
                  <a:srgbClr val="FFFFFF"/>
                </a:solidFill>
              </a:rPr>
              <a:t>% SVR (11/12 - mITT</a:t>
            </a:r>
            <a:r>
              <a:rPr lang="sv-SE" altLang="es-ES" sz="2000" b="1" dirty="0" smtClean="0">
                <a:solidFill>
                  <a:srgbClr val="FFFFFF"/>
                </a:solidFill>
              </a:rPr>
              <a:t>)</a:t>
            </a:r>
            <a:endParaRPr lang="sv-SE" altLang="es-ES" sz="2000" b="1" dirty="0">
              <a:solidFill>
                <a:srgbClr val="FFFFFF"/>
              </a:solidFill>
            </a:endParaRPr>
          </a:p>
        </p:txBody>
      </p:sp>
      <p:sp>
        <p:nvSpPr>
          <p:cNvPr id="21" name="Rectangle 26"/>
          <p:cNvSpPr>
            <a:spLocks noChangeArrowheads="1"/>
          </p:cNvSpPr>
          <p:nvPr/>
        </p:nvSpPr>
        <p:spPr bwMode="auto">
          <a:xfrm>
            <a:off x="5137056" y="3277759"/>
            <a:ext cx="3790517" cy="378372"/>
          </a:xfrm>
          <a:prstGeom prst="roundRect">
            <a:avLst/>
          </a:prstGeom>
          <a:solidFill>
            <a:srgbClr val="DC8633"/>
          </a:solidFill>
          <a:ln>
            <a:headEnd/>
            <a:tailEnd/>
          </a:ln>
          <a:extLst/>
        </p:spPr>
        <p:style>
          <a:lnRef idx="3">
            <a:schemeClr val="lt1"/>
          </a:lnRef>
          <a:fillRef idx="1">
            <a:schemeClr val="accent1"/>
          </a:fillRef>
          <a:effectRef idx="1">
            <a:schemeClr val="accent1"/>
          </a:effectRef>
          <a:fontRef idx="minor">
            <a:schemeClr val="lt1"/>
          </a:fontRef>
        </p:style>
        <p:txBody>
          <a:bodyPr lIns="0" tIns="0" rIns="0" bIns="0" anchor="t"/>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r>
              <a:rPr lang="sv-SE" altLang="es-ES" sz="2000" b="1" dirty="0">
                <a:solidFill>
                  <a:srgbClr val="FFFFFF"/>
                </a:solidFill>
              </a:rPr>
              <a:t>GT1b: 100% SVR (7/7) </a:t>
            </a:r>
          </a:p>
        </p:txBody>
      </p:sp>
    </p:spTree>
    <p:extLst>
      <p:ext uri="{BB962C8B-B14F-4D97-AF65-F5344CB8AC3E}">
        <p14:creationId xmlns:p14="http://schemas.microsoft.com/office/powerpoint/2010/main" val="377289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292" y="173490"/>
            <a:ext cx="7383869" cy="747897"/>
          </a:xfrm>
        </p:spPr>
        <p:txBody>
          <a:bodyPr>
            <a:normAutofit fontScale="90000"/>
          </a:bodyPr>
          <a:lstStyle/>
          <a:p>
            <a:pPr>
              <a:lnSpc>
                <a:spcPct val="90000"/>
              </a:lnSpc>
            </a:pPr>
            <a:r>
              <a:rPr lang="en-GB" sz="1800" kern="1200" dirty="0">
                <a:solidFill>
                  <a:schemeClr val="tx2"/>
                </a:solidFill>
              </a:rPr>
              <a:t>OBV/PTV/r ± DSV ± RBV Real-world Data: An Observational, Multicenter, </a:t>
            </a:r>
            <a:br>
              <a:rPr lang="en-GB" sz="1800" kern="1200" dirty="0">
                <a:solidFill>
                  <a:schemeClr val="tx2"/>
                </a:solidFill>
              </a:rPr>
            </a:br>
            <a:r>
              <a:rPr lang="en-GB" sz="1800" kern="1200" dirty="0">
                <a:solidFill>
                  <a:schemeClr val="tx2"/>
                </a:solidFill>
              </a:rPr>
              <a:t>Retrospective Study of 33 Patients in Madrid With GT1 or GT4 Infection and </a:t>
            </a:r>
            <a:br>
              <a:rPr lang="en-GB" sz="1800" kern="1200" dirty="0">
                <a:solidFill>
                  <a:schemeClr val="tx2"/>
                </a:solidFill>
              </a:rPr>
            </a:br>
            <a:r>
              <a:rPr lang="en-GB" sz="1800" kern="1200" dirty="0">
                <a:solidFill>
                  <a:schemeClr val="tx2"/>
                </a:solidFill>
              </a:rPr>
              <a:t>CKD Stage 4 or Stage 5*</a:t>
            </a:r>
          </a:p>
        </p:txBody>
      </p:sp>
      <p:sp>
        <p:nvSpPr>
          <p:cNvPr id="3" name="Text Placeholder 2"/>
          <p:cNvSpPr>
            <a:spLocks noGrp="1"/>
          </p:cNvSpPr>
          <p:nvPr>
            <p:ph type="body" sz="quarter" idx="10"/>
          </p:nvPr>
        </p:nvSpPr>
        <p:spPr/>
        <p:txBody>
          <a:bodyPr/>
          <a:lstStyle/>
          <a:p>
            <a:pPr algn="r"/>
            <a:r>
              <a:rPr lang="en-GB" dirty="0" smtClean="0"/>
              <a:t>Gomez et al. EASL 2016, Barcelona: #SAT-248</a:t>
            </a:r>
            <a:endParaRPr lang="en-GB" dirty="0"/>
          </a:p>
        </p:txBody>
      </p:sp>
      <p:graphicFrame>
        <p:nvGraphicFramePr>
          <p:cNvPr id="13" name="Content Placeholder 12"/>
          <p:cNvGraphicFramePr>
            <a:graphicFrameLocks/>
          </p:cNvGraphicFramePr>
          <p:nvPr>
            <p:extLst/>
          </p:nvPr>
        </p:nvGraphicFramePr>
        <p:xfrm>
          <a:off x="411480" y="1102456"/>
          <a:ext cx="3518552" cy="4783706"/>
        </p:xfrm>
        <a:graphic>
          <a:graphicData uri="http://schemas.openxmlformats.org/drawingml/2006/table">
            <a:tbl>
              <a:tblPr firstRow="1" bandRow="1"/>
              <a:tblGrid>
                <a:gridCol w="2304000">
                  <a:extLst>
                    <a:ext uri="{9D8B030D-6E8A-4147-A177-3AD203B41FA5}">
                      <a16:colId xmlns:a16="http://schemas.microsoft.com/office/drawing/2014/main" xmlns="" val="20000"/>
                    </a:ext>
                  </a:extLst>
                </a:gridCol>
                <a:gridCol w="1214552">
                  <a:extLst>
                    <a:ext uri="{9D8B030D-6E8A-4147-A177-3AD203B41FA5}">
                      <a16:colId xmlns:a16="http://schemas.microsoft.com/office/drawing/2014/main" xmlns="" val="20001"/>
                    </a:ext>
                  </a:extLst>
                </a:gridCol>
              </a:tblGrid>
              <a:tr h="210327">
                <a:tc>
                  <a:txBody>
                    <a:bodyPr/>
                    <a:lstStyle>
                      <a:lvl1pPr marL="0" algn="l" defTabSz="914400" rtl="0" eaLnBrk="1" latinLnBrk="0" hangingPunct="1">
                        <a:defRPr sz="1800" b="1" kern="1200">
                          <a:solidFill>
                            <a:schemeClr val="bg1"/>
                          </a:solidFill>
                          <a:latin typeface="Calibri"/>
                          <a:cs typeface="Arial"/>
                        </a:defRPr>
                      </a:lvl1pPr>
                      <a:lvl2pPr marL="457200" algn="l" defTabSz="914400" rtl="0" eaLnBrk="1" latinLnBrk="0" hangingPunct="1">
                        <a:defRPr sz="1800" b="1" kern="1200">
                          <a:solidFill>
                            <a:schemeClr val="bg1"/>
                          </a:solidFill>
                          <a:latin typeface="Calibri"/>
                          <a:cs typeface="Arial"/>
                        </a:defRPr>
                      </a:lvl2pPr>
                      <a:lvl3pPr marL="914400" algn="l" defTabSz="914400" rtl="0" eaLnBrk="1" latinLnBrk="0" hangingPunct="1">
                        <a:defRPr sz="1800" b="1" kern="1200">
                          <a:solidFill>
                            <a:schemeClr val="bg1"/>
                          </a:solidFill>
                          <a:latin typeface="Calibri"/>
                          <a:cs typeface="Arial"/>
                        </a:defRPr>
                      </a:lvl3pPr>
                      <a:lvl4pPr marL="1371600" algn="l" defTabSz="914400" rtl="0" eaLnBrk="1" latinLnBrk="0" hangingPunct="1">
                        <a:defRPr sz="1800" b="1" kern="1200">
                          <a:solidFill>
                            <a:schemeClr val="bg1"/>
                          </a:solidFill>
                          <a:latin typeface="Calibri"/>
                          <a:cs typeface="Arial"/>
                        </a:defRPr>
                      </a:lvl4pPr>
                      <a:lvl5pPr marL="1828800" algn="l" defTabSz="914400" rtl="0" eaLnBrk="1" latinLnBrk="0" hangingPunct="1">
                        <a:defRPr sz="1800" b="1" kern="1200">
                          <a:solidFill>
                            <a:schemeClr val="bg1"/>
                          </a:solidFill>
                          <a:latin typeface="Calibri"/>
                          <a:cs typeface="Arial"/>
                        </a:defRPr>
                      </a:lvl5pPr>
                      <a:lvl6pPr marL="2286000" algn="l" defTabSz="914400" rtl="0" eaLnBrk="1" latinLnBrk="0" hangingPunct="1">
                        <a:defRPr sz="1800" b="1" kern="1200">
                          <a:solidFill>
                            <a:schemeClr val="bg1"/>
                          </a:solidFill>
                          <a:latin typeface="Calibri"/>
                          <a:cs typeface="Arial"/>
                        </a:defRPr>
                      </a:lvl6pPr>
                      <a:lvl7pPr marL="2743200" algn="l" defTabSz="914400" rtl="0" eaLnBrk="1" latinLnBrk="0" hangingPunct="1">
                        <a:defRPr sz="1800" b="1" kern="1200">
                          <a:solidFill>
                            <a:schemeClr val="bg1"/>
                          </a:solidFill>
                          <a:latin typeface="Calibri"/>
                          <a:cs typeface="Arial"/>
                        </a:defRPr>
                      </a:lvl7pPr>
                      <a:lvl8pPr marL="3200400" algn="l" defTabSz="914400" rtl="0" eaLnBrk="1" latinLnBrk="0" hangingPunct="1">
                        <a:defRPr sz="1800" b="1" kern="1200">
                          <a:solidFill>
                            <a:schemeClr val="bg1"/>
                          </a:solidFill>
                          <a:latin typeface="Calibri"/>
                          <a:cs typeface="Arial"/>
                        </a:defRPr>
                      </a:lvl8pPr>
                      <a:lvl9pPr marL="3657600" algn="l" defTabSz="914400" rtl="0" eaLnBrk="1" latinLnBrk="0" hangingPunct="1">
                        <a:defRPr sz="1800" b="1" kern="1200">
                          <a:solidFill>
                            <a:schemeClr val="bg1"/>
                          </a:solidFill>
                          <a:latin typeface="Calibri"/>
                          <a:cs typeface="Arial"/>
                        </a:defRPr>
                      </a:lvl9pPr>
                    </a:lstStyle>
                    <a:p>
                      <a:pPr marL="0" marR="0" lvl="0" indent="0" algn="l" defTabSz="457200" rtl="0" eaLnBrk="1" fontAlgn="base" latinLnBrk="0" hangingPunct="1">
                        <a:lnSpc>
                          <a:spcPct val="115000"/>
                        </a:lnSpc>
                        <a:spcBef>
                          <a:spcPts val="0"/>
                        </a:spcBef>
                        <a:spcAft>
                          <a:spcPts val="300"/>
                        </a:spcAft>
                        <a:buClrTx/>
                        <a:buSzTx/>
                        <a:buFontTx/>
                        <a:buNone/>
                        <a:tabLst/>
                      </a:pPr>
                      <a:r>
                        <a:rPr lang="en-US" sz="1400" kern="1200" dirty="0">
                          <a:effectLst/>
                          <a:latin typeface="Calibri" panose="020F0502020204030204" pitchFamily="34" charset="0"/>
                        </a:rPr>
                        <a:t>Baseline characteristics</a:t>
                      </a:r>
                      <a:endParaRPr lang="en-US" sz="1400" b="1" kern="1200" dirty="0">
                        <a:solidFill>
                          <a:schemeClr val="bg1"/>
                        </a:solidFill>
                        <a:effectLst/>
                        <a:latin typeface="Calibri" panose="020F0502020204030204" pitchFamily="34" charset="0"/>
                        <a:ea typeface="+mn-ea"/>
                        <a:cs typeface="+mn-cs"/>
                      </a:endParaRPr>
                    </a:p>
                  </a:txBody>
                  <a:tcPr marL="91442" marR="91442" marT="60895" marB="6089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b="1" kern="1200">
                          <a:solidFill>
                            <a:schemeClr val="bg1"/>
                          </a:solidFill>
                          <a:latin typeface="Calibri"/>
                          <a:cs typeface="Arial"/>
                        </a:defRPr>
                      </a:lvl1pPr>
                      <a:lvl2pPr marL="457200" algn="l" defTabSz="914400" rtl="0" eaLnBrk="1" latinLnBrk="0" hangingPunct="1">
                        <a:defRPr sz="1800" b="1" kern="1200">
                          <a:solidFill>
                            <a:schemeClr val="bg1"/>
                          </a:solidFill>
                          <a:latin typeface="Calibri"/>
                          <a:cs typeface="Arial"/>
                        </a:defRPr>
                      </a:lvl2pPr>
                      <a:lvl3pPr marL="914400" algn="l" defTabSz="914400" rtl="0" eaLnBrk="1" latinLnBrk="0" hangingPunct="1">
                        <a:defRPr sz="1800" b="1" kern="1200">
                          <a:solidFill>
                            <a:schemeClr val="bg1"/>
                          </a:solidFill>
                          <a:latin typeface="Calibri"/>
                          <a:cs typeface="Arial"/>
                        </a:defRPr>
                      </a:lvl3pPr>
                      <a:lvl4pPr marL="1371600" algn="l" defTabSz="914400" rtl="0" eaLnBrk="1" latinLnBrk="0" hangingPunct="1">
                        <a:defRPr sz="1800" b="1" kern="1200">
                          <a:solidFill>
                            <a:schemeClr val="bg1"/>
                          </a:solidFill>
                          <a:latin typeface="Calibri"/>
                          <a:cs typeface="Arial"/>
                        </a:defRPr>
                      </a:lvl4pPr>
                      <a:lvl5pPr marL="1828800" algn="l" defTabSz="914400" rtl="0" eaLnBrk="1" latinLnBrk="0" hangingPunct="1">
                        <a:defRPr sz="1800" b="1" kern="1200">
                          <a:solidFill>
                            <a:schemeClr val="bg1"/>
                          </a:solidFill>
                          <a:latin typeface="Calibri"/>
                          <a:cs typeface="Arial"/>
                        </a:defRPr>
                      </a:lvl5pPr>
                      <a:lvl6pPr marL="2286000" algn="l" defTabSz="914400" rtl="0" eaLnBrk="1" latinLnBrk="0" hangingPunct="1">
                        <a:defRPr sz="1800" b="1" kern="1200">
                          <a:solidFill>
                            <a:schemeClr val="bg1"/>
                          </a:solidFill>
                          <a:latin typeface="Calibri"/>
                          <a:cs typeface="Arial"/>
                        </a:defRPr>
                      </a:lvl6pPr>
                      <a:lvl7pPr marL="2743200" algn="l" defTabSz="914400" rtl="0" eaLnBrk="1" latinLnBrk="0" hangingPunct="1">
                        <a:defRPr sz="1800" b="1" kern="1200">
                          <a:solidFill>
                            <a:schemeClr val="bg1"/>
                          </a:solidFill>
                          <a:latin typeface="Calibri"/>
                          <a:cs typeface="Arial"/>
                        </a:defRPr>
                      </a:lvl7pPr>
                      <a:lvl8pPr marL="3200400" algn="l" defTabSz="914400" rtl="0" eaLnBrk="1" latinLnBrk="0" hangingPunct="1">
                        <a:defRPr sz="1800" b="1" kern="1200">
                          <a:solidFill>
                            <a:schemeClr val="bg1"/>
                          </a:solidFill>
                          <a:latin typeface="Calibri"/>
                          <a:cs typeface="Arial"/>
                        </a:defRPr>
                      </a:lvl8pPr>
                      <a:lvl9pPr marL="3657600" algn="l" defTabSz="914400" rtl="0" eaLnBrk="1" latinLnBrk="0" hangingPunct="1">
                        <a:defRPr sz="1800" b="1" kern="1200">
                          <a:solidFill>
                            <a:schemeClr val="bg1"/>
                          </a:solidFill>
                          <a:latin typeface="Calibri"/>
                          <a:cs typeface="Arial"/>
                        </a:defRPr>
                      </a:lvl9pPr>
                    </a:lstStyle>
                    <a:p>
                      <a:pPr marL="0" marR="0" lvl="0" indent="0" algn="ctr" defTabSz="457200" rtl="0" eaLnBrk="1" fontAlgn="base" latinLnBrk="0" hangingPunct="1">
                        <a:lnSpc>
                          <a:spcPct val="100000"/>
                        </a:lnSpc>
                        <a:spcBef>
                          <a:spcPts val="0"/>
                        </a:spcBef>
                        <a:spcAft>
                          <a:spcPts val="0"/>
                        </a:spcAft>
                        <a:buClrTx/>
                        <a:buSzTx/>
                        <a:buFontTx/>
                        <a:buNone/>
                        <a:tabLst/>
                      </a:pPr>
                      <a:r>
                        <a:rPr lang="en-US" sz="1400" kern="1200" noProof="0" dirty="0" smtClean="0">
                          <a:effectLst/>
                          <a:latin typeface="Calibri" panose="020F0502020204030204" pitchFamily="34" charset="0"/>
                        </a:rPr>
                        <a:t>N=33</a:t>
                      </a:r>
                      <a:endParaRPr lang="en-US" sz="1400" b="1" kern="1200" noProof="0" dirty="0">
                        <a:solidFill>
                          <a:schemeClr val="bg1"/>
                        </a:solidFill>
                        <a:effectLst/>
                        <a:latin typeface="Calibri" panose="020F0502020204030204" pitchFamily="34" charset="0"/>
                        <a:ea typeface="+mn-ea"/>
                        <a:cs typeface="+mn-cs"/>
                      </a:endParaRPr>
                    </a:p>
                  </a:txBody>
                  <a:tcPr marL="36000" marR="36000" marT="60895" marB="608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10000"/>
                  </a:ext>
                </a:extLst>
              </a:tr>
              <a:tr h="219971">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114300" marR="0" indent="-114300">
                        <a:lnSpc>
                          <a:spcPct val="115000"/>
                        </a:lnSpc>
                        <a:spcBef>
                          <a:spcPts val="0"/>
                        </a:spcBef>
                        <a:spcAft>
                          <a:spcPts val="0"/>
                        </a:spcAft>
                      </a:pPr>
                      <a:r>
                        <a:rPr lang="en-US" sz="1400" kern="1200" dirty="0">
                          <a:effectLst/>
                          <a:latin typeface="Calibri" panose="020F0502020204030204" pitchFamily="34" charset="0"/>
                        </a:rPr>
                        <a:t>Mean age,</a:t>
                      </a:r>
                      <a:r>
                        <a:rPr lang="en-US" sz="1400" kern="1200" baseline="0" dirty="0">
                          <a:effectLst/>
                          <a:latin typeface="Calibri" panose="020F0502020204030204" pitchFamily="34" charset="0"/>
                        </a:rPr>
                        <a:t> years (SD)</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r>
                        <a:rPr lang="en-US" sz="1400" kern="1200" dirty="0">
                          <a:effectLst/>
                          <a:latin typeface="Calibri" panose="020F0502020204030204" pitchFamily="34" charset="0"/>
                        </a:rPr>
                        <a:t>57 (39</a:t>
                      </a:r>
                      <a:r>
                        <a:rPr lang="en-US" sz="1400" kern="1200" dirty="0">
                          <a:effectLst/>
                          <a:latin typeface="Calibri" panose="020F0502020204030204" pitchFamily="34" charset="0"/>
                          <a:sym typeface="Symbol"/>
                        </a:rPr>
                        <a:t>78)</a:t>
                      </a: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10001"/>
                  </a:ext>
                </a:extLst>
              </a:tr>
              <a:tr h="219971">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114300" marR="0" indent="-114300">
                        <a:lnSpc>
                          <a:spcPct val="115000"/>
                        </a:lnSpc>
                        <a:spcBef>
                          <a:spcPts val="0"/>
                        </a:spcBef>
                        <a:spcAft>
                          <a:spcPts val="0"/>
                        </a:spcAft>
                      </a:pPr>
                      <a:r>
                        <a:rPr lang="en-US" sz="1400" kern="1200" dirty="0">
                          <a:effectLst/>
                          <a:latin typeface="Calibri" panose="020F0502020204030204" pitchFamily="34" charset="0"/>
                        </a:rPr>
                        <a:t>Male, n (%)</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r>
                        <a:rPr lang="en-US" sz="1400" kern="1200" dirty="0">
                          <a:effectLst/>
                          <a:latin typeface="Calibri" panose="020F0502020204030204" pitchFamily="34" charset="0"/>
                        </a:rPr>
                        <a:t>23 (69)</a:t>
                      </a: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2"/>
                  </a:ext>
                </a:extLst>
              </a:tr>
              <a:tr h="230407">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0" algn="l" defTabSz="457200" rtl="0" eaLnBrk="1" latinLnBrk="0" hangingPunct="1">
                        <a:lnSpc>
                          <a:spcPct val="115000"/>
                        </a:lnSpc>
                        <a:spcBef>
                          <a:spcPts val="0"/>
                        </a:spcBef>
                        <a:spcAft>
                          <a:spcPts val="0"/>
                        </a:spcAft>
                      </a:pPr>
                      <a:r>
                        <a:rPr lang="en-US" sz="1400" kern="1200" dirty="0">
                          <a:effectLst/>
                          <a:latin typeface="Calibri" panose="020F0502020204030204" pitchFamily="34" charset="0"/>
                        </a:rPr>
                        <a:t>Degree of fibrosis, n (%)</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10003"/>
                  </a:ext>
                </a:extLst>
              </a:tr>
              <a:tr h="219971">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176213" algn="l" defTabSz="457200" rtl="0" eaLnBrk="1" fontAlgn="auto" latinLnBrk="0" hangingPunct="1">
                        <a:lnSpc>
                          <a:spcPct val="115000"/>
                        </a:lnSpc>
                        <a:spcBef>
                          <a:spcPts val="0"/>
                        </a:spcBef>
                        <a:spcAft>
                          <a:spcPts val="0"/>
                        </a:spcAft>
                        <a:buClrTx/>
                        <a:buSzTx/>
                        <a:buFontTx/>
                        <a:buNone/>
                        <a:tabLst/>
                        <a:defRPr/>
                      </a:pPr>
                      <a:r>
                        <a:rPr lang="en-US" sz="1400" kern="1200" dirty="0">
                          <a:effectLst/>
                          <a:latin typeface="Calibri" panose="020F0502020204030204" pitchFamily="34" charset="0"/>
                        </a:rPr>
                        <a:t>F0</a:t>
                      </a:r>
                      <a:r>
                        <a:rPr lang="en-US" sz="1400" kern="1200" dirty="0">
                          <a:effectLst/>
                          <a:latin typeface="Calibri" panose="020F0502020204030204" pitchFamily="34" charset="0"/>
                          <a:sym typeface="Symbol"/>
                        </a:rPr>
                        <a:t></a:t>
                      </a:r>
                      <a:r>
                        <a:rPr lang="en-US" sz="1400" kern="1200" dirty="0">
                          <a:effectLst/>
                          <a:latin typeface="Calibri" panose="020F0502020204030204" pitchFamily="34" charset="0"/>
                        </a:rPr>
                        <a:t>F1</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r>
                        <a:rPr lang="en-US" sz="1400" kern="1200" dirty="0">
                          <a:effectLst/>
                          <a:latin typeface="Calibri" panose="020F0502020204030204" pitchFamily="34" charset="0"/>
                        </a:rPr>
                        <a:t>12</a:t>
                      </a:r>
                      <a:r>
                        <a:rPr lang="en-US" sz="1400" kern="1200" baseline="0" dirty="0">
                          <a:effectLst/>
                          <a:latin typeface="Calibri" panose="020F0502020204030204" pitchFamily="34" charset="0"/>
                        </a:rPr>
                        <a:t> (36)</a:t>
                      </a: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4"/>
                  </a:ext>
                </a:extLst>
              </a:tr>
              <a:tr h="219971">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176213" algn="l" defTabSz="457200" rtl="0" eaLnBrk="1" fontAlgn="auto" latinLnBrk="0" hangingPunct="1">
                        <a:lnSpc>
                          <a:spcPct val="115000"/>
                        </a:lnSpc>
                        <a:spcBef>
                          <a:spcPts val="0"/>
                        </a:spcBef>
                        <a:spcAft>
                          <a:spcPts val="0"/>
                        </a:spcAft>
                        <a:buClrTx/>
                        <a:buSzTx/>
                        <a:buFontTx/>
                        <a:buNone/>
                        <a:tabLst/>
                        <a:defRPr/>
                      </a:pPr>
                      <a:r>
                        <a:rPr lang="en-US" sz="1400" kern="1200" dirty="0">
                          <a:effectLst/>
                          <a:latin typeface="Calibri" panose="020F0502020204030204" pitchFamily="34" charset="0"/>
                        </a:rPr>
                        <a:t>F2</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r>
                        <a:rPr lang="en-US" sz="1400" kern="1200" dirty="0">
                          <a:effectLst/>
                          <a:latin typeface="Calibri" panose="020F0502020204030204" pitchFamily="34" charset="0"/>
                        </a:rPr>
                        <a:t>4 (12)</a:t>
                      </a: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10005"/>
                  </a:ext>
                </a:extLst>
              </a:tr>
              <a:tr h="219971">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176213" algn="l" defTabSz="457200" rtl="0" eaLnBrk="1" fontAlgn="auto" latinLnBrk="0" hangingPunct="1">
                        <a:lnSpc>
                          <a:spcPct val="115000"/>
                        </a:lnSpc>
                        <a:spcBef>
                          <a:spcPts val="0"/>
                        </a:spcBef>
                        <a:spcAft>
                          <a:spcPts val="0"/>
                        </a:spcAft>
                        <a:buClrTx/>
                        <a:buSzTx/>
                        <a:buFontTx/>
                        <a:buNone/>
                        <a:tabLst/>
                        <a:defRPr/>
                      </a:pPr>
                      <a:r>
                        <a:rPr lang="en-US" sz="1400" kern="1200" dirty="0">
                          <a:effectLst/>
                          <a:latin typeface="Calibri" panose="020F0502020204030204" pitchFamily="34" charset="0"/>
                        </a:rPr>
                        <a:t>F3</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r>
                        <a:rPr lang="en-US" sz="1400" kern="1200" dirty="0">
                          <a:effectLst/>
                          <a:latin typeface="Calibri" panose="020F0502020204030204" pitchFamily="34" charset="0"/>
                        </a:rPr>
                        <a:t>4 (12)</a:t>
                      </a: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6"/>
                  </a:ext>
                </a:extLst>
              </a:tr>
              <a:tr h="219971">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176213" algn="l" defTabSz="457200" rtl="0" eaLnBrk="1" fontAlgn="auto" latinLnBrk="0" hangingPunct="1">
                        <a:lnSpc>
                          <a:spcPct val="115000"/>
                        </a:lnSpc>
                        <a:spcBef>
                          <a:spcPts val="0"/>
                        </a:spcBef>
                        <a:spcAft>
                          <a:spcPts val="0"/>
                        </a:spcAft>
                        <a:buClrTx/>
                        <a:buSzTx/>
                        <a:buFontTx/>
                        <a:buNone/>
                        <a:tabLst/>
                        <a:defRPr/>
                      </a:pPr>
                      <a:r>
                        <a:rPr lang="en-US" sz="1400" kern="1200" dirty="0">
                          <a:effectLst/>
                          <a:latin typeface="Calibri" panose="020F0502020204030204" pitchFamily="34" charset="0"/>
                        </a:rPr>
                        <a:t>F4 (</a:t>
                      </a:r>
                      <a:r>
                        <a:rPr lang="en-US" sz="1400" kern="1200" dirty="0" smtClean="0">
                          <a:effectLst/>
                          <a:latin typeface="Calibri" panose="020F0502020204030204" pitchFamily="34" charset="0"/>
                        </a:rPr>
                        <a:t>Child-Pugh </a:t>
                      </a:r>
                      <a:r>
                        <a:rPr lang="en-US" sz="1400" kern="1200" dirty="0">
                          <a:effectLst/>
                          <a:latin typeface="Calibri" panose="020F0502020204030204" pitchFamily="34" charset="0"/>
                        </a:rPr>
                        <a:t>A)</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r>
                        <a:rPr lang="en-US" sz="1400" kern="1200" dirty="0">
                          <a:effectLst/>
                          <a:latin typeface="Calibri" panose="020F0502020204030204" pitchFamily="34" charset="0"/>
                        </a:rPr>
                        <a:t>13 (39)</a:t>
                      </a: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10007"/>
                  </a:ext>
                </a:extLst>
              </a:tr>
              <a:tr h="219971">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0" algn="l" defTabSz="457200" rtl="0" eaLnBrk="1" fontAlgn="auto" latinLnBrk="0" hangingPunct="1">
                        <a:lnSpc>
                          <a:spcPct val="115000"/>
                        </a:lnSpc>
                        <a:spcBef>
                          <a:spcPts val="0"/>
                        </a:spcBef>
                        <a:spcAft>
                          <a:spcPts val="0"/>
                        </a:spcAft>
                        <a:buClrTx/>
                        <a:buSzTx/>
                        <a:buFontTx/>
                        <a:buNone/>
                        <a:tabLst/>
                        <a:defRPr/>
                      </a:pPr>
                      <a:r>
                        <a:rPr lang="en-US" sz="1400" kern="1200" dirty="0">
                          <a:effectLst/>
                          <a:latin typeface="Calibri" panose="020F0502020204030204" pitchFamily="34" charset="0"/>
                        </a:rPr>
                        <a:t>HCV viral load, log median (min, max)</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r>
                        <a:rPr lang="en-US" sz="1400" kern="1200" dirty="0">
                          <a:effectLst/>
                          <a:latin typeface="Calibri" panose="020F0502020204030204" pitchFamily="34" charset="0"/>
                        </a:rPr>
                        <a:t>6.21</a:t>
                      </a:r>
                      <a:br>
                        <a:rPr lang="en-US" sz="1400" kern="1200" dirty="0">
                          <a:effectLst/>
                          <a:latin typeface="Calibri" panose="020F0502020204030204" pitchFamily="34" charset="0"/>
                        </a:rPr>
                      </a:br>
                      <a:r>
                        <a:rPr lang="en-US" sz="1400" kern="1200" dirty="0">
                          <a:effectLst/>
                          <a:latin typeface="Calibri" panose="020F0502020204030204" pitchFamily="34" charset="0"/>
                        </a:rPr>
                        <a:t>(2.29–7.44)</a:t>
                      </a: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8"/>
                  </a:ext>
                </a:extLst>
              </a:tr>
              <a:tr h="230407">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0" algn="l" defTabSz="457200" rtl="0" eaLnBrk="1" fontAlgn="auto" latinLnBrk="0" hangingPunct="1">
                        <a:lnSpc>
                          <a:spcPct val="115000"/>
                        </a:lnSpc>
                        <a:spcBef>
                          <a:spcPts val="0"/>
                        </a:spcBef>
                        <a:spcAft>
                          <a:spcPts val="0"/>
                        </a:spcAft>
                        <a:buClrTx/>
                        <a:buSzTx/>
                        <a:buFontTx/>
                        <a:buNone/>
                        <a:tabLst/>
                        <a:defRPr/>
                      </a:pPr>
                      <a:r>
                        <a:rPr lang="en-US" sz="1400" kern="1200" dirty="0">
                          <a:effectLst/>
                          <a:latin typeface="Calibri" panose="020F0502020204030204" pitchFamily="34" charset="0"/>
                        </a:rPr>
                        <a:t>Genotype, n (%)</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10009"/>
                  </a:ext>
                </a:extLst>
              </a:tr>
              <a:tr h="219971">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176213" algn="l" defTabSz="457200" rtl="0" eaLnBrk="1" fontAlgn="auto" latinLnBrk="0" hangingPunct="1">
                        <a:lnSpc>
                          <a:spcPct val="115000"/>
                        </a:lnSpc>
                        <a:spcBef>
                          <a:spcPts val="0"/>
                        </a:spcBef>
                        <a:spcAft>
                          <a:spcPts val="0"/>
                        </a:spcAft>
                        <a:buClrTx/>
                        <a:buSzTx/>
                        <a:buFontTx/>
                        <a:buNone/>
                        <a:tabLst/>
                        <a:defRPr/>
                      </a:pPr>
                      <a:r>
                        <a:rPr lang="en-US" sz="1400" kern="1200" dirty="0">
                          <a:effectLst/>
                          <a:latin typeface="Calibri" panose="020F0502020204030204" pitchFamily="34" charset="0"/>
                        </a:rPr>
                        <a:t>1a</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r>
                        <a:rPr lang="en-US" sz="1400" kern="1200" dirty="0">
                          <a:effectLst/>
                          <a:latin typeface="Calibri" panose="020F0502020204030204" pitchFamily="34" charset="0"/>
                        </a:rPr>
                        <a:t>6 (18)</a:t>
                      </a: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10"/>
                  </a:ext>
                </a:extLst>
              </a:tr>
              <a:tr h="219971">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176213" algn="l" defTabSz="457200" rtl="0" eaLnBrk="1" fontAlgn="auto" latinLnBrk="0" hangingPunct="1">
                        <a:lnSpc>
                          <a:spcPct val="115000"/>
                        </a:lnSpc>
                        <a:spcBef>
                          <a:spcPts val="0"/>
                        </a:spcBef>
                        <a:spcAft>
                          <a:spcPts val="0"/>
                        </a:spcAft>
                        <a:buClrTx/>
                        <a:buSzTx/>
                        <a:buFontTx/>
                        <a:buNone/>
                        <a:tabLst/>
                        <a:defRPr/>
                      </a:pPr>
                      <a:r>
                        <a:rPr lang="en-US" sz="1400" kern="1200" dirty="0">
                          <a:effectLst/>
                          <a:latin typeface="Calibri" panose="020F0502020204030204" pitchFamily="34" charset="0"/>
                        </a:rPr>
                        <a:t>1b</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r>
                        <a:rPr lang="en-US" sz="1400" kern="1200" dirty="0">
                          <a:effectLst/>
                          <a:latin typeface="Calibri" panose="020F0502020204030204" pitchFamily="34" charset="0"/>
                        </a:rPr>
                        <a:t>23 (70)</a:t>
                      </a: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10011"/>
                  </a:ext>
                </a:extLst>
              </a:tr>
              <a:tr h="219971">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176213" algn="l" defTabSz="457200" rtl="0" eaLnBrk="1" fontAlgn="auto" latinLnBrk="0" hangingPunct="1">
                        <a:lnSpc>
                          <a:spcPct val="115000"/>
                        </a:lnSpc>
                        <a:spcBef>
                          <a:spcPts val="0"/>
                        </a:spcBef>
                        <a:spcAft>
                          <a:spcPts val="0"/>
                        </a:spcAft>
                        <a:buClrTx/>
                        <a:buSzTx/>
                        <a:buFontTx/>
                        <a:buNone/>
                        <a:tabLst/>
                        <a:defRPr/>
                      </a:pPr>
                      <a:r>
                        <a:rPr lang="en-US" sz="1400" kern="1200" dirty="0">
                          <a:effectLst/>
                          <a:latin typeface="Calibri" panose="020F0502020204030204" pitchFamily="34" charset="0"/>
                        </a:rPr>
                        <a:t>4</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r>
                        <a:rPr lang="en-US" sz="1400" kern="1200" dirty="0">
                          <a:effectLst/>
                          <a:latin typeface="Calibri" panose="020F0502020204030204" pitchFamily="34" charset="0"/>
                        </a:rPr>
                        <a:t>3 (9)</a:t>
                      </a: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12"/>
                  </a:ext>
                </a:extLst>
              </a:tr>
              <a:tr h="219971">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176213" algn="l" defTabSz="457200" rtl="0" eaLnBrk="1" fontAlgn="auto" latinLnBrk="0" hangingPunct="1">
                        <a:lnSpc>
                          <a:spcPct val="115000"/>
                        </a:lnSpc>
                        <a:spcBef>
                          <a:spcPts val="0"/>
                        </a:spcBef>
                        <a:spcAft>
                          <a:spcPts val="0"/>
                        </a:spcAft>
                        <a:buClrTx/>
                        <a:buSzTx/>
                        <a:buFontTx/>
                        <a:buNone/>
                        <a:tabLst/>
                        <a:defRPr/>
                      </a:pPr>
                      <a:r>
                        <a:rPr lang="en-US" sz="1400" kern="1200" dirty="0">
                          <a:effectLst/>
                          <a:latin typeface="Calibri" panose="020F0502020204030204" pitchFamily="34" charset="0"/>
                        </a:rPr>
                        <a:t>1b and 4</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r>
                        <a:rPr lang="en-US" sz="1400" kern="1200" dirty="0">
                          <a:effectLst/>
                          <a:latin typeface="Calibri" panose="020F0502020204030204" pitchFamily="34" charset="0"/>
                        </a:rPr>
                        <a:t>1 (3)</a:t>
                      </a: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10013"/>
                  </a:ext>
                </a:extLst>
              </a:tr>
              <a:tr h="230407">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0" algn="l" defTabSz="457200" rtl="0" eaLnBrk="1" fontAlgn="auto" latinLnBrk="0" hangingPunct="1">
                        <a:lnSpc>
                          <a:spcPct val="115000"/>
                        </a:lnSpc>
                        <a:spcBef>
                          <a:spcPts val="0"/>
                        </a:spcBef>
                        <a:spcAft>
                          <a:spcPts val="0"/>
                        </a:spcAft>
                        <a:buClrTx/>
                        <a:buSzTx/>
                        <a:buFontTx/>
                        <a:buNone/>
                        <a:tabLst/>
                        <a:defRPr/>
                      </a:pPr>
                      <a:r>
                        <a:rPr lang="en-US" sz="1400" kern="1200" dirty="0">
                          <a:effectLst/>
                          <a:latin typeface="Calibri" panose="020F0502020204030204" pitchFamily="34" charset="0"/>
                        </a:rPr>
                        <a:t>CKD stage, n (%)</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14"/>
                  </a:ext>
                </a:extLst>
              </a:tr>
              <a:tr h="219971">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176213" algn="l" defTabSz="457200" rtl="0" eaLnBrk="1" fontAlgn="auto" latinLnBrk="0" hangingPunct="1">
                        <a:lnSpc>
                          <a:spcPct val="115000"/>
                        </a:lnSpc>
                        <a:spcBef>
                          <a:spcPts val="0"/>
                        </a:spcBef>
                        <a:spcAft>
                          <a:spcPts val="0"/>
                        </a:spcAft>
                        <a:buClrTx/>
                        <a:buSzTx/>
                        <a:buFontTx/>
                        <a:buNone/>
                        <a:tabLst/>
                        <a:defRPr/>
                      </a:pPr>
                      <a:r>
                        <a:rPr lang="en-US" sz="1400" kern="1200" dirty="0">
                          <a:effectLst/>
                          <a:latin typeface="Calibri" panose="020F0502020204030204" pitchFamily="34" charset="0"/>
                        </a:rPr>
                        <a:t>CKD 4 </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r>
                        <a:rPr lang="en-US" sz="1400" kern="1200" dirty="0">
                          <a:effectLst/>
                          <a:latin typeface="Calibri" panose="020F0502020204030204" pitchFamily="34" charset="0"/>
                        </a:rPr>
                        <a:t>7 (11)</a:t>
                      </a: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10015"/>
                  </a:ext>
                </a:extLst>
              </a:tr>
              <a:tr h="219971">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176213" algn="l" defTabSz="457200" rtl="0" eaLnBrk="1" fontAlgn="auto" latinLnBrk="0" hangingPunct="1">
                        <a:lnSpc>
                          <a:spcPct val="115000"/>
                        </a:lnSpc>
                        <a:spcBef>
                          <a:spcPts val="0"/>
                        </a:spcBef>
                        <a:spcAft>
                          <a:spcPts val="0"/>
                        </a:spcAft>
                        <a:buClrTx/>
                        <a:buSzTx/>
                        <a:buFontTx/>
                        <a:buNone/>
                        <a:tabLst/>
                        <a:defRPr/>
                      </a:pPr>
                      <a:r>
                        <a:rPr lang="en-US" sz="1400" kern="1200" dirty="0">
                          <a:effectLst/>
                          <a:latin typeface="Calibri" panose="020F0502020204030204" pitchFamily="34" charset="0"/>
                        </a:rPr>
                        <a:t>CKD 5</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r>
                        <a:rPr lang="en-US" sz="1400" kern="1200" dirty="0">
                          <a:effectLst/>
                          <a:latin typeface="Calibri" panose="020F0502020204030204" pitchFamily="34" charset="0"/>
                        </a:rPr>
                        <a:t>26 (79)</a:t>
                      </a: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16"/>
                  </a:ext>
                </a:extLst>
              </a:tr>
              <a:tr h="0">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lvl="1" indent="0" algn="l" defTabSz="457200" rtl="0" eaLnBrk="1" fontAlgn="auto" latinLnBrk="0" hangingPunct="1">
                        <a:lnSpc>
                          <a:spcPct val="115000"/>
                        </a:lnSpc>
                        <a:spcBef>
                          <a:spcPts val="0"/>
                        </a:spcBef>
                        <a:spcAft>
                          <a:spcPts val="0"/>
                        </a:spcAft>
                        <a:buClrTx/>
                        <a:buSzTx/>
                        <a:buFontTx/>
                        <a:buNone/>
                        <a:tabLst/>
                        <a:defRPr/>
                      </a:pPr>
                      <a:r>
                        <a:rPr lang="en-US" sz="1400" kern="1200" dirty="0" smtClean="0">
                          <a:effectLst/>
                          <a:latin typeface="Calibri" panose="020F0502020204030204" pitchFamily="34" charset="0"/>
                        </a:rPr>
                        <a:t>Treatment-experienced</a:t>
                      </a:r>
                      <a:r>
                        <a:rPr lang="en-US" sz="1400" kern="1200" dirty="0">
                          <a:effectLst/>
                          <a:latin typeface="Calibri" panose="020F0502020204030204" pitchFamily="34" charset="0"/>
                        </a:rPr>
                        <a:t>, n (%)</a:t>
                      </a:r>
                      <a:endParaRPr lang="en-US" sz="1400" kern="1200" dirty="0">
                        <a:solidFill>
                          <a:schemeClr val="tx1"/>
                        </a:solidFill>
                        <a:effectLst/>
                        <a:latin typeface="Calibri" panose="020F0502020204030204" pitchFamily="34"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Calibri"/>
                          <a:cs typeface="Arial"/>
                        </a:defRPr>
                      </a:lvl1pPr>
                      <a:lvl2pPr marL="457200" algn="l" defTabSz="914400" rtl="0" eaLnBrk="1" latinLnBrk="0" hangingPunct="1">
                        <a:defRPr sz="1800" kern="1200">
                          <a:solidFill>
                            <a:schemeClr val="tx1"/>
                          </a:solidFill>
                          <a:latin typeface="Calibri"/>
                          <a:cs typeface="Arial"/>
                        </a:defRPr>
                      </a:lvl2pPr>
                      <a:lvl3pPr marL="914400" algn="l" defTabSz="914400" rtl="0" eaLnBrk="1" latinLnBrk="0" hangingPunct="1">
                        <a:defRPr sz="1800" kern="1200">
                          <a:solidFill>
                            <a:schemeClr val="tx1"/>
                          </a:solidFill>
                          <a:latin typeface="Calibri"/>
                          <a:cs typeface="Arial"/>
                        </a:defRPr>
                      </a:lvl3pPr>
                      <a:lvl4pPr marL="1371600" algn="l" defTabSz="914400" rtl="0" eaLnBrk="1" latinLnBrk="0" hangingPunct="1">
                        <a:defRPr sz="1800" kern="1200">
                          <a:solidFill>
                            <a:schemeClr val="tx1"/>
                          </a:solidFill>
                          <a:latin typeface="Calibri"/>
                          <a:cs typeface="Arial"/>
                        </a:defRPr>
                      </a:lvl4pPr>
                      <a:lvl5pPr marL="1828800" algn="l" defTabSz="914400" rtl="0" eaLnBrk="1" latinLnBrk="0" hangingPunct="1">
                        <a:defRPr sz="1800" kern="1200">
                          <a:solidFill>
                            <a:schemeClr val="tx1"/>
                          </a:solidFill>
                          <a:latin typeface="Calibri"/>
                          <a:cs typeface="Arial"/>
                        </a:defRPr>
                      </a:lvl5pPr>
                      <a:lvl6pPr marL="2286000" algn="l" defTabSz="914400" rtl="0" eaLnBrk="1" latinLnBrk="0" hangingPunct="1">
                        <a:defRPr sz="1800" kern="1200">
                          <a:solidFill>
                            <a:schemeClr val="tx1"/>
                          </a:solidFill>
                          <a:latin typeface="Calibri"/>
                          <a:cs typeface="Arial"/>
                        </a:defRPr>
                      </a:lvl6pPr>
                      <a:lvl7pPr marL="2743200" algn="l" defTabSz="914400" rtl="0" eaLnBrk="1" latinLnBrk="0" hangingPunct="1">
                        <a:defRPr sz="1800" kern="1200">
                          <a:solidFill>
                            <a:schemeClr val="tx1"/>
                          </a:solidFill>
                          <a:latin typeface="Calibri"/>
                          <a:cs typeface="Arial"/>
                        </a:defRPr>
                      </a:lvl7pPr>
                      <a:lvl8pPr marL="3200400" algn="l" defTabSz="914400" rtl="0" eaLnBrk="1" latinLnBrk="0" hangingPunct="1">
                        <a:defRPr sz="1800" kern="1200">
                          <a:solidFill>
                            <a:schemeClr val="tx1"/>
                          </a:solidFill>
                          <a:latin typeface="Calibri"/>
                          <a:cs typeface="Arial"/>
                        </a:defRPr>
                      </a:lvl8pPr>
                      <a:lvl9pPr marL="3657600" algn="l" defTabSz="914400" rtl="0" eaLnBrk="1" latinLnBrk="0" hangingPunct="1">
                        <a:defRPr sz="1800" kern="1200">
                          <a:solidFill>
                            <a:schemeClr val="tx1"/>
                          </a:solidFill>
                          <a:latin typeface="Calibri"/>
                          <a:cs typeface="Arial"/>
                        </a:defRPr>
                      </a:lvl9pPr>
                    </a:lstStyle>
                    <a:p>
                      <a:pPr marL="0" marR="0" algn="ctr">
                        <a:lnSpc>
                          <a:spcPct val="115000"/>
                        </a:lnSpc>
                        <a:spcBef>
                          <a:spcPts val="0"/>
                        </a:spcBef>
                        <a:spcAft>
                          <a:spcPts val="0"/>
                        </a:spcAft>
                      </a:pPr>
                      <a:r>
                        <a:rPr lang="en-US" sz="1400" kern="1200" dirty="0">
                          <a:effectLst/>
                          <a:latin typeface="Calibri" panose="020F0502020204030204" pitchFamily="34" charset="0"/>
                        </a:rPr>
                        <a:t>8 (25)</a:t>
                      </a:r>
                      <a:endParaRPr lang="en-US" sz="1400" kern="1200" dirty="0">
                        <a:solidFill>
                          <a:schemeClr val="tx1"/>
                        </a:solidFill>
                        <a:effectLst/>
                        <a:latin typeface="Calibri" panose="020F0502020204030204" pitchFamily="34" charset="0"/>
                        <a:ea typeface="Calibri"/>
                        <a:cs typeface="Times New Roman"/>
                      </a:endParaRPr>
                    </a:p>
                  </a:txBody>
                  <a:tcPr marL="36000" marR="360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10017"/>
                  </a:ext>
                </a:extLst>
              </a:tr>
            </a:tbl>
          </a:graphicData>
        </a:graphic>
      </p:graphicFrame>
      <p:sp>
        <p:nvSpPr>
          <p:cNvPr id="14" name="Rounded Rectangle 13"/>
          <p:cNvSpPr/>
          <p:nvPr/>
        </p:nvSpPr>
        <p:spPr>
          <a:xfrm>
            <a:off x="4138418" y="4055400"/>
            <a:ext cx="4663406" cy="777996"/>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0" tIns="0" rIns="0" bIns="0" numCol="1" rtlCol="0" anchor="ctr" anchorCtr="0" compatLnSpc="1">
            <a:prstTxWarp prst="textNoShape">
              <a:avLst/>
            </a:prstTxWarp>
            <a:noAutofit/>
          </a:bodyPr>
          <a:lstStyle/>
          <a:p>
            <a:pPr algn="ctr"/>
            <a:r>
              <a:rPr lang="en-US" sz="1400" kern="0" dirty="0">
                <a:solidFill>
                  <a:srgbClr val="FFFFFF"/>
                </a:solidFill>
                <a:ea typeface="Calibri"/>
                <a:cs typeface="Times New Roman"/>
              </a:rPr>
              <a:t>14 patients received RBV; RBV was interrupted in 2 patients; </a:t>
            </a:r>
            <a:br>
              <a:rPr lang="en-US" sz="1400" kern="0" dirty="0">
                <a:solidFill>
                  <a:srgbClr val="FFFFFF"/>
                </a:solidFill>
                <a:ea typeface="Calibri"/>
                <a:cs typeface="Times New Roman"/>
              </a:rPr>
            </a:br>
            <a:r>
              <a:rPr lang="en-US" sz="1400" kern="0" dirty="0">
                <a:solidFill>
                  <a:srgbClr val="FFFFFF"/>
                </a:solidFill>
                <a:ea typeface="Calibri"/>
                <a:cs typeface="Times New Roman"/>
              </a:rPr>
              <a:t>3 patients required RBV dose reductions;</a:t>
            </a:r>
            <a:br>
              <a:rPr lang="en-US" sz="1400" kern="0" dirty="0">
                <a:solidFill>
                  <a:srgbClr val="FFFFFF"/>
                </a:solidFill>
                <a:ea typeface="Calibri"/>
                <a:cs typeface="Times New Roman"/>
              </a:rPr>
            </a:br>
            <a:r>
              <a:rPr lang="en-US" sz="1400" kern="0" dirty="0">
                <a:solidFill>
                  <a:srgbClr val="FFFFFF"/>
                </a:solidFill>
                <a:ea typeface="Calibri"/>
                <a:cs typeface="Times New Roman"/>
              </a:rPr>
              <a:t>EPO increased in 6 patients</a:t>
            </a:r>
          </a:p>
        </p:txBody>
      </p:sp>
      <p:sp>
        <p:nvSpPr>
          <p:cNvPr id="15" name="Rounded Rectangle 14"/>
          <p:cNvSpPr/>
          <p:nvPr/>
        </p:nvSpPr>
        <p:spPr>
          <a:xfrm>
            <a:off x="4147944" y="5677724"/>
            <a:ext cx="4663406" cy="36190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0" tIns="0" rIns="0" bIns="0" numCol="1" rtlCol="0" anchor="ctr" anchorCtr="0" compatLnSpc="1">
            <a:prstTxWarp prst="textNoShape">
              <a:avLst/>
            </a:prstTxWarp>
            <a:noAutofit/>
          </a:bodyPr>
          <a:lstStyle/>
          <a:p>
            <a:pPr algn="ctr"/>
            <a:r>
              <a:rPr lang="en-US" sz="1400" kern="0" dirty="0">
                <a:solidFill>
                  <a:srgbClr val="FFFFFF"/>
                </a:solidFill>
                <a:ea typeface="Calibri"/>
                <a:cs typeface="Times New Roman"/>
              </a:rPr>
              <a:t>No patients discontinued treatment due to AEs</a:t>
            </a:r>
          </a:p>
        </p:txBody>
      </p:sp>
      <p:sp>
        <p:nvSpPr>
          <p:cNvPr id="16" name="Rounded Rectangle 15"/>
          <p:cNvSpPr/>
          <p:nvPr/>
        </p:nvSpPr>
        <p:spPr>
          <a:xfrm>
            <a:off x="4138418" y="4986399"/>
            <a:ext cx="4672932" cy="510743"/>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0" tIns="0" rIns="0" bIns="0" numCol="1" rtlCol="0" anchor="ctr" anchorCtr="0" compatLnSpc="1">
            <a:prstTxWarp prst="textNoShape">
              <a:avLst/>
            </a:prstTxWarp>
            <a:noAutofit/>
          </a:bodyPr>
          <a:lstStyle/>
          <a:p>
            <a:pPr algn="ctr"/>
            <a:r>
              <a:rPr lang="en-US" sz="1400" kern="0" dirty="0">
                <a:solidFill>
                  <a:srgbClr val="FFFFFF"/>
                </a:solidFill>
                <a:ea typeface="Calibri"/>
                <a:cs typeface="Times New Roman"/>
              </a:rPr>
              <a:t>5 patient (15%) experienced SAEs</a:t>
            </a:r>
            <a:r>
              <a:rPr lang="en-GB" sz="1400" kern="0" dirty="0">
                <a:solidFill>
                  <a:srgbClr val="FFFFFF"/>
                </a:solidFill>
                <a:ea typeface="Calibri"/>
                <a:cs typeface="Times New Roman"/>
              </a:rPr>
              <a:t>†</a:t>
            </a:r>
            <a:r>
              <a:rPr lang="en-US" sz="1400" kern="0" dirty="0">
                <a:solidFill>
                  <a:srgbClr val="FFFFFF"/>
                </a:solidFill>
                <a:ea typeface="Calibri"/>
                <a:cs typeface="Times New Roman"/>
              </a:rPr>
              <a:t> </a:t>
            </a:r>
            <a:br>
              <a:rPr lang="en-US" sz="1400" kern="0" dirty="0">
                <a:solidFill>
                  <a:srgbClr val="FFFFFF"/>
                </a:solidFill>
                <a:ea typeface="Calibri"/>
                <a:cs typeface="Times New Roman"/>
              </a:rPr>
            </a:br>
            <a:r>
              <a:rPr lang="en-US" sz="1400" kern="0" dirty="0">
                <a:solidFill>
                  <a:srgbClr val="FFFFFF"/>
                </a:solidFill>
                <a:ea typeface="Calibri"/>
                <a:cs typeface="Times New Roman"/>
              </a:rPr>
              <a:t>(not considered to be treatment-related) </a:t>
            </a:r>
          </a:p>
        </p:txBody>
      </p:sp>
      <p:graphicFrame>
        <p:nvGraphicFramePr>
          <p:cNvPr id="17" name="Chart 16"/>
          <p:cNvGraphicFramePr/>
          <p:nvPr>
            <p:extLst/>
          </p:nvPr>
        </p:nvGraphicFramePr>
        <p:xfrm>
          <a:off x="3940312" y="1634736"/>
          <a:ext cx="4714875" cy="2435509"/>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Box 17"/>
          <p:cNvSpPr txBox="1"/>
          <p:nvPr/>
        </p:nvSpPr>
        <p:spPr>
          <a:xfrm>
            <a:off x="5604045" y="3121505"/>
            <a:ext cx="367408" cy="523220"/>
          </a:xfrm>
          <a:prstGeom prst="rect">
            <a:avLst/>
          </a:prstGeom>
          <a:noFill/>
        </p:spPr>
        <p:txBody>
          <a:bodyPr wrap="none" rtlCol="0">
            <a:spAutoFit/>
          </a:bodyPr>
          <a:lstStyle/>
          <a:p>
            <a:r>
              <a:rPr lang="en-US" sz="1400" b="1" u="sng" dirty="0">
                <a:solidFill>
                  <a:srgbClr val="FFFFFF"/>
                </a:solidFill>
              </a:rPr>
              <a:t>33</a:t>
            </a:r>
          </a:p>
          <a:p>
            <a:r>
              <a:rPr lang="en-US" sz="1400" b="1" dirty="0">
                <a:solidFill>
                  <a:srgbClr val="FFFFFF"/>
                </a:solidFill>
              </a:rPr>
              <a:t>33</a:t>
            </a:r>
          </a:p>
        </p:txBody>
      </p:sp>
      <p:sp>
        <p:nvSpPr>
          <p:cNvPr id="19" name="TextBox 18"/>
          <p:cNvSpPr txBox="1"/>
          <p:nvPr/>
        </p:nvSpPr>
        <p:spPr>
          <a:xfrm>
            <a:off x="7419753" y="3121505"/>
            <a:ext cx="367408" cy="523220"/>
          </a:xfrm>
          <a:prstGeom prst="rect">
            <a:avLst/>
          </a:prstGeom>
          <a:noFill/>
        </p:spPr>
        <p:txBody>
          <a:bodyPr wrap="none" rtlCol="0">
            <a:spAutoFit/>
          </a:bodyPr>
          <a:lstStyle/>
          <a:p>
            <a:r>
              <a:rPr lang="en-US" sz="1400" b="1" u="sng" dirty="0">
                <a:solidFill>
                  <a:srgbClr val="FFFFFF"/>
                </a:solidFill>
              </a:rPr>
              <a:t>31</a:t>
            </a:r>
          </a:p>
          <a:p>
            <a:r>
              <a:rPr lang="en-US" sz="1400" b="1" dirty="0">
                <a:solidFill>
                  <a:srgbClr val="FFFFFF"/>
                </a:solidFill>
              </a:rPr>
              <a:t>31</a:t>
            </a:r>
          </a:p>
        </p:txBody>
      </p:sp>
      <p:sp>
        <p:nvSpPr>
          <p:cNvPr id="20" name="Rounded Rectangle 19"/>
          <p:cNvSpPr/>
          <p:nvPr/>
        </p:nvSpPr>
        <p:spPr>
          <a:xfrm>
            <a:off x="5603993" y="2353097"/>
            <a:ext cx="2444210" cy="631461"/>
          </a:xfrm>
          <a:prstGeom prst="roundRect">
            <a:avLst/>
          </a:prstGeom>
          <a:solidFill>
            <a:schemeClr val="bg1"/>
          </a:solidFill>
          <a:ln w="28575" algn="ctr">
            <a:solidFill>
              <a:srgbClr val="071D49"/>
            </a:solidFill>
            <a:round/>
            <a:headEnd/>
            <a:tailEnd/>
          </a:ln>
        </p:spPr>
        <p:txBody>
          <a:bodyPr lIns="0" rIns="0" anchor="ctr"/>
          <a:lstStyle/>
          <a:p>
            <a:pPr algn="ctr">
              <a:spcBef>
                <a:spcPts val="150"/>
              </a:spcBef>
            </a:pPr>
            <a:r>
              <a:rPr lang="en-US" sz="1600" dirty="0">
                <a:solidFill>
                  <a:srgbClr val="000000"/>
                </a:solidFill>
              </a:rPr>
              <a:t>No cases of treatment</a:t>
            </a:r>
            <a:br>
              <a:rPr lang="en-US" sz="1600" dirty="0">
                <a:solidFill>
                  <a:srgbClr val="000000"/>
                </a:solidFill>
              </a:rPr>
            </a:br>
            <a:r>
              <a:rPr lang="en-US" sz="1600" dirty="0">
                <a:solidFill>
                  <a:srgbClr val="000000"/>
                </a:solidFill>
              </a:rPr>
              <a:t>failure or relapse observed</a:t>
            </a:r>
          </a:p>
        </p:txBody>
      </p:sp>
      <p:sp>
        <p:nvSpPr>
          <p:cNvPr id="21" name="TextBox 20"/>
          <p:cNvSpPr txBox="1"/>
          <p:nvPr/>
        </p:nvSpPr>
        <p:spPr>
          <a:xfrm>
            <a:off x="4621379" y="1353399"/>
            <a:ext cx="3761117" cy="264650"/>
          </a:xfrm>
          <a:prstGeom prst="rect">
            <a:avLst/>
          </a:prstGeom>
          <a:noFill/>
        </p:spPr>
        <p:txBody>
          <a:bodyPr wrap="none" lIns="36000" rIns="36000" rtlCol="0" anchor="ctr" anchorCtr="0">
            <a:noAutofit/>
          </a:bodyPr>
          <a:lstStyle/>
          <a:p>
            <a:pPr defTabSz="456746"/>
            <a:r>
              <a:rPr lang="en-US" kern="0" dirty="0">
                <a:solidFill>
                  <a:srgbClr val="000000"/>
                </a:solidFill>
                <a:ea typeface="Calibri"/>
                <a:cs typeface="Times New Roman"/>
              </a:rPr>
              <a:t>12–24 weeks OBV/PTV/r ± DSV ± RBV</a:t>
            </a:r>
            <a:endParaRPr lang="en-GB" kern="0" dirty="0">
              <a:solidFill>
                <a:srgbClr val="000000"/>
              </a:solidFill>
              <a:ea typeface="Calibri"/>
              <a:cs typeface="Times New Roman"/>
            </a:endParaRPr>
          </a:p>
        </p:txBody>
      </p:sp>
      <p:sp>
        <p:nvSpPr>
          <p:cNvPr id="23" name="Text Placeholder 8"/>
          <p:cNvSpPr txBox="1">
            <a:spLocks/>
          </p:cNvSpPr>
          <p:nvPr/>
        </p:nvSpPr>
        <p:spPr bwMode="auto">
          <a:xfrm>
            <a:off x="503240" y="5984139"/>
            <a:ext cx="508950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lvl1pPr algn="l" defTabSz="457200" rtl="0" fontAlgn="base">
              <a:lnSpc>
                <a:spcPct val="90000"/>
              </a:lnSpc>
              <a:spcBef>
                <a:spcPts val="0"/>
              </a:spcBef>
              <a:spcAft>
                <a:spcPts val="0"/>
              </a:spcAft>
              <a:buFont typeface="Arial" charset="0"/>
              <a:defRPr sz="1100">
                <a:solidFill>
                  <a:schemeClr val="tx1"/>
                </a:solidFill>
                <a:latin typeface="+mn-lt"/>
                <a:ea typeface="+mn-ea"/>
                <a:cs typeface="+mn-cs"/>
              </a:defRPr>
            </a:lvl1pPr>
            <a:lvl2pPr marL="457200" indent="-342900" algn="l" defTabSz="457200" rtl="0" fontAlgn="base">
              <a:spcBef>
                <a:spcPts val="300"/>
              </a:spcBef>
              <a:spcAft>
                <a:spcPts val="300"/>
              </a:spcAft>
              <a:buFont typeface="Arial" charset="0"/>
              <a:buChar char="•"/>
              <a:defRPr sz="2200">
                <a:solidFill>
                  <a:schemeClr val="tx1"/>
                </a:solidFill>
                <a:latin typeface="+mn-lt"/>
                <a:cs typeface="+mn-cs"/>
              </a:defRPr>
            </a:lvl2pPr>
            <a:lvl3pPr marL="749300" indent="-228600" algn="l" defTabSz="457200" rtl="0" fontAlgn="base">
              <a:spcBef>
                <a:spcPts val="300"/>
              </a:spcBef>
              <a:spcAft>
                <a:spcPts val="300"/>
              </a:spcAft>
              <a:buFont typeface="Arial" charset="0"/>
              <a:buChar char="–"/>
              <a:defRPr sz="2200">
                <a:solidFill>
                  <a:schemeClr val="tx1"/>
                </a:solidFill>
                <a:latin typeface="+mn-lt"/>
                <a:cs typeface="+mn-cs"/>
              </a:defRPr>
            </a:lvl3pPr>
            <a:lvl4pPr marL="1077913" indent="-273050" algn="l" defTabSz="457200" rtl="0" fontAlgn="base">
              <a:spcBef>
                <a:spcPts val="300"/>
              </a:spcBef>
              <a:spcAft>
                <a:spcPts val="300"/>
              </a:spcAft>
              <a:buFont typeface="Arial" charset="0"/>
              <a:buChar char="–"/>
              <a:defRPr sz="2200">
                <a:solidFill>
                  <a:schemeClr val="tx1"/>
                </a:solidFill>
                <a:latin typeface="+mn-lt"/>
                <a:cs typeface="+mn-cs"/>
              </a:defRPr>
            </a:lvl4pPr>
            <a:lvl5pPr marL="1436688" indent="-271463" algn="l" defTabSz="457200" rtl="0" fontAlgn="base">
              <a:spcBef>
                <a:spcPts val="300"/>
              </a:spcBef>
              <a:spcAft>
                <a:spcPts val="300"/>
              </a:spcAft>
              <a:buFont typeface="Arial" charset="0"/>
              <a:buChar char="–"/>
              <a:defRPr sz="2200">
                <a:solidFill>
                  <a:schemeClr val="tx1"/>
                </a:solidFill>
                <a:latin typeface="+mn-lt"/>
                <a:cs typeface="+mn-cs"/>
              </a:defRPr>
            </a:lvl5pPr>
            <a:lvl6pPr marL="19431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6pPr>
            <a:lvl7pPr marL="24003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7pPr>
            <a:lvl8pPr marL="28575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8pPr>
            <a:lvl9pPr marL="33147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9pPr>
          </a:lstStyle>
          <a:p>
            <a:pPr>
              <a:lnSpc>
                <a:spcPct val="100000"/>
              </a:lnSpc>
              <a:defRPr/>
            </a:pPr>
            <a:r>
              <a:rPr lang="en-US" kern="0" dirty="0" smtClean="0">
                <a:solidFill>
                  <a:srgbClr val="070605"/>
                </a:solidFill>
                <a:cs typeface="Arial"/>
              </a:rPr>
              <a:t>EPO, </a:t>
            </a:r>
            <a:r>
              <a:rPr lang="en-US" dirty="0" smtClean="0">
                <a:solidFill>
                  <a:srgbClr val="000000"/>
                </a:solidFill>
              </a:rPr>
              <a:t>erythropoietin; </a:t>
            </a:r>
            <a:r>
              <a:rPr lang="en-US" kern="0" dirty="0" smtClean="0">
                <a:solidFill>
                  <a:srgbClr val="070605"/>
                </a:solidFill>
                <a:cs typeface="Arial"/>
              </a:rPr>
              <a:t>ITT, intent to treat.</a:t>
            </a:r>
            <a:br>
              <a:rPr lang="en-US" kern="0" dirty="0" smtClean="0">
                <a:solidFill>
                  <a:srgbClr val="070605"/>
                </a:solidFill>
                <a:cs typeface="Arial"/>
              </a:rPr>
            </a:br>
            <a:r>
              <a:rPr lang="en-US" kern="0" dirty="0" smtClean="0">
                <a:solidFill>
                  <a:srgbClr val="070605"/>
                </a:solidFill>
                <a:cs typeface="Arial"/>
              </a:rPr>
              <a:t>*Stage 4 = eGFR 15–30 mL/min/1.73 m</a:t>
            </a:r>
            <a:r>
              <a:rPr lang="en-US" kern="0" baseline="30000" dirty="0" smtClean="0">
                <a:solidFill>
                  <a:srgbClr val="070605"/>
                </a:solidFill>
                <a:cs typeface="Arial"/>
              </a:rPr>
              <a:t>2</a:t>
            </a:r>
            <a:r>
              <a:rPr lang="en-US" kern="0" dirty="0" smtClean="0">
                <a:solidFill>
                  <a:srgbClr val="070605"/>
                </a:solidFill>
                <a:cs typeface="Arial"/>
              </a:rPr>
              <a:t>; Stage 5 = eGFR &lt;15 mL/min/1.73 m</a:t>
            </a:r>
            <a:r>
              <a:rPr lang="en-US" kern="0" baseline="30000" dirty="0" smtClean="0">
                <a:solidFill>
                  <a:srgbClr val="070605"/>
                </a:solidFill>
                <a:cs typeface="Arial"/>
              </a:rPr>
              <a:t>2</a:t>
            </a:r>
            <a:r>
              <a:rPr lang="en-US" kern="0" dirty="0" smtClean="0">
                <a:solidFill>
                  <a:srgbClr val="070605"/>
                </a:solidFill>
                <a:cs typeface="Arial"/>
              </a:rPr>
              <a:t> or requiring dialysis; </a:t>
            </a:r>
            <a:r>
              <a:rPr lang="en-GB" kern="0" dirty="0" smtClean="0">
                <a:solidFill>
                  <a:srgbClr val="000000"/>
                </a:solidFill>
                <a:cs typeface="Arial"/>
              </a:rPr>
              <a:t>†</a:t>
            </a:r>
            <a:r>
              <a:rPr lang="en-US" kern="0" dirty="0" smtClean="0">
                <a:solidFill>
                  <a:srgbClr val="070605"/>
                </a:solidFill>
                <a:cs typeface="Arial"/>
              </a:rPr>
              <a:t>1 pneumonia, 2 heart failure, 1 atrial fibrillation, 1 gout.</a:t>
            </a:r>
            <a:endParaRPr lang="en-US" kern="0" dirty="0">
              <a:solidFill>
                <a:srgbClr val="070605"/>
              </a:solidFill>
              <a:cs typeface="Arial"/>
            </a:endParaRPr>
          </a:p>
        </p:txBody>
      </p:sp>
      <p:sp>
        <p:nvSpPr>
          <p:cNvPr id="25" name="3 Marcador de pie de página"/>
          <p:cNvSpPr txBox="1">
            <a:spLocks/>
          </p:cNvSpPr>
          <p:nvPr/>
        </p:nvSpPr>
        <p:spPr>
          <a:xfrm>
            <a:off x="2172354" y="6577290"/>
            <a:ext cx="5484812" cy="2744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dirty="0">
                <a:solidFill>
                  <a:srgbClr val="FFFFFF"/>
                </a:solidFill>
              </a:rPr>
              <a:t>Renal B3 | June 2016 |For internal use only| Company Confidential © 2016</a:t>
            </a:r>
          </a:p>
        </p:txBody>
      </p:sp>
    </p:spTree>
    <p:extLst>
      <p:ext uri="{BB962C8B-B14F-4D97-AF65-F5344CB8AC3E}">
        <p14:creationId xmlns:p14="http://schemas.microsoft.com/office/powerpoint/2010/main" val="2375932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677975670"/>
              </p:ext>
            </p:extLst>
          </p:nvPr>
        </p:nvGraphicFramePr>
        <p:xfrm>
          <a:off x="1259839" y="1520770"/>
          <a:ext cx="6465209" cy="431013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411480" y="387834"/>
            <a:ext cx="8321040" cy="553998"/>
          </a:xfrm>
        </p:spPr>
        <p:txBody>
          <a:bodyPr>
            <a:normAutofit fontScale="90000"/>
          </a:bodyPr>
          <a:lstStyle/>
          <a:p>
            <a:pPr>
              <a:lnSpc>
                <a:spcPct val="90000"/>
              </a:lnSpc>
            </a:pPr>
            <a:r>
              <a:rPr lang="en-GB" sz="2000" kern="1200" dirty="0">
                <a:solidFill>
                  <a:schemeClr val="tx2"/>
                </a:solidFill>
              </a:rPr>
              <a:t>OBV/PTV/r ± DSV ± RBV Real-world Data: SVR Rates in Patients With </a:t>
            </a:r>
            <a:br>
              <a:rPr lang="en-GB" sz="2000" kern="1200" dirty="0">
                <a:solidFill>
                  <a:schemeClr val="tx2"/>
                </a:solidFill>
              </a:rPr>
            </a:br>
            <a:r>
              <a:rPr lang="en-GB" sz="2000" kern="1200" dirty="0">
                <a:solidFill>
                  <a:schemeClr val="tx2"/>
                </a:solidFill>
              </a:rPr>
              <a:t>Renal Impairment in the German Hepatitis C Registry</a:t>
            </a:r>
          </a:p>
        </p:txBody>
      </p:sp>
      <p:sp>
        <p:nvSpPr>
          <p:cNvPr id="3" name="Text Placeholder 2"/>
          <p:cNvSpPr>
            <a:spLocks noGrp="1"/>
          </p:cNvSpPr>
          <p:nvPr>
            <p:ph type="body" sz="quarter" idx="10"/>
          </p:nvPr>
        </p:nvSpPr>
        <p:spPr/>
        <p:txBody>
          <a:bodyPr/>
          <a:lstStyle/>
          <a:p>
            <a:pPr algn="r"/>
            <a:r>
              <a:rPr lang="en-GB" dirty="0" smtClean="0"/>
              <a:t>Hinrichsen et al. EASL 2016, Barcelona: #GS07</a:t>
            </a:r>
            <a:endParaRPr lang="en-GB" dirty="0"/>
          </a:p>
        </p:txBody>
      </p:sp>
      <p:sp>
        <p:nvSpPr>
          <p:cNvPr id="8" name="TextBox 7"/>
          <p:cNvSpPr txBox="1"/>
          <p:nvPr/>
        </p:nvSpPr>
        <p:spPr>
          <a:xfrm>
            <a:off x="2038562" y="5921431"/>
            <a:ext cx="5083474" cy="369332"/>
          </a:xfrm>
          <a:prstGeom prst="rect">
            <a:avLst/>
          </a:prstGeom>
          <a:noFill/>
        </p:spPr>
        <p:txBody>
          <a:bodyPr wrap="square" rtlCol="0">
            <a:spAutoFit/>
          </a:bodyPr>
          <a:lstStyle/>
          <a:p>
            <a:pPr algn="ctr"/>
            <a:r>
              <a:rPr lang="en-GB" dirty="0">
                <a:solidFill>
                  <a:srgbClr val="000000"/>
                </a:solidFill>
              </a:rPr>
              <a:t>GFR (ml/min/1.73m</a:t>
            </a:r>
            <a:r>
              <a:rPr lang="en-GB" baseline="30000" dirty="0">
                <a:solidFill>
                  <a:srgbClr val="000000"/>
                </a:solidFill>
              </a:rPr>
              <a:t>2</a:t>
            </a:r>
            <a:r>
              <a:rPr lang="en-GB" dirty="0">
                <a:solidFill>
                  <a:srgbClr val="000000"/>
                </a:solidFill>
              </a:rPr>
              <a:t>)*</a:t>
            </a:r>
          </a:p>
        </p:txBody>
      </p:sp>
      <p:sp>
        <p:nvSpPr>
          <p:cNvPr id="9" name="TextBox 8"/>
          <p:cNvSpPr txBox="1"/>
          <p:nvPr/>
        </p:nvSpPr>
        <p:spPr>
          <a:xfrm rot="16200000">
            <a:off x="251755" y="3505023"/>
            <a:ext cx="1515158" cy="341632"/>
          </a:xfrm>
          <a:prstGeom prst="rect">
            <a:avLst/>
          </a:prstGeom>
          <a:noFill/>
        </p:spPr>
        <p:txBody>
          <a:bodyPr wrap="none" rtlCol="0">
            <a:spAutoFit/>
          </a:bodyPr>
          <a:lstStyle/>
          <a:p>
            <a:r>
              <a:rPr lang="en-GB" dirty="0">
                <a:solidFill>
                  <a:srgbClr val="000000"/>
                </a:solidFill>
              </a:rPr>
              <a:t>SVR12/24 (%)</a:t>
            </a:r>
          </a:p>
        </p:txBody>
      </p:sp>
      <p:sp>
        <p:nvSpPr>
          <p:cNvPr id="10" name="TextBox 9"/>
          <p:cNvSpPr txBox="1"/>
          <p:nvPr/>
        </p:nvSpPr>
        <p:spPr>
          <a:xfrm>
            <a:off x="1692691" y="5680353"/>
            <a:ext cx="1716692" cy="340442"/>
          </a:xfrm>
          <a:prstGeom prst="rect">
            <a:avLst/>
          </a:prstGeom>
          <a:noFill/>
        </p:spPr>
        <p:txBody>
          <a:bodyPr wrap="square" rtlCol="0">
            <a:spAutoFit/>
          </a:bodyPr>
          <a:lstStyle/>
          <a:p>
            <a:r>
              <a:rPr lang="en-GB" dirty="0">
                <a:solidFill>
                  <a:srgbClr val="000000"/>
                </a:solidFill>
              </a:rPr>
              <a:t>(Incl. dialysis)</a:t>
            </a:r>
          </a:p>
        </p:txBody>
      </p:sp>
      <p:sp>
        <p:nvSpPr>
          <p:cNvPr id="15" name="TextBox 14"/>
          <p:cNvSpPr txBox="1"/>
          <p:nvPr/>
        </p:nvSpPr>
        <p:spPr>
          <a:xfrm>
            <a:off x="411480" y="6303309"/>
            <a:ext cx="3953994" cy="237757"/>
          </a:xfrm>
          <a:prstGeom prst="rect">
            <a:avLst/>
          </a:prstGeom>
          <a:noFill/>
        </p:spPr>
        <p:txBody>
          <a:bodyPr wrap="square" rtlCol="0">
            <a:spAutoFit/>
          </a:bodyPr>
          <a:lstStyle/>
          <a:p>
            <a:r>
              <a:rPr lang="en-GB" sz="1050" dirty="0">
                <a:solidFill>
                  <a:srgbClr val="000000"/>
                </a:solidFill>
              </a:rPr>
              <a:t>*60/558 patients with unknown GFR not included in this analysis.</a:t>
            </a:r>
          </a:p>
        </p:txBody>
      </p:sp>
      <p:sp>
        <p:nvSpPr>
          <p:cNvPr id="12" name="TextBox 11"/>
          <p:cNvSpPr txBox="1"/>
          <p:nvPr/>
        </p:nvSpPr>
        <p:spPr>
          <a:xfrm>
            <a:off x="2307197" y="4665596"/>
            <a:ext cx="301686" cy="646331"/>
          </a:xfrm>
          <a:prstGeom prst="rect">
            <a:avLst/>
          </a:prstGeom>
          <a:noFill/>
        </p:spPr>
        <p:txBody>
          <a:bodyPr wrap="none" rtlCol="0">
            <a:spAutoFit/>
          </a:bodyPr>
          <a:lstStyle/>
          <a:p>
            <a:pPr algn="ctr"/>
            <a:r>
              <a:rPr lang="en-GB" b="1" u="sng" dirty="0">
                <a:solidFill>
                  <a:srgbClr val="FFFFFF"/>
                </a:solidFill>
              </a:rPr>
              <a:t>4</a:t>
            </a:r>
          </a:p>
          <a:p>
            <a:pPr algn="ctr"/>
            <a:r>
              <a:rPr lang="en-GB" b="1" dirty="0">
                <a:solidFill>
                  <a:srgbClr val="FFFFFF"/>
                </a:solidFill>
              </a:rPr>
              <a:t>4</a:t>
            </a:r>
          </a:p>
        </p:txBody>
      </p:sp>
      <p:sp>
        <p:nvSpPr>
          <p:cNvPr id="14" name="TextBox 13"/>
          <p:cNvSpPr txBox="1"/>
          <p:nvPr/>
        </p:nvSpPr>
        <p:spPr>
          <a:xfrm>
            <a:off x="3464758" y="4665596"/>
            <a:ext cx="301686" cy="646331"/>
          </a:xfrm>
          <a:prstGeom prst="rect">
            <a:avLst/>
          </a:prstGeom>
          <a:noFill/>
        </p:spPr>
        <p:txBody>
          <a:bodyPr wrap="none" rtlCol="0">
            <a:spAutoFit/>
          </a:bodyPr>
          <a:lstStyle/>
          <a:p>
            <a:pPr algn="ctr"/>
            <a:r>
              <a:rPr lang="en-GB" b="1" u="sng" dirty="0">
                <a:solidFill>
                  <a:srgbClr val="FFFFFF"/>
                </a:solidFill>
              </a:rPr>
              <a:t>5</a:t>
            </a:r>
          </a:p>
          <a:p>
            <a:pPr algn="ctr"/>
            <a:r>
              <a:rPr lang="en-GB" b="1" dirty="0">
                <a:solidFill>
                  <a:srgbClr val="FFFFFF"/>
                </a:solidFill>
              </a:rPr>
              <a:t>5</a:t>
            </a:r>
          </a:p>
        </p:txBody>
      </p:sp>
      <p:sp>
        <p:nvSpPr>
          <p:cNvPr id="16" name="TextBox 15"/>
          <p:cNvSpPr txBox="1"/>
          <p:nvPr/>
        </p:nvSpPr>
        <p:spPr>
          <a:xfrm>
            <a:off x="4542110" y="4665596"/>
            <a:ext cx="418704" cy="646331"/>
          </a:xfrm>
          <a:prstGeom prst="rect">
            <a:avLst/>
          </a:prstGeom>
          <a:noFill/>
        </p:spPr>
        <p:txBody>
          <a:bodyPr wrap="none" rtlCol="0">
            <a:spAutoFit/>
          </a:bodyPr>
          <a:lstStyle/>
          <a:p>
            <a:pPr algn="ctr"/>
            <a:r>
              <a:rPr lang="en-GB" u="sng" dirty="0">
                <a:solidFill>
                  <a:srgbClr val="FFFFFF"/>
                </a:solidFill>
              </a:rPr>
              <a:t>25</a:t>
            </a:r>
          </a:p>
          <a:p>
            <a:pPr algn="ctr"/>
            <a:r>
              <a:rPr lang="en-GB" dirty="0">
                <a:solidFill>
                  <a:srgbClr val="FFFFFF"/>
                </a:solidFill>
              </a:rPr>
              <a:t>25</a:t>
            </a:r>
          </a:p>
        </p:txBody>
      </p:sp>
      <p:sp>
        <p:nvSpPr>
          <p:cNvPr id="17" name="TextBox 16"/>
          <p:cNvSpPr txBox="1"/>
          <p:nvPr/>
        </p:nvSpPr>
        <p:spPr>
          <a:xfrm>
            <a:off x="5609301" y="4665596"/>
            <a:ext cx="535724" cy="646331"/>
          </a:xfrm>
          <a:prstGeom prst="rect">
            <a:avLst/>
          </a:prstGeom>
          <a:noFill/>
        </p:spPr>
        <p:txBody>
          <a:bodyPr wrap="none" rtlCol="0">
            <a:spAutoFit/>
          </a:bodyPr>
          <a:lstStyle/>
          <a:p>
            <a:pPr algn="ctr"/>
            <a:r>
              <a:rPr lang="en-GB" u="sng" dirty="0">
                <a:solidFill>
                  <a:srgbClr val="000000"/>
                </a:solidFill>
              </a:rPr>
              <a:t>152</a:t>
            </a:r>
          </a:p>
          <a:p>
            <a:pPr algn="ctr"/>
            <a:r>
              <a:rPr lang="en-GB" dirty="0">
                <a:solidFill>
                  <a:srgbClr val="000000"/>
                </a:solidFill>
              </a:rPr>
              <a:t>159</a:t>
            </a:r>
          </a:p>
        </p:txBody>
      </p:sp>
      <p:sp>
        <p:nvSpPr>
          <p:cNvPr id="18" name="TextBox 17"/>
          <p:cNvSpPr txBox="1"/>
          <p:nvPr/>
        </p:nvSpPr>
        <p:spPr>
          <a:xfrm>
            <a:off x="6758448" y="4665596"/>
            <a:ext cx="535724" cy="646331"/>
          </a:xfrm>
          <a:prstGeom prst="rect">
            <a:avLst/>
          </a:prstGeom>
          <a:noFill/>
        </p:spPr>
        <p:txBody>
          <a:bodyPr wrap="none" rtlCol="0">
            <a:spAutoFit/>
          </a:bodyPr>
          <a:lstStyle/>
          <a:p>
            <a:pPr algn="ctr"/>
            <a:r>
              <a:rPr lang="en-GB" u="sng" dirty="0">
                <a:solidFill>
                  <a:srgbClr val="000000"/>
                </a:solidFill>
              </a:rPr>
              <a:t>296</a:t>
            </a:r>
          </a:p>
          <a:p>
            <a:pPr algn="ctr"/>
            <a:r>
              <a:rPr lang="en-GB" dirty="0">
                <a:solidFill>
                  <a:srgbClr val="000000"/>
                </a:solidFill>
              </a:rPr>
              <a:t>305</a:t>
            </a:r>
          </a:p>
        </p:txBody>
      </p:sp>
      <p:sp>
        <p:nvSpPr>
          <p:cNvPr id="21" name="3 Marcador de pie de página"/>
          <p:cNvSpPr txBox="1">
            <a:spLocks/>
          </p:cNvSpPr>
          <p:nvPr/>
        </p:nvSpPr>
        <p:spPr>
          <a:xfrm>
            <a:off x="2172354" y="6577290"/>
            <a:ext cx="5484812" cy="2744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dirty="0">
                <a:solidFill>
                  <a:srgbClr val="FFFFFF"/>
                </a:solidFill>
              </a:rPr>
              <a:t>Renal B3 | June 2016 |For internal use only| Company Confidential © 2016</a:t>
            </a:r>
          </a:p>
        </p:txBody>
      </p:sp>
      <p:sp>
        <p:nvSpPr>
          <p:cNvPr id="19" name="Rounded Rectangle 18"/>
          <p:cNvSpPr/>
          <p:nvPr/>
        </p:nvSpPr>
        <p:spPr>
          <a:xfrm>
            <a:off x="387098" y="1106957"/>
            <a:ext cx="8321041" cy="469595"/>
          </a:xfrm>
          <a:prstGeom prst="roundRect">
            <a:avLst/>
          </a:prstGeom>
          <a:ln/>
        </p:spPr>
        <p:style>
          <a:lnRef idx="1">
            <a:schemeClr val="accent5"/>
          </a:lnRef>
          <a:fillRef idx="3">
            <a:schemeClr val="accent5"/>
          </a:fillRef>
          <a:effectRef idx="2">
            <a:schemeClr val="accent5"/>
          </a:effectRef>
          <a:fontRef idx="minor">
            <a:schemeClr val="lt1"/>
          </a:fontRef>
        </p:style>
        <p:txBody>
          <a:bodyPr lIns="0" rIns="0" anchor="ctr"/>
          <a:lstStyle/>
          <a:p>
            <a:pPr algn="ctr" defTabSz="342900">
              <a:defRPr/>
            </a:pPr>
            <a:r>
              <a:rPr lang="en-GB" b="1" kern="0" dirty="0">
                <a:solidFill>
                  <a:srgbClr val="FFFFFF"/>
                </a:solidFill>
              </a:rPr>
              <a:t>100% SVR in patients with an eGFR &lt;60 incl. dialysis (34/34)</a:t>
            </a:r>
          </a:p>
        </p:txBody>
      </p:sp>
    </p:spTree>
    <p:extLst>
      <p:ext uri="{BB962C8B-B14F-4D97-AF65-F5344CB8AC3E}">
        <p14:creationId xmlns:p14="http://schemas.microsoft.com/office/powerpoint/2010/main" val="298005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03" y="594183"/>
            <a:ext cx="8363178" cy="332399"/>
          </a:xfrm>
        </p:spPr>
        <p:txBody>
          <a:bodyPr>
            <a:normAutofit fontScale="90000"/>
          </a:bodyPr>
          <a:lstStyle/>
          <a:p>
            <a:pPr>
              <a:lnSpc>
                <a:spcPct val="90000"/>
              </a:lnSpc>
            </a:pPr>
            <a:r>
              <a:rPr lang="en-US" kern="1200" dirty="0">
                <a:solidFill>
                  <a:schemeClr val="tx2"/>
                </a:solidFill>
              </a:rPr>
              <a:t>OBV/PTV/r ± DSV ± RBV in Patients With Renal Insufficiency</a:t>
            </a:r>
          </a:p>
        </p:txBody>
      </p:sp>
      <p:sp>
        <p:nvSpPr>
          <p:cNvPr id="7" name="Freeform 6"/>
          <p:cNvSpPr/>
          <p:nvPr/>
        </p:nvSpPr>
        <p:spPr>
          <a:xfrm>
            <a:off x="577769" y="2631577"/>
            <a:ext cx="8450318" cy="1097280"/>
          </a:xfrm>
          <a:custGeom>
            <a:avLst/>
            <a:gdLst>
              <a:gd name="connsiteX0" fmla="*/ 0 w 7552765"/>
              <a:gd name="connsiteY0" fmla="*/ 42958 h 257741"/>
              <a:gd name="connsiteX1" fmla="*/ 42958 w 7552765"/>
              <a:gd name="connsiteY1" fmla="*/ 0 h 257741"/>
              <a:gd name="connsiteX2" fmla="*/ 7509807 w 7552765"/>
              <a:gd name="connsiteY2" fmla="*/ 0 h 257741"/>
              <a:gd name="connsiteX3" fmla="*/ 7552765 w 7552765"/>
              <a:gd name="connsiteY3" fmla="*/ 42958 h 257741"/>
              <a:gd name="connsiteX4" fmla="*/ 7552765 w 7552765"/>
              <a:gd name="connsiteY4" fmla="*/ 214783 h 257741"/>
              <a:gd name="connsiteX5" fmla="*/ 7509807 w 7552765"/>
              <a:gd name="connsiteY5" fmla="*/ 257741 h 257741"/>
              <a:gd name="connsiteX6" fmla="*/ 42958 w 7552765"/>
              <a:gd name="connsiteY6" fmla="*/ 257741 h 257741"/>
              <a:gd name="connsiteX7" fmla="*/ 0 w 7552765"/>
              <a:gd name="connsiteY7" fmla="*/ 214783 h 257741"/>
              <a:gd name="connsiteX8" fmla="*/ 0 w 7552765"/>
              <a:gd name="connsiteY8" fmla="*/ 42958 h 25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52765" h="257741">
                <a:moveTo>
                  <a:pt x="0" y="42958"/>
                </a:moveTo>
                <a:cubicBezTo>
                  <a:pt x="0" y="19233"/>
                  <a:pt x="19233" y="0"/>
                  <a:pt x="42958" y="0"/>
                </a:cubicBezTo>
                <a:lnTo>
                  <a:pt x="7509807" y="0"/>
                </a:lnTo>
                <a:cubicBezTo>
                  <a:pt x="7533532" y="0"/>
                  <a:pt x="7552765" y="19233"/>
                  <a:pt x="7552765" y="42958"/>
                </a:cubicBezTo>
                <a:lnTo>
                  <a:pt x="7552765" y="214783"/>
                </a:lnTo>
                <a:cubicBezTo>
                  <a:pt x="7552765" y="238508"/>
                  <a:pt x="7533532" y="257741"/>
                  <a:pt x="7509807" y="257741"/>
                </a:cubicBezTo>
                <a:lnTo>
                  <a:pt x="42958" y="257741"/>
                </a:lnTo>
                <a:cubicBezTo>
                  <a:pt x="19233" y="257741"/>
                  <a:pt x="0" y="238508"/>
                  <a:pt x="0" y="214783"/>
                </a:cubicBezTo>
                <a:lnTo>
                  <a:pt x="0" y="42958"/>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88782" tIns="88782" rIns="88782" bIns="88782" numCol="1" spcCol="1270" anchor="ctr" anchorCtr="0">
            <a:noAutofit/>
          </a:bodyPr>
          <a:lstStyle/>
          <a:p>
            <a:pPr marL="682625"/>
            <a:r>
              <a:rPr lang="en-US" sz="2000" dirty="0">
                <a:solidFill>
                  <a:srgbClr val="000000"/>
                </a:solidFill>
              </a:rPr>
              <a:t>OBV/PTV/r and DSV are cleared by non-renal metabolism</a:t>
            </a:r>
          </a:p>
          <a:p>
            <a:pPr marL="682625" lvl="1">
              <a:buFont typeface="Arial" panose="020B0604020202020204" pitchFamily="34" charset="0"/>
              <a:buChar char="•"/>
            </a:pPr>
            <a:r>
              <a:rPr lang="en-US" sz="2000" dirty="0">
                <a:solidFill>
                  <a:srgbClr val="000000"/>
                </a:solidFill>
              </a:rPr>
              <a:t> Elimination via the renal route is negligible (≤1.5%)</a:t>
            </a:r>
          </a:p>
        </p:txBody>
      </p:sp>
      <p:sp>
        <p:nvSpPr>
          <p:cNvPr id="10" name="Freeform 9"/>
          <p:cNvSpPr/>
          <p:nvPr/>
        </p:nvSpPr>
        <p:spPr>
          <a:xfrm>
            <a:off x="577769" y="3825338"/>
            <a:ext cx="8450318" cy="1097280"/>
          </a:xfrm>
          <a:custGeom>
            <a:avLst/>
            <a:gdLst>
              <a:gd name="connsiteX0" fmla="*/ 0 w 7552765"/>
              <a:gd name="connsiteY0" fmla="*/ 102982 h 617878"/>
              <a:gd name="connsiteX1" fmla="*/ 102982 w 7552765"/>
              <a:gd name="connsiteY1" fmla="*/ 0 h 617878"/>
              <a:gd name="connsiteX2" fmla="*/ 7449783 w 7552765"/>
              <a:gd name="connsiteY2" fmla="*/ 0 h 617878"/>
              <a:gd name="connsiteX3" fmla="*/ 7552765 w 7552765"/>
              <a:gd name="connsiteY3" fmla="*/ 102982 h 617878"/>
              <a:gd name="connsiteX4" fmla="*/ 7552765 w 7552765"/>
              <a:gd name="connsiteY4" fmla="*/ 514896 h 617878"/>
              <a:gd name="connsiteX5" fmla="*/ 7449783 w 7552765"/>
              <a:gd name="connsiteY5" fmla="*/ 617878 h 617878"/>
              <a:gd name="connsiteX6" fmla="*/ 102982 w 7552765"/>
              <a:gd name="connsiteY6" fmla="*/ 617878 h 617878"/>
              <a:gd name="connsiteX7" fmla="*/ 0 w 7552765"/>
              <a:gd name="connsiteY7" fmla="*/ 514896 h 617878"/>
              <a:gd name="connsiteX8" fmla="*/ 0 w 7552765"/>
              <a:gd name="connsiteY8" fmla="*/ 102982 h 617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52765" h="617878">
                <a:moveTo>
                  <a:pt x="0" y="102982"/>
                </a:moveTo>
                <a:cubicBezTo>
                  <a:pt x="0" y="46107"/>
                  <a:pt x="46107" y="0"/>
                  <a:pt x="102982" y="0"/>
                </a:cubicBezTo>
                <a:lnTo>
                  <a:pt x="7449783" y="0"/>
                </a:lnTo>
                <a:cubicBezTo>
                  <a:pt x="7506658" y="0"/>
                  <a:pt x="7552765" y="46107"/>
                  <a:pt x="7552765" y="102982"/>
                </a:cubicBezTo>
                <a:lnTo>
                  <a:pt x="7552765" y="514896"/>
                </a:lnTo>
                <a:cubicBezTo>
                  <a:pt x="7552765" y="571771"/>
                  <a:pt x="7506658" y="617878"/>
                  <a:pt x="7449783" y="617878"/>
                </a:cubicBezTo>
                <a:lnTo>
                  <a:pt x="102982" y="617878"/>
                </a:lnTo>
                <a:cubicBezTo>
                  <a:pt x="46107" y="617878"/>
                  <a:pt x="0" y="571771"/>
                  <a:pt x="0" y="514896"/>
                </a:cubicBezTo>
                <a:lnTo>
                  <a:pt x="0" y="102982"/>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06362" tIns="106362" rIns="106362" bIns="106362" numCol="1" spcCol="1270" anchor="ctr" anchorCtr="0">
            <a:noAutofit/>
          </a:bodyPr>
          <a:lstStyle/>
          <a:p>
            <a:pPr marL="682625"/>
            <a:r>
              <a:rPr lang="en-US" sz="2000" dirty="0">
                <a:solidFill>
                  <a:srgbClr val="000000"/>
                </a:solidFill>
              </a:rPr>
              <a:t>No dosage adjustment of OBV/PTV/r + DSV is required in patients with mild, moderate, or severe renal impairment </a:t>
            </a:r>
          </a:p>
        </p:txBody>
      </p:sp>
      <p:sp>
        <p:nvSpPr>
          <p:cNvPr id="21" name="Oval 20"/>
          <p:cNvSpPr/>
          <p:nvPr/>
        </p:nvSpPr>
        <p:spPr>
          <a:xfrm>
            <a:off x="176659" y="2619708"/>
            <a:ext cx="1106424" cy="1109149"/>
          </a:xfrm>
          <a:prstGeom prst="ellipse">
            <a:avLst/>
          </a:prstGeom>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76659" y="3813469"/>
            <a:ext cx="1106424" cy="1109149"/>
          </a:xfrm>
          <a:prstGeom prst="ellipse">
            <a:avLst/>
          </a:prstGeom>
        </p:spPr>
        <p:style>
          <a:lnRef idx="1">
            <a:schemeClr val="accent1"/>
          </a:lnRef>
          <a:fillRef idx="3">
            <a:schemeClr val="accent1"/>
          </a:fillRef>
          <a:effectRef idx="2">
            <a:schemeClr val="accent1"/>
          </a:effectRef>
          <a:fontRef idx="minor">
            <a:schemeClr val="lt1"/>
          </a:fontRef>
        </p:style>
      </p:sp>
      <p:sp>
        <p:nvSpPr>
          <p:cNvPr id="9" name="Freeform 8"/>
          <p:cNvSpPr/>
          <p:nvPr/>
        </p:nvSpPr>
        <p:spPr>
          <a:xfrm>
            <a:off x="577769" y="5101508"/>
            <a:ext cx="8450318" cy="1097280"/>
          </a:xfrm>
          <a:custGeom>
            <a:avLst/>
            <a:gdLst>
              <a:gd name="connsiteX0" fmla="*/ 0 w 7552765"/>
              <a:gd name="connsiteY0" fmla="*/ 42958 h 257741"/>
              <a:gd name="connsiteX1" fmla="*/ 42958 w 7552765"/>
              <a:gd name="connsiteY1" fmla="*/ 0 h 257741"/>
              <a:gd name="connsiteX2" fmla="*/ 7509807 w 7552765"/>
              <a:gd name="connsiteY2" fmla="*/ 0 h 257741"/>
              <a:gd name="connsiteX3" fmla="*/ 7552765 w 7552765"/>
              <a:gd name="connsiteY3" fmla="*/ 42958 h 257741"/>
              <a:gd name="connsiteX4" fmla="*/ 7552765 w 7552765"/>
              <a:gd name="connsiteY4" fmla="*/ 214783 h 257741"/>
              <a:gd name="connsiteX5" fmla="*/ 7509807 w 7552765"/>
              <a:gd name="connsiteY5" fmla="*/ 257741 h 257741"/>
              <a:gd name="connsiteX6" fmla="*/ 42958 w 7552765"/>
              <a:gd name="connsiteY6" fmla="*/ 257741 h 257741"/>
              <a:gd name="connsiteX7" fmla="*/ 0 w 7552765"/>
              <a:gd name="connsiteY7" fmla="*/ 214783 h 257741"/>
              <a:gd name="connsiteX8" fmla="*/ 0 w 7552765"/>
              <a:gd name="connsiteY8" fmla="*/ 42958 h 25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52765" h="257741">
                <a:moveTo>
                  <a:pt x="0" y="42958"/>
                </a:moveTo>
                <a:cubicBezTo>
                  <a:pt x="0" y="19233"/>
                  <a:pt x="19233" y="0"/>
                  <a:pt x="42958" y="0"/>
                </a:cubicBezTo>
                <a:lnTo>
                  <a:pt x="7509807" y="0"/>
                </a:lnTo>
                <a:cubicBezTo>
                  <a:pt x="7533532" y="0"/>
                  <a:pt x="7552765" y="19233"/>
                  <a:pt x="7552765" y="42958"/>
                </a:cubicBezTo>
                <a:lnTo>
                  <a:pt x="7552765" y="214783"/>
                </a:lnTo>
                <a:cubicBezTo>
                  <a:pt x="7552765" y="238508"/>
                  <a:pt x="7533532" y="257741"/>
                  <a:pt x="7509807" y="257741"/>
                </a:cubicBezTo>
                <a:lnTo>
                  <a:pt x="42958" y="257741"/>
                </a:lnTo>
                <a:cubicBezTo>
                  <a:pt x="19233" y="257741"/>
                  <a:pt x="0" y="238508"/>
                  <a:pt x="0" y="214783"/>
                </a:cubicBezTo>
                <a:lnTo>
                  <a:pt x="0" y="42958"/>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88782" tIns="88782" rIns="88782" bIns="88782" numCol="1" spcCol="1270" anchor="ctr" anchorCtr="0">
            <a:noAutofit/>
          </a:bodyPr>
          <a:lstStyle/>
          <a:p>
            <a:pPr marL="682625"/>
            <a:r>
              <a:rPr lang="en-US" sz="2000" dirty="0">
                <a:solidFill>
                  <a:srgbClr val="000000"/>
                </a:solidFill>
              </a:rPr>
              <a:t>100% SVR12 (7/7) in GT1b patients and 92% SVR12 (11/12 – </a:t>
            </a:r>
            <a:r>
              <a:rPr lang="en-US" sz="2000" dirty="0" err="1">
                <a:solidFill>
                  <a:srgbClr val="000000"/>
                </a:solidFill>
              </a:rPr>
              <a:t>mITT</a:t>
            </a:r>
            <a:r>
              <a:rPr lang="en-US" sz="2000" dirty="0">
                <a:solidFill>
                  <a:srgbClr val="000000"/>
                </a:solidFill>
              </a:rPr>
              <a:t>) in GT1a patients in RUBY-1, cohort 1.</a:t>
            </a:r>
          </a:p>
        </p:txBody>
      </p:sp>
      <p:sp>
        <p:nvSpPr>
          <p:cNvPr id="11" name="Oval 10"/>
          <p:cNvSpPr/>
          <p:nvPr/>
        </p:nvSpPr>
        <p:spPr>
          <a:xfrm>
            <a:off x="176659" y="5089639"/>
            <a:ext cx="1106424" cy="1109149"/>
          </a:xfrm>
          <a:prstGeom prst="ellipse">
            <a:avLst/>
          </a:prstGeom>
        </p:spPr>
        <p:style>
          <a:lnRef idx="1">
            <a:schemeClr val="accent1"/>
          </a:lnRef>
          <a:fillRef idx="3">
            <a:schemeClr val="accent1"/>
          </a:fillRef>
          <a:effectRef idx="2">
            <a:schemeClr val="accent1"/>
          </a:effectRef>
          <a:fontRef idx="minor">
            <a:schemeClr val="lt1"/>
          </a:fontRef>
        </p:style>
      </p:sp>
      <p:sp>
        <p:nvSpPr>
          <p:cNvPr id="17" name="Freeform 16"/>
          <p:cNvSpPr/>
          <p:nvPr/>
        </p:nvSpPr>
        <p:spPr>
          <a:xfrm>
            <a:off x="577769" y="1318601"/>
            <a:ext cx="8450318" cy="1097280"/>
          </a:xfrm>
          <a:custGeom>
            <a:avLst/>
            <a:gdLst>
              <a:gd name="connsiteX0" fmla="*/ 0 w 7552765"/>
              <a:gd name="connsiteY0" fmla="*/ 42958 h 257741"/>
              <a:gd name="connsiteX1" fmla="*/ 42958 w 7552765"/>
              <a:gd name="connsiteY1" fmla="*/ 0 h 257741"/>
              <a:gd name="connsiteX2" fmla="*/ 7509807 w 7552765"/>
              <a:gd name="connsiteY2" fmla="*/ 0 h 257741"/>
              <a:gd name="connsiteX3" fmla="*/ 7552765 w 7552765"/>
              <a:gd name="connsiteY3" fmla="*/ 42958 h 257741"/>
              <a:gd name="connsiteX4" fmla="*/ 7552765 w 7552765"/>
              <a:gd name="connsiteY4" fmla="*/ 214783 h 257741"/>
              <a:gd name="connsiteX5" fmla="*/ 7509807 w 7552765"/>
              <a:gd name="connsiteY5" fmla="*/ 257741 h 257741"/>
              <a:gd name="connsiteX6" fmla="*/ 42958 w 7552765"/>
              <a:gd name="connsiteY6" fmla="*/ 257741 h 257741"/>
              <a:gd name="connsiteX7" fmla="*/ 0 w 7552765"/>
              <a:gd name="connsiteY7" fmla="*/ 214783 h 257741"/>
              <a:gd name="connsiteX8" fmla="*/ 0 w 7552765"/>
              <a:gd name="connsiteY8" fmla="*/ 42958 h 25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52765" h="257741">
                <a:moveTo>
                  <a:pt x="0" y="42958"/>
                </a:moveTo>
                <a:cubicBezTo>
                  <a:pt x="0" y="19233"/>
                  <a:pt x="19233" y="0"/>
                  <a:pt x="42958" y="0"/>
                </a:cubicBezTo>
                <a:lnTo>
                  <a:pt x="7509807" y="0"/>
                </a:lnTo>
                <a:cubicBezTo>
                  <a:pt x="7533532" y="0"/>
                  <a:pt x="7552765" y="19233"/>
                  <a:pt x="7552765" y="42958"/>
                </a:cubicBezTo>
                <a:lnTo>
                  <a:pt x="7552765" y="214783"/>
                </a:lnTo>
                <a:cubicBezTo>
                  <a:pt x="7552765" y="238508"/>
                  <a:pt x="7533532" y="257741"/>
                  <a:pt x="7509807" y="257741"/>
                </a:cubicBezTo>
                <a:lnTo>
                  <a:pt x="42958" y="257741"/>
                </a:lnTo>
                <a:cubicBezTo>
                  <a:pt x="19233" y="257741"/>
                  <a:pt x="0" y="238508"/>
                  <a:pt x="0" y="214783"/>
                </a:cubicBezTo>
                <a:lnTo>
                  <a:pt x="0" y="42958"/>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88782" tIns="88782" rIns="88782" bIns="88782" numCol="1" spcCol="1270" anchor="ctr" anchorCtr="0">
            <a:noAutofit/>
          </a:bodyPr>
          <a:lstStyle/>
          <a:p>
            <a:pPr marL="682625"/>
            <a:r>
              <a:rPr lang="en-GB" sz="2000" dirty="0">
                <a:solidFill>
                  <a:srgbClr val="000000"/>
                </a:solidFill>
              </a:rPr>
              <a:t>Regular monitoring of renal function by eGFR and early treatment of HCV is important to  avoiding further complications and mortality associated with patients with CKD and HCV</a:t>
            </a:r>
            <a:endParaRPr lang="en-CA" sz="2000" dirty="0">
              <a:solidFill>
                <a:srgbClr val="000000"/>
              </a:solidFill>
            </a:endParaRPr>
          </a:p>
        </p:txBody>
      </p:sp>
      <p:sp>
        <p:nvSpPr>
          <p:cNvPr id="18" name="Oval 17"/>
          <p:cNvSpPr/>
          <p:nvPr/>
        </p:nvSpPr>
        <p:spPr>
          <a:xfrm>
            <a:off x="176659" y="1306732"/>
            <a:ext cx="1106424" cy="1109149"/>
          </a:xfrm>
          <a:prstGeom prst="ellipse">
            <a:avLst/>
          </a:prstGeom>
        </p:spPr>
        <p:style>
          <a:lnRef idx="1">
            <a:schemeClr val="accent1"/>
          </a:lnRef>
          <a:fillRef idx="3">
            <a:schemeClr val="accent1"/>
          </a:fillRef>
          <a:effectRef idx="2">
            <a:schemeClr val="accent1"/>
          </a:effectRef>
          <a:fontRef idx="minor">
            <a:schemeClr val="lt1"/>
          </a:fontRef>
        </p:style>
      </p:sp>
      <p:sp>
        <p:nvSpPr>
          <p:cNvPr id="20" name="3 Marcador de pie de página"/>
          <p:cNvSpPr txBox="1">
            <a:spLocks/>
          </p:cNvSpPr>
          <p:nvPr/>
        </p:nvSpPr>
        <p:spPr>
          <a:xfrm>
            <a:off x="2172354" y="6577290"/>
            <a:ext cx="5484812" cy="2744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dirty="0">
                <a:solidFill>
                  <a:srgbClr val="FFFFFF"/>
                </a:solidFill>
              </a:rPr>
              <a:t>Renal B3 | June 2016 |For internal use only| Company Confidential © 2016</a:t>
            </a:r>
          </a:p>
        </p:txBody>
      </p:sp>
    </p:spTree>
    <p:extLst>
      <p:ext uri="{BB962C8B-B14F-4D97-AF65-F5344CB8AC3E}">
        <p14:creationId xmlns:p14="http://schemas.microsoft.com/office/powerpoint/2010/main" val="31991184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200" b="1" dirty="0" smtClean="0"/>
              <a:t>AASLD: Recommendations </a:t>
            </a:r>
            <a:r>
              <a:rPr lang="hr-HR" sz="3200" b="1" dirty="0"/>
              <a:t>for Testing,</a:t>
            </a:r>
            <a:br>
              <a:rPr lang="hr-HR" sz="3200" b="1" dirty="0"/>
            </a:br>
            <a:r>
              <a:rPr lang="en-US" sz="3200" b="1" dirty="0"/>
              <a:t>Managing, and Treating Hepatitis </a:t>
            </a:r>
            <a:r>
              <a:rPr lang="en-US" sz="3200" b="1" dirty="0" smtClean="0"/>
              <a:t>C</a:t>
            </a:r>
            <a:r>
              <a:rPr lang="hr-HR" sz="3200" b="1" dirty="0" smtClean="0"/>
              <a:t>, 2016</a:t>
            </a:r>
            <a:endParaRPr lang="hr-HR" sz="3200" dirty="0"/>
          </a:p>
        </p:txBody>
      </p:sp>
      <p:sp>
        <p:nvSpPr>
          <p:cNvPr id="3" name="Content Placeholder 2"/>
          <p:cNvSpPr>
            <a:spLocks noGrp="1"/>
          </p:cNvSpPr>
          <p:nvPr>
            <p:ph sz="quarter" idx="12"/>
          </p:nvPr>
        </p:nvSpPr>
        <p:spPr/>
        <p:txBody>
          <a:bodyPr>
            <a:normAutofit fontScale="92500" lnSpcReduction="10000"/>
          </a:bodyPr>
          <a:lstStyle/>
          <a:p>
            <a:r>
              <a:rPr lang="en-US" sz="1600" b="1" dirty="0"/>
              <a:t>Persons on hemodialysis. </a:t>
            </a:r>
            <a:r>
              <a:rPr lang="en-US" sz="1600" dirty="0"/>
              <a:t>The prevalence rate of HCV infection is markedly elevated in persons </a:t>
            </a:r>
            <a:r>
              <a:rPr lang="en-US" sz="1600" dirty="0" smtClean="0"/>
              <a:t>on</a:t>
            </a:r>
            <a:r>
              <a:rPr lang="hr-HR" sz="1600" dirty="0" smtClean="0"/>
              <a:t> </a:t>
            </a:r>
            <a:r>
              <a:rPr lang="en-US" sz="1600" dirty="0" smtClean="0"/>
              <a:t>hemodialysis </a:t>
            </a:r>
            <a:r>
              <a:rPr lang="en-US" sz="1600" dirty="0"/>
              <a:t>and ranged from 2.6% to 22.9% in a large multinational study. (</a:t>
            </a:r>
            <a:r>
              <a:rPr lang="en-US" sz="1600" dirty="0" err="1"/>
              <a:t>Fissell</a:t>
            </a:r>
            <a:r>
              <a:rPr lang="en-US" sz="1600" dirty="0"/>
              <a:t>, </a:t>
            </a:r>
            <a:r>
              <a:rPr lang="en-US" sz="1600" dirty="0" smtClean="0"/>
              <a:t>2004</a:t>
            </a:r>
            <a:r>
              <a:rPr lang="hr-HR" sz="1600" dirty="0" smtClean="0"/>
              <a:t>)</a:t>
            </a:r>
          </a:p>
          <a:p>
            <a:r>
              <a:rPr lang="en-US" sz="1600" dirty="0"/>
              <a:t>HCV-infected persons on hemodialysis have a decreased quality of life and increased mortality </a:t>
            </a:r>
            <a:r>
              <a:rPr lang="en-US" sz="1600" dirty="0" smtClean="0"/>
              <a:t>compared</a:t>
            </a:r>
            <a:r>
              <a:rPr lang="hr-HR" sz="1600" dirty="0" smtClean="0"/>
              <a:t> </a:t>
            </a:r>
            <a:r>
              <a:rPr lang="en-US" sz="1600" dirty="0" smtClean="0"/>
              <a:t>with </a:t>
            </a:r>
            <a:r>
              <a:rPr lang="en-US" sz="1600" dirty="0"/>
              <a:t>uninfected persons on hemodialysis. (</a:t>
            </a:r>
            <a:r>
              <a:rPr lang="en-US" sz="1600" dirty="0" err="1"/>
              <a:t>Fabrizi</a:t>
            </a:r>
            <a:r>
              <a:rPr lang="en-US" sz="1600" dirty="0"/>
              <a:t>, </a:t>
            </a:r>
            <a:r>
              <a:rPr lang="en-US" sz="1600" dirty="0" smtClean="0"/>
              <a:t>2002</a:t>
            </a:r>
            <a:r>
              <a:rPr lang="hr-HR" sz="1600" dirty="0" smtClean="0"/>
              <a:t>)</a:t>
            </a:r>
          </a:p>
          <a:p>
            <a:pPr marL="0" indent="0" algn="ctr">
              <a:buNone/>
            </a:pPr>
            <a:r>
              <a:rPr lang="en-US" sz="1600" b="1" i="1" dirty="0"/>
              <a:t>The summary of recommendations for patients with renal impairment, including severe </a:t>
            </a:r>
            <a:r>
              <a:rPr lang="en-US" sz="1600" b="1" i="1" dirty="0" smtClean="0"/>
              <a:t>renal</a:t>
            </a:r>
            <a:r>
              <a:rPr lang="hr-HR" sz="1600" b="1" i="1" dirty="0" smtClean="0"/>
              <a:t> </a:t>
            </a:r>
            <a:r>
              <a:rPr lang="en-US" sz="1600" b="1" i="1" dirty="0" smtClean="0"/>
              <a:t>impairment </a:t>
            </a:r>
            <a:r>
              <a:rPr lang="en-US" sz="1600" b="1" i="1" dirty="0"/>
              <a:t>(creatinine clearance [</a:t>
            </a:r>
            <a:r>
              <a:rPr lang="en-US" sz="1600" b="1" i="1" dirty="0" err="1"/>
              <a:t>CrCl</a:t>
            </a:r>
            <a:r>
              <a:rPr lang="en-US" sz="1600" b="1" i="1" dirty="0"/>
              <a:t>] &lt;30 mL/min) or end-stage renal disease (</a:t>
            </a:r>
            <a:r>
              <a:rPr lang="en-US" sz="1600" b="1" i="1" dirty="0" smtClean="0"/>
              <a:t>ESRD)</a:t>
            </a:r>
            <a:r>
              <a:rPr lang="hr-HR" sz="1600" b="1" i="1" dirty="0" smtClean="0"/>
              <a:t> </a:t>
            </a:r>
            <a:r>
              <a:rPr lang="en-US" sz="1600" b="1" i="1" dirty="0" smtClean="0"/>
              <a:t>requiring </a:t>
            </a:r>
            <a:r>
              <a:rPr lang="en-US" sz="1600" b="1" i="1" dirty="0"/>
              <a:t>hemodialysis or peritoneal </a:t>
            </a:r>
            <a:r>
              <a:rPr lang="en-US" sz="1600" b="1" i="1" dirty="0" smtClean="0"/>
              <a:t>dialysis</a:t>
            </a:r>
            <a:endParaRPr lang="hr-HR" sz="1600" b="1" i="1" dirty="0" smtClean="0"/>
          </a:p>
          <a:p>
            <a:pPr algn="just"/>
            <a:r>
              <a:rPr lang="en-US" sz="1600" dirty="0"/>
              <a:t>For patients with genotype 1b infection and </a:t>
            </a:r>
            <a:r>
              <a:rPr lang="en-US" sz="1600" dirty="0" err="1"/>
              <a:t>CrCl</a:t>
            </a:r>
            <a:r>
              <a:rPr lang="en-US" sz="1600" dirty="0"/>
              <a:t> below 30 mL/min for whom the urgency to</a:t>
            </a:r>
          </a:p>
          <a:p>
            <a:pPr marL="0" indent="0" algn="just">
              <a:buNone/>
            </a:pPr>
            <a:r>
              <a:rPr lang="hr-HR" sz="1600" dirty="0" smtClean="0"/>
              <a:t>        </a:t>
            </a:r>
            <a:r>
              <a:rPr lang="en-US" sz="1600" dirty="0" smtClean="0"/>
              <a:t>treat </a:t>
            </a:r>
            <a:r>
              <a:rPr lang="en-US" sz="1600" dirty="0"/>
              <a:t>is high and renal transplant is not an immediate option, daily fixed-dose </a:t>
            </a:r>
            <a:r>
              <a:rPr lang="en-US" sz="1600" dirty="0" smtClean="0"/>
              <a:t>combination</a:t>
            </a:r>
            <a:r>
              <a:rPr lang="hr-HR" sz="1600" dirty="0" smtClean="0"/>
              <a:t>of        </a:t>
            </a:r>
          </a:p>
          <a:p>
            <a:pPr marL="0" indent="0" algn="just">
              <a:buNone/>
            </a:pPr>
            <a:r>
              <a:rPr lang="hr-HR" sz="1600" dirty="0"/>
              <a:t> </a:t>
            </a:r>
            <a:r>
              <a:rPr lang="hr-HR" sz="1600" dirty="0" smtClean="0"/>
              <a:t>       paritaprevir </a:t>
            </a:r>
            <a:r>
              <a:rPr lang="hr-HR" sz="1600" dirty="0"/>
              <a:t>(150 mg)/ritonavir (100 mg)/ombitasvir (25 mg) plus twice-daily </a:t>
            </a:r>
            <a:r>
              <a:rPr lang="hr-HR" sz="1600" dirty="0" smtClean="0"/>
              <a:t>dosed </a:t>
            </a:r>
            <a:r>
              <a:rPr lang="en-US" sz="1600" dirty="0" err="1" smtClean="0"/>
              <a:t>dasabuvir</a:t>
            </a:r>
            <a:r>
              <a:rPr lang="en-US" sz="1600" dirty="0" smtClean="0"/>
              <a:t> </a:t>
            </a:r>
            <a:r>
              <a:rPr lang="hr-HR" sz="1600" dirty="0" smtClean="0"/>
              <a:t> </a:t>
            </a:r>
          </a:p>
          <a:p>
            <a:pPr marL="0" indent="0" algn="just">
              <a:buNone/>
            </a:pPr>
            <a:r>
              <a:rPr lang="hr-HR" sz="1600" dirty="0"/>
              <a:t> </a:t>
            </a:r>
            <a:r>
              <a:rPr lang="hr-HR" sz="1600" dirty="0" smtClean="0"/>
              <a:t>       </a:t>
            </a:r>
            <a:r>
              <a:rPr lang="en-US" sz="1600" dirty="0" smtClean="0"/>
              <a:t>(</a:t>
            </a:r>
            <a:r>
              <a:rPr lang="en-US" sz="1600" dirty="0"/>
              <a:t>250 mg) for 12 weeks is a Recommended regimen.</a:t>
            </a:r>
          </a:p>
          <a:p>
            <a:pPr marL="0" indent="0" algn="just">
              <a:buNone/>
            </a:pPr>
            <a:r>
              <a:rPr lang="en-US" sz="1600" dirty="0"/>
              <a:t>Rating: Class </a:t>
            </a:r>
            <a:r>
              <a:rPr lang="en-US" sz="1600" dirty="0" err="1"/>
              <a:t>IIb</a:t>
            </a:r>
            <a:r>
              <a:rPr lang="en-US" sz="1600" dirty="0"/>
              <a:t>, Level </a:t>
            </a:r>
            <a:r>
              <a:rPr lang="en-US" sz="1600" dirty="0" smtClean="0"/>
              <a:t>B</a:t>
            </a:r>
            <a:endParaRPr lang="hr-HR" sz="1600" dirty="0" smtClean="0"/>
          </a:p>
          <a:p>
            <a:r>
              <a:rPr lang="en-US" sz="1600" dirty="0"/>
              <a:t>For HCV genotype 1a infection, daily fixed-dose combination of </a:t>
            </a:r>
            <a:r>
              <a:rPr lang="en-US" sz="1600" dirty="0" err="1"/>
              <a:t>paritaprevir</a:t>
            </a:r>
            <a:r>
              <a:rPr lang="en-US" sz="1600" dirty="0"/>
              <a:t> (</a:t>
            </a:r>
            <a:r>
              <a:rPr lang="en-US" sz="1600" dirty="0" smtClean="0"/>
              <a:t>150</a:t>
            </a:r>
            <a:r>
              <a:rPr lang="hr-HR" sz="1600" dirty="0" smtClean="0"/>
              <a:t> mg</a:t>
            </a:r>
            <a:r>
              <a:rPr lang="hr-HR" sz="1600" dirty="0"/>
              <a:t>)/ritonavir (100 mg)/ombitasvir (25 mg) plus twice-daily dosed dasabuvir (250 mg) </a:t>
            </a:r>
            <a:r>
              <a:rPr lang="hr-HR" sz="1600" dirty="0" smtClean="0"/>
              <a:t>with </a:t>
            </a:r>
            <a:r>
              <a:rPr lang="en-US" sz="1600" dirty="0" smtClean="0"/>
              <a:t>RBV </a:t>
            </a:r>
            <a:r>
              <a:rPr lang="en-US" sz="1600" dirty="0"/>
              <a:t>at reduced doses (200 mg thrice weekly to daily*) for 12 weeks is an </a:t>
            </a:r>
            <a:r>
              <a:rPr lang="en-US" sz="1600" dirty="0" smtClean="0"/>
              <a:t>Alternative</a:t>
            </a:r>
            <a:r>
              <a:rPr lang="hr-HR" sz="1600" dirty="0" smtClean="0"/>
              <a:t> </a:t>
            </a:r>
            <a:r>
              <a:rPr lang="en-US" sz="1600" dirty="0" smtClean="0"/>
              <a:t>regimen</a:t>
            </a:r>
            <a:r>
              <a:rPr lang="en-US" sz="1600" dirty="0"/>
              <a:t>. However, caution is recommended in this group, owing to the potential </a:t>
            </a:r>
            <a:r>
              <a:rPr lang="en-US" sz="1600" dirty="0" smtClean="0"/>
              <a:t>for</a:t>
            </a:r>
            <a:r>
              <a:rPr lang="hr-HR" sz="1600" dirty="0" smtClean="0"/>
              <a:t> </a:t>
            </a:r>
            <a:r>
              <a:rPr lang="en-US" sz="1600" dirty="0" smtClean="0"/>
              <a:t>hemolytic </a:t>
            </a:r>
            <a:r>
              <a:rPr lang="en-US" sz="1600" dirty="0"/>
              <a:t>anemia due to impaired renal clearance in this population, and RBV should </a:t>
            </a:r>
            <a:r>
              <a:rPr lang="en-US" sz="1600" dirty="0" smtClean="0"/>
              <a:t>be</a:t>
            </a:r>
            <a:r>
              <a:rPr lang="hr-HR" sz="1600" dirty="0" smtClean="0"/>
              <a:t> </a:t>
            </a:r>
            <a:r>
              <a:rPr lang="en-US" sz="1600" dirty="0" smtClean="0"/>
              <a:t>restricted </a:t>
            </a:r>
            <a:r>
              <a:rPr lang="en-US" sz="1600" dirty="0"/>
              <a:t>to those with </a:t>
            </a:r>
            <a:r>
              <a:rPr lang="en-US" sz="1600" dirty="0" smtClean="0"/>
              <a:t>a</a:t>
            </a:r>
            <a:r>
              <a:rPr lang="hr-HR" sz="1600" dirty="0" smtClean="0"/>
              <a:t> b</a:t>
            </a:r>
            <a:r>
              <a:rPr lang="en-US" sz="1600" dirty="0" err="1"/>
              <a:t>aseline</a:t>
            </a:r>
            <a:r>
              <a:rPr lang="en-US" sz="1600" dirty="0"/>
              <a:t> hemoglobin concentration above 10 g/</a:t>
            </a:r>
            <a:r>
              <a:rPr lang="en-US" sz="1600" dirty="0" err="1"/>
              <a:t>dL</a:t>
            </a:r>
            <a:r>
              <a:rPr lang="en-US" sz="1600" dirty="0"/>
              <a:t>.</a:t>
            </a:r>
          </a:p>
          <a:p>
            <a:pPr marL="0" indent="0">
              <a:buNone/>
            </a:pPr>
            <a:r>
              <a:rPr lang="hr-HR" sz="1600" dirty="0" smtClean="0"/>
              <a:t>       </a:t>
            </a:r>
            <a:r>
              <a:rPr lang="en-US" sz="1600" dirty="0" smtClean="0"/>
              <a:t>Rating</a:t>
            </a:r>
            <a:r>
              <a:rPr lang="en-US" sz="1600" dirty="0"/>
              <a:t>: Class </a:t>
            </a:r>
            <a:r>
              <a:rPr lang="en-US" sz="1600" dirty="0" err="1"/>
              <a:t>IIb</a:t>
            </a:r>
            <a:r>
              <a:rPr lang="en-US" sz="1600" dirty="0"/>
              <a:t>, Level B</a:t>
            </a:r>
            <a:endParaRPr lang="hr-HR" sz="1600" dirty="0"/>
          </a:p>
        </p:txBody>
      </p:sp>
    </p:spTree>
    <p:extLst>
      <p:ext uri="{BB962C8B-B14F-4D97-AF65-F5344CB8AC3E}">
        <p14:creationId xmlns:p14="http://schemas.microsoft.com/office/powerpoint/2010/main" val="420475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355" y="410132"/>
            <a:ext cx="7960695" cy="858628"/>
          </a:xfrm>
        </p:spPr>
        <p:txBody>
          <a:bodyPr>
            <a:noAutofit/>
          </a:bodyPr>
          <a:lstStyle/>
          <a:p>
            <a:r>
              <a:rPr lang="hr-HR" sz="2800" b="1" dirty="0" smtClean="0"/>
              <a:t>US SUMMARY </a:t>
            </a:r>
            <a:r>
              <a:rPr lang="hr-HR" sz="2800" b="1" dirty="0"/>
              <a:t>OF </a:t>
            </a:r>
            <a:r>
              <a:rPr lang="hr-HR" sz="2800" b="1" dirty="0" smtClean="0"/>
              <a:t>PRODUCTCHARACTERISTICS </a:t>
            </a:r>
            <a:r>
              <a:rPr lang="hr-HR" sz="2800" dirty="0"/>
              <a:t/>
            </a:r>
            <a:br>
              <a:rPr lang="hr-HR" sz="2800" dirty="0"/>
            </a:br>
            <a:r>
              <a:rPr lang="pt-BR" sz="2800" dirty="0"/>
              <a:t> </a:t>
            </a:r>
            <a:r>
              <a:rPr lang="pt-BR" sz="2800" b="1" dirty="0"/>
              <a:t>(dasabuvir, ombitasvir, paritaprevir, and ritonavir) </a:t>
            </a:r>
            <a:endParaRPr lang="hr-HR" sz="2800" dirty="0"/>
          </a:p>
        </p:txBody>
      </p:sp>
      <p:sp>
        <p:nvSpPr>
          <p:cNvPr id="3" name="Content Placeholder 2"/>
          <p:cNvSpPr>
            <a:spLocks noGrp="1"/>
          </p:cNvSpPr>
          <p:nvPr>
            <p:ph sz="quarter" idx="12"/>
          </p:nvPr>
        </p:nvSpPr>
        <p:spPr>
          <a:xfrm>
            <a:off x="962355" y="1897158"/>
            <a:ext cx="7960696" cy="4484170"/>
          </a:xfrm>
        </p:spPr>
        <p:txBody>
          <a:bodyPr/>
          <a:lstStyle/>
          <a:p>
            <a:pPr marL="0" indent="0" algn="ctr">
              <a:buNone/>
            </a:pPr>
            <a:r>
              <a:rPr lang="hr-HR" b="1" dirty="0"/>
              <a:t>8.7 Renal Impairment </a:t>
            </a:r>
            <a:endParaRPr lang="hr-HR" dirty="0"/>
          </a:p>
          <a:p>
            <a:pPr marL="0" indent="0" algn="ctr">
              <a:buNone/>
            </a:pPr>
            <a:r>
              <a:rPr lang="en-US" dirty="0"/>
              <a:t>No dosage adjustment of VIEKIRA XR is required in patients with mild, moderate or severe renal impairment, including those on dialysis. For patients that require ribavirin, refer to the ribavirin prescribing information for information regarding use in patients with renal impairment </a:t>
            </a:r>
            <a:endParaRPr lang="hr-HR" dirty="0"/>
          </a:p>
        </p:txBody>
      </p:sp>
    </p:spTree>
    <p:extLst>
      <p:ext uri="{BB962C8B-B14F-4D97-AF65-F5344CB8AC3E}">
        <p14:creationId xmlns:p14="http://schemas.microsoft.com/office/powerpoint/2010/main" val="2467583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274638"/>
            <a:ext cx="9505056" cy="1143000"/>
          </a:xfrm>
        </p:spPr>
        <p:txBody>
          <a:bodyPr>
            <a:normAutofit fontScale="90000"/>
          </a:bodyPr>
          <a:lstStyle/>
          <a:p>
            <a:r>
              <a:rPr lang="hr-HR" dirty="0" smtClean="0"/>
              <a:t>Centres for dialysis and Transplantation in</a:t>
            </a:r>
            <a:br>
              <a:rPr lang="hr-HR" dirty="0" smtClean="0"/>
            </a:br>
            <a:r>
              <a:rPr lang="hr-HR" dirty="0" smtClean="0"/>
              <a:t>Bosnia &amp; Herzegovina</a:t>
            </a:r>
            <a:endParaRPr lang="hr-HR"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11760" y="1556792"/>
            <a:ext cx="447483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187624" y="5229200"/>
            <a:ext cx="2213992" cy="646331"/>
          </a:xfrm>
          <a:prstGeom prst="rect">
            <a:avLst/>
          </a:prstGeom>
        </p:spPr>
        <p:txBody>
          <a:bodyPr wrap="square">
            <a:spAutoFit/>
          </a:bodyPr>
          <a:lstStyle/>
          <a:p>
            <a:r>
              <a:rPr lang="hr-HR" b="1" i="0" u="none" strike="noStrike" baseline="0" dirty="0" smtClean="0">
                <a:solidFill>
                  <a:srgbClr val="FF0065"/>
                </a:solidFill>
                <a:latin typeface="Arial"/>
              </a:rPr>
              <a:t>1005 patients</a:t>
            </a:r>
          </a:p>
          <a:p>
            <a:r>
              <a:rPr lang="hr-HR" b="1" i="0" u="none" strike="noStrike" baseline="0" dirty="0" smtClean="0">
                <a:solidFill>
                  <a:srgbClr val="FF0065"/>
                </a:solidFill>
                <a:latin typeface="Arial"/>
              </a:rPr>
              <a:t>(38,1%)</a:t>
            </a:r>
            <a:endParaRPr lang="hr-HR" dirty="0"/>
          </a:p>
        </p:txBody>
      </p:sp>
      <p:sp>
        <p:nvSpPr>
          <p:cNvPr id="5" name="Rounded Rectangle 4"/>
          <p:cNvSpPr/>
          <p:nvPr/>
        </p:nvSpPr>
        <p:spPr>
          <a:xfrm>
            <a:off x="5124514" y="1829796"/>
            <a:ext cx="1418018" cy="112721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cxnSp>
        <p:nvCxnSpPr>
          <p:cNvPr id="7" name="Straight Connector 6"/>
          <p:cNvCxnSpPr/>
          <p:nvPr/>
        </p:nvCxnSpPr>
        <p:spPr>
          <a:xfrm flipV="1">
            <a:off x="2555776" y="2820112"/>
            <a:ext cx="2580246" cy="24090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156176" y="5152246"/>
            <a:ext cx="1781944" cy="646331"/>
          </a:xfrm>
          <a:prstGeom prst="rect">
            <a:avLst/>
          </a:prstGeom>
          <a:ln w="57150">
            <a:solidFill>
              <a:schemeClr val="accent1"/>
            </a:solidFill>
          </a:ln>
        </p:spPr>
        <p:txBody>
          <a:bodyPr wrap="square">
            <a:spAutoFit/>
          </a:bodyPr>
          <a:lstStyle/>
          <a:p>
            <a:r>
              <a:rPr lang="hr-HR" dirty="0" smtClean="0">
                <a:effectLst/>
              </a:rPr>
              <a:t>Transplant centers in BiH</a:t>
            </a:r>
            <a:endParaRPr lang="hr-HR" dirty="0"/>
          </a:p>
        </p:txBody>
      </p:sp>
      <p:sp>
        <p:nvSpPr>
          <p:cNvPr id="13" name="Rectangle 12"/>
          <p:cNvSpPr/>
          <p:nvPr/>
        </p:nvSpPr>
        <p:spPr>
          <a:xfrm>
            <a:off x="3826428" y="2361334"/>
            <a:ext cx="726101" cy="347586"/>
          </a:xfrm>
          <a:prstGeom prst="rect">
            <a:avLst/>
          </a:prstGeom>
          <a:ln w="57150">
            <a:solidFill>
              <a:schemeClr val="accent1"/>
            </a:solidFill>
          </a:ln>
        </p:spPr>
        <p:txBody>
          <a:bodyPr wrap="square">
            <a:spAutoFit/>
          </a:bodyPr>
          <a:lstStyle/>
          <a:p>
            <a:endParaRPr lang="hr-HR" dirty="0"/>
          </a:p>
        </p:txBody>
      </p:sp>
      <p:sp>
        <p:nvSpPr>
          <p:cNvPr id="14" name="Rectangle 13"/>
          <p:cNvSpPr/>
          <p:nvPr/>
        </p:nvSpPr>
        <p:spPr>
          <a:xfrm>
            <a:off x="4860032" y="3573016"/>
            <a:ext cx="790073" cy="288032"/>
          </a:xfrm>
          <a:prstGeom prst="rect">
            <a:avLst/>
          </a:prstGeom>
          <a:ln w="57150">
            <a:solidFill>
              <a:schemeClr val="accent1"/>
            </a:solidFill>
          </a:ln>
        </p:spPr>
        <p:txBody>
          <a:bodyPr wrap="square">
            <a:spAutoFit/>
          </a:bodyPr>
          <a:lstStyle/>
          <a:p>
            <a:endParaRPr lang="hr-HR" dirty="0"/>
          </a:p>
        </p:txBody>
      </p:sp>
      <p:sp>
        <p:nvSpPr>
          <p:cNvPr id="15" name="Rectangle 14"/>
          <p:cNvSpPr/>
          <p:nvPr/>
        </p:nvSpPr>
        <p:spPr>
          <a:xfrm>
            <a:off x="5339568" y="2648613"/>
            <a:ext cx="635058" cy="342997"/>
          </a:xfrm>
          <a:prstGeom prst="rect">
            <a:avLst/>
          </a:prstGeom>
          <a:ln w="57150">
            <a:solidFill>
              <a:schemeClr val="accent1"/>
            </a:solidFill>
          </a:ln>
        </p:spPr>
        <p:txBody>
          <a:bodyPr wrap="square">
            <a:spAutoFit/>
          </a:bodyPr>
          <a:lstStyle/>
          <a:p>
            <a:endParaRPr lang="hr-HR" dirty="0"/>
          </a:p>
        </p:txBody>
      </p:sp>
    </p:spTree>
    <p:extLst>
      <p:ext uri="{BB962C8B-B14F-4D97-AF65-F5344CB8AC3E}">
        <p14:creationId xmlns:p14="http://schemas.microsoft.com/office/powerpoint/2010/main" val="818158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with positive virus markers</a:t>
            </a:r>
            <a:endParaRPr lang="hr-HR"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916832"/>
            <a:ext cx="8605837" cy="360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5176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767" y="163706"/>
            <a:ext cx="8229600" cy="1143000"/>
          </a:xfrm>
        </p:spPr>
        <p:txBody>
          <a:bodyPr>
            <a:normAutofit/>
          </a:bodyPr>
          <a:lstStyle/>
          <a:p>
            <a:r>
              <a:rPr lang="de-DE" sz="2800" b="1" dirty="0" smtClean="0">
                <a:solidFill>
                  <a:srgbClr val="002060"/>
                </a:solidFill>
                <a:latin typeface="+mn-lt"/>
                <a:cs typeface="Arial"/>
              </a:rPr>
              <a:t>HCV Infection Increases Mortality from Renal Diseases</a:t>
            </a:r>
            <a:endParaRPr lang="en-GB" sz="2800" b="1" dirty="0">
              <a:solidFill>
                <a:srgbClr val="002060"/>
              </a:solidFill>
              <a:latin typeface="+mn-lt"/>
            </a:endParaRPr>
          </a:p>
        </p:txBody>
      </p:sp>
      <p:sp>
        <p:nvSpPr>
          <p:cNvPr id="7" name="Content Placeholder 6"/>
          <p:cNvSpPr>
            <a:spLocks noGrp="1"/>
          </p:cNvSpPr>
          <p:nvPr>
            <p:ph sz="quarter" idx="11"/>
          </p:nvPr>
        </p:nvSpPr>
        <p:spPr>
          <a:xfrm>
            <a:off x="6538420" y="6372324"/>
            <a:ext cx="2184893" cy="153888"/>
          </a:xfrm>
        </p:spPr>
        <p:txBody>
          <a:bodyPr/>
          <a:lstStyle/>
          <a:p>
            <a:pPr lvl="0"/>
            <a:r>
              <a:rPr lang="de-DE" dirty="0" smtClean="0">
                <a:solidFill>
                  <a:srgbClr val="000000"/>
                </a:solidFill>
                <a:ea typeface="ＭＳ Ｐゴシック" charset="0"/>
                <a:cs typeface="Arial"/>
              </a:rPr>
              <a:t>Lee MH, </a:t>
            </a:r>
            <a:r>
              <a:rPr lang="de-DE" i="1" dirty="0">
                <a:solidFill>
                  <a:srgbClr val="000000"/>
                </a:solidFill>
                <a:ea typeface="ＭＳ Ｐゴシック" charset="0"/>
                <a:cs typeface="Arial"/>
              </a:rPr>
              <a:t>et al</a:t>
            </a:r>
            <a:r>
              <a:rPr lang="de-DE" i="1" dirty="0" smtClean="0">
                <a:solidFill>
                  <a:srgbClr val="000000"/>
                </a:solidFill>
                <a:ea typeface="ＭＳ Ｐゴシック" charset="0"/>
                <a:cs typeface="Arial"/>
              </a:rPr>
              <a:t>.</a:t>
            </a:r>
            <a:r>
              <a:rPr lang="de-DE" dirty="0" smtClean="0">
                <a:solidFill>
                  <a:srgbClr val="000000"/>
                </a:solidFill>
                <a:ea typeface="ＭＳ Ｐゴシック" charset="0"/>
                <a:cs typeface="Arial"/>
              </a:rPr>
              <a:t> </a:t>
            </a:r>
            <a:r>
              <a:rPr lang="de-DE" i="1" dirty="0" smtClean="0">
                <a:solidFill>
                  <a:srgbClr val="000000"/>
                </a:solidFill>
                <a:ea typeface="ＭＳ Ｐゴシック" charset="0"/>
                <a:cs typeface="Arial"/>
              </a:rPr>
              <a:t>J Inf Dis </a:t>
            </a:r>
            <a:r>
              <a:rPr lang="de-DE" dirty="0" smtClean="0">
                <a:solidFill>
                  <a:srgbClr val="000000"/>
                </a:solidFill>
                <a:ea typeface="ＭＳ Ｐゴシック" charset="0"/>
                <a:cs typeface="Arial"/>
              </a:rPr>
              <a:t>2012:</a:t>
            </a:r>
            <a:r>
              <a:rPr lang="de-DE" b="1" dirty="0" smtClean="0">
                <a:solidFill>
                  <a:srgbClr val="000000"/>
                </a:solidFill>
                <a:ea typeface="ＭＳ Ｐゴシック" charset="0"/>
                <a:cs typeface="Arial"/>
              </a:rPr>
              <a:t>206:</a:t>
            </a:r>
            <a:r>
              <a:rPr lang="de-DE" dirty="0" smtClean="0">
                <a:solidFill>
                  <a:srgbClr val="000000"/>
                </a:solidFill>
                <a:ea typeface="ＭＳ Ｐゴシック" charset="0"/>
                <a:cs typeface="Arial"/>
              </a:rPr>
              <a:t>469‒77.</a:t>
            </a:r>
            <a:endParaRPr lang="de-DE" dirty="0">
              <a:solidFill>
                <a:srgbClr val="000000"/>
              </a:solidFill>
              <a:ea typeface="ＭＳ Ｐゴシック" charset="0"/>
              <a:cs typeface="Arial"/>
            </a:endParaRPr>
          </a:p>
        </p:txBody>
      </p:sp>
      <p:sp>
        <p:nvSpPr>
          <p:cNvPr id="2" name="Content Placeholder 1"/>
          <p:cNvSpPr>
            <a:spLocks noGrp="1"/>
          </p:cNvSpPr>
          <p:nvPr>
            <p:ph sz="quarter" idx="12"/>
          </p:nvPr>
        </p:nvSpPr>
        <p:spPr/>
        <p:txBody>
          <a:bodyPr/>
          <a:lstStyle/>
          <a:p>
            <a:endParaRPr lang="en-GB"/>
          </a:p>
        </p:txBody>
      </p:sp>
      <p:sp>
        <p:nvSpPr>
          <p:cNvPr id="17" name="Rounded Rectangle 16"/>
          <p:cNvSpPr/>
          <p:nvPr/>
        </p:nvSpPr>
        <p:spPr bwMode="auto">
          <a:xfrm>
            <a:off x="6048375" y="2352676"/>
            <a:ext cx="2877911" cy="3248024"/>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fontAlgn="auto">
              <a:spcBef>
                <a:spcPts val="0"/>
              </a:spcBef>
              <a:spcAft>
                <a:spcPts val="0"/>
              </a:spcAft>
              <a:defRPr/>
            </a:pPr>
            <a:r>
              <a:rPr lang="en-GB" sz="1700" kern="0" dirty="0" smtClean="0">
                <a:solidFill>
                  <a:srgbClr val="071D49">
                    <a:hueOff val="0"/>
                    <a:satOff val="0"/>
                    <a:lumOff val="0"/>
                    <a:alphaOff val="0"/>
                  </a:srgbClr>
                </a:solidFill>
                <a:latin typeface="Calibri"/>
              </a:rPr>
              <a:t>The cumulative mortality from renal diseases was 0.47%, 0.92% and 1.48% for anti-HCV </a:t>
            </a:r>
            <a:r>
              <a:rPr lang="en-GB" sz="1700" kern="0" dirty="0" err="1" smtClean="0">
                <a:solidFill>
                  <a:srgbClr val="071D49">
                    <a:hueOff val="0"/>
                    <a:satOff val="0"/>
                    <a:lumOff val="0"/>
                    <a:alphaOff val="0"/>
                  </a:srgbClr>
                </a:solidFill>
                <a:latin typeface="Calibri"/>
              </a:rPr>
              <a:t>seronegatives</a:t>
            </a:r>
            <a:r>
              <a:rPr lang="en-GB" sz="1700" kern="0" dirty="0" smtClean="0">
                <a:solidFill>
                  <a:srgbClr val="071D49">
                    <a:hueOff val="0"/>
                    <a:satOff val="0"/>
                    <a:lumOff val="0"/>
                    <a:alphaOff val="0"/>
                  </a:srgbClr>
                </a:solidFill>
                <a:latin typeface="Calibri"/>
              </a:rPr>
              <a:t>, anti-HCV </a:t>
            </a:r>
            <a:r>
              <a:rPr lang="en-GB" sz="1700" kern="0" dirty="0" err="1" smtClean="0">
                <a:solidFill>
                  <a:srgbClr val="071D49">
                    <a:hueOff val="0"/>
                    <a:satOff val="0"/>
                    <a:lumOff val="0"/>
                    <a:alphaOff val="0"/>
                  </a:srgbClr>
                </a:solidFill>
                <a:latin typeface="Calibri"/>
              </a:rPr>
              <a:t>seropositives</a:t>
            </a:r>
            <a:r>
              <a:rPr lang="en-GB" sz="1700" kern="0" dirty="0" smtClean="0">
                <a:solidFill>
                  <a:srgbClr val="071D49">
                    <a:hueOff val="0"/>
                    <a:satOff val="0"/>
                    <a:lumOff val="0"/>
                    <a:alphaOff val="0"/>
                  </a:srgbClr>
                </a:solidFill>
                <a:latin typeface="Calibri"/>
              </a:rPr>
              <a:t> with undetectable serum HCV RNA and anti-</a:t>
            </a:r>
            <a:r>
              <a:rPr lang="en-GB" sz="1700" kern="0" dirty="0" err="1" smtClean="0">
                <a:solidFill>
                  <a:srgbClr val="071D49">
                    <a:hueOff val="0"/>
                    <a:satOff val="0"/>
                    <a:lumOff val="0"/>
                    <a:alphaOff val="0"/>
                  </a:srgbClr>
                </a:solidFill>
                <a:latin typeface="Calibri"/>
              </a:rPr>
              <a:t>seropositives</a:t>
            </a:r>
            <a:r>
              <a:rPr lang="en-GB" sz="1700" kern="0" dirty="0" smtClean="0">
                <a:solidFill>
                  <a:srgbClr val="071D49">
                    <a:hueOff val="0"/>
                    <a:satOff val="0"/>
                    <a:lumOff val="0"/>
                    <a:alphaOff val="0"/>
                  </a:srgbClr>
                </a:solidFill>
                <a:latin typeface="Calibri"/>
              </a:rPr>
              <a:t> with detectable serum HCV RNA, respectively </a:t>
            </a:r>
            <a:r>
              <a:rPr lang="en-GB" sz="1700" b="1" kern="0" dirty="0" smtClean="0">
                <a:solidFill>
                  <a:srgbClr val="071D49">
                    <a:hueOff val="0"/>
                    <a:satOff val="0"/>
                    <a:lumOff val="0"/>
                    <a:alphaOff val="0"/>
                  </a:srgbClr>
                </a:solidFill>
                <a:latin typeface="Calibri"/>
              </a:rPr>
              <a:t>(p=0.008)</a:t>
            </a:r>
          </a:p>
        </p:txBody>
      </p:sp>
      <p:grpSp>
        <p:nvGrpSpPr>
          <p:cNvPr id="301056" name="Group 301055"/>
          <p:cNvGrpSpPr/>
          <p:nvPr/>
        </p:nvGrpSpPr>
        <p:grpSpPr>
          <a:xfrm>
            <a:off x="345813" y="2196600"/>
            <a:ext cx="5164280" cy="3901801"/>
            <a:chOff x="345813" y="2196600"/>
            <a:chExt cx="5164280" cy="3901801"/>
          </a:xfrm>
        </p:grpSpPr>
        <p:grpSp>
          <p:nvGrpSpPr>
            <p:cNvPr id="87" name="Group 86"/>
            <p:cNvGrpSpPr/>
            <p:nvPr/>
          </p:nvGrpSpPr>
          <p:grpSpPr>
            <a:xfrm>
              <a:off x="973355" y="2196600"/>
              <a:ext cx="4529049" cy="3527901"/>
              <a:chOff x="973355" y="2196600"/>
              <a:chExt cx="4529049" cy="3527901"/>
            </a:xfrm>
          </p:grpSpPr>
          <p:grpSp>
            <p:nvGrpSpPr>
              <p:cNvPr id="16" name="Group 15"/>
              <p:cNvGrpSpPr/>
              <p:nvPr/>
            </p:nvGrpSpPr>
            <p:grpSpPr>
              <a:xfrm>
                <a:off x="973355" y="2196600"/>
                <a:ext cx="104195" cy="3233261"/>
                <a:chOff x="973355" y="2196600"/>
                <a:chExt cx="104195" cy="3233261"/>
              </a:xfrm>
            </p:grpSpPr>
            <p:sp>
              <p:nvSpPr>
                <p:cNvPr id="15" name="TextBox 14"/>
                <p:cNvSpPr txBox="1"/>
                <p:nvPr/>
              </p:nvSpPr>
              <p:spPr>
                <a:xfrm>
                  <a:off x="973355" y="2196600"/>
                  <a:ext cx="104195" cy="246221"/>
                </a:xfrm>
                <a:prstGeom prst="rect">
                  <a:avLst/>
                </a:prstGeom>
                <a:noFill/>
              </p:spPr>
              <p:txBody>
                <a:bodyPr wrap="none" lIns="0" tIns="0" rIns="0" bIns="0" rtlCol="0" anchor="ctr">
                  <a:spAutoFit/>
                </a:bodyPr>
                <a:lstStyle/>
                <a:p>
                  <a:pPr algn="r"/>
                  <a:r>
                    <a:rPr lang="en-GB" dirty="0" smtClean="0">
                      <a:latin typeface="+mn-lt"/>
                    </a:rPr>
                    <a:t>6</a:t>
                  </a:r>
                  <a:endParaRPr lang="en-GB" dirty="0">
                    <a:latin typeface="+mn-lt"/>
                  </a:endParaRPr>
                </a:p>
              </p:txBody>
            </p:sp>
            <p:sp>
              <p:nvSpPr>
                <p:cNvPr id="46" name="TextBox 45"/>
                <p:cNvSpPr txBox="1"/>
                <p:nvPr/>
              </p:nvSpPr>
              <p:spPr>
                <a:xfrm>
                  <a:off x="973355" y="2694440"/>
                  <a:ext cx="104195" cy="246221"/>
                </a:xfrm>
                <a:prstGeom prst="rect">
                  <a:avLst/>
                </a:prstGeom>
                <a:noFill/>
              </p:spPr>
              <p:txBody>
                <a:bodyPr wrap="none" lIns="0" tIns="0" rIns="0" bIns="0" rtlCol="0" anchor="ctr">
                  <a:spAutoFit/>
                </a:bodyPr>
                <a:lstStyle/>
                <a:p>
                  <a:pPr algn="r"/>
                  <a:r>
                    <a:rPr lang="en-GB" dirty="0" smtClean="0">
                      <a:latin typeface="+mn-lt"/>
                    </a:rPr>
                    <a:t>5</a:t>
                  </a:r>
                  <a:endParaRPr lang="en-GB" dirty="0">
                    <a:latin typeface="+mn-lt"/>
                  </a:endParaRPr>
                </a:p>
              </p:txBody>
            </p:sp>
            <p:sp>
              <p:nvSpPr>
                <p:cNvPr id="47" name="TextBox 46"/>
                <p:cNvSpPr txBox="1"/>
                <p:nvPr/>
              </p:nvSpPr>
              <p:spPr>
                <a:xfrm>
                  <a:off x="973355" y="3192280"/>
                  <a:ext cx="104195" cy="246221"/>
                </a:xfrm>
                <a:prstGeom prst="rect">
                  <a:avLst/>
                </a:prstGeom>
                <a:noFill/>
              </p:spPr>
              <p:txBody>
                <a:bodyPr wrap="none" lIns="0" tIns="0" rIns="0" bIns="0" rtlCol="0" anchor="ctr">
                  <a:spAutoFit/>
                </a:bodyPr>
                <a:lstStyle/>
                <a:p>
                  <a:pPr algn="r"/>
                  <a:r>
                    <a:rPr lang="en-GB" dirty="0" smtClean="0">
                      <a:latin typeface="+mn-lt"/>
                    </a:rPr>
                    <a:t>4</a:t>
                  </a:r>
                  <a:endParaRPr lang="en-GB" dirty="0">
                    <a:latin typeface="+mn-lt"/>
                  </a:endParaRPr>
                </a:p>
              </p:txBody>
            </p:sp>
            <p:sp>
              <p:nvSpPr>
                <p:cNvPr id="48" name="TextBox 47"/>
                <p:cNvSpPr txBox="1"/>
                <p:nvPr/>
              </p:nvSpPr>
              <p:spPr>
                <a:xfrm>
                  <a:off x="973355" y="3690120"/>
                  <a:ext cx="104195" cy="246221"/>
                </a:xfrm>
                <a:prstGeom prst="rect">
                  <a:avLst/>
                </a:prstGeom>
                <a:noFill/>
              </p:spPr>
              <p:txBody>
                <a:bodyPr wrap="none" lIns="0" tIns="0" rIns="0" bIns="0" rtlCol="0" anchor="ctr">
                  <a:spAutoFit/>
                </a:bodyPr>
                <a:lstStyle/>
                <a:p>
                  <a:pPr algn="r"/>
                  <a:r>
                    <a:rPr lang="en-GB" dirty="0" smtClean="0">
                      <a:latin typeface="+mn-lt"/>
                    </a:rPr>
                    <a:t>3</a:t>
                  </a:r>
                  <a:endParaRPr lang="en-GB" dirty="0">
                    <a:latin typeface="+mn-lt"/>
                  </a:endParaRPr>
                </a:p>
              </p:txBody>
            </p:sp>
            <p:sp>
              <p:nvSpPr>
                <p:cNvPr id="59" name="TextBox 58"/>
                <p:cNvSpPr txBox="1"/>
                <p:nvPr/>
              </p:nvSpPr>
              <p:spPr>
                <a:xfrm>
                  <a:off x="973355" y="4187960"/>
                  <a:ext cx="104195" cy="246221"/>
                </a:xfrm>
                <a:prstGeom prst="rect">
                  <a:avLst/>
                </a:prstGeom>
                <a:noFill/>
              </p:spPr>
              <p:txBody>
                <a:bodyPr wrap="none" lIns="0" tIns="0" rIns="0" bIns="0" rtlCol="0" anchor="ctr">
                  <a:spAutoFit/>
                </a:bodyPr>
                <a:lstStyle/>
                <a:p>
                  <a:pPr algn="r"/>
                  <a:r>
                    <a:rPr lang="en-GB" dirty="0" smtClean="0">
                      <a:latin typeface="+mn-lt"/>
                    </a:rPr>
                    <a:t>2</a:t>
                  </a:r>
                  <a:endParaRPr lang="en-GB" dirty="0">
                    <a:latin typeface="+mn-lt"/>
                  </a:endParaRPr>
                </a:p>
              </p:txBody>
            </p:sp>
            <p:sp>
              <p:nvSpPr>
                <p:cNvPr id="60" name="TextBox 59"/>
                <p:cNvSpPr txBox="1"/>
                <p:nvPr/>
              </p:nvSpPr>
              <p:spPr>
                <a:xfrm>
                  <a:off x="973355" y="4685800"/>
                  <a:ext cx="104195" cy="246221"/>
                </a:xfrm>
                <a:prstGeom prst="rect">
                  <a:avLst/>
                </a:prstGeom>
                <a:noFill/>
              </p:spPr>
              <p:txBody>
                <a:bodyPr wrap="none" lIns="0" tIns="0" rIns="0" bIns="0" rtlCol="0" anchor="ctr">
                  <a:spAutoFit/>
                </a:bodyPr>
                <a:lstStyle/>
                <a:p>
                  <a:pPr algn="r"/>
                  <a:r>
                    <a:rPr lang="en-GB" dirty="0" smtClean="0">
                      <a:latin typeface="+mn-lt"/>
                    </a:rPr>
                    <a:t>1</a:t>
                  </a:r>
                  <a:endParaRPr lang="en-GB" dirty="0">
                    <a:latin typeface="+mn-lt"/>
                  </a:endParaRPr>
                </a:p>
              </p:txBody>
            </p:sp>
            <p:sp>
              <p:nvSpPr>
                <p:cNvPr id="61" name="TextBox 60"/>
                <p:cNvSpPr txBox="1"/>
                <p:nvPr/>
              </p:nvSpPr>
              <p:spPr>
                <a:xfrm>
                  <a:off x="973355" y="5183640"/>
                  <a:ext cx="104195" cy="246221"/>
                </a:xfrm>
                <a:prstGeom prst="rect">
                  <a:avLst/>
                </a:prstGeom>
                <a:noFill/>
              </p:spPr>
              <p:txBody>
                <a:bodyPr wrap="none" lIns="0" tIns="0" rIns="0" bIns="0" rtlCol="0" anchor="ctr">
                  <a:spAutoFit/>
                </a:bodyPr>
                <a:lstStyle/>
                <a:p>
                  <a:pPr algn="r"/>
                  <a:r>
                    <a:rPr lang="en-GB" dirty="0" smtClean="0">
                      <a:latin typeface="+mn-lt"/>
                    </a:rPr>
                    <a:t>0</a:t>
                  </a:r>
                  <a:endParaRPr lang="en-GB" dirty="0">
                    <a:latin typeface="+mn-lt"/>
                  </a:endParaRPr>
                </a:p>
              </p:txBody>
            </p:sp>
          </p:grpSp>
          <p:grpSp>
            <p:nvGrpSpPr>
              <p:cNvPr id="73" name="Group 72"/>
              <p:cNvGrpSpPr/>
              <p:nvPr/>
            </p:nvGrpSpPr>
            <p:grpSpPr>
              <a:xfrm>
                <a:off x="1217902" y="5478280"/>
                <a:ext cx="4284502" cy="246221"/>
                <a:chOff x="1217902" y="5478280"/>
                <a:chExt cx="4284502" cy="246221"/>
              </a:xfrm>
            </p:grpSpPr>
            <p:sp>
              <p:nvSpPr>
                <p:cNvPr id="62" name="TextBox 61"/>
                <p:cNvSpPr txBox="1"/>
                <p:nvPr/>
              </p:nvSpPr>
              <p:spPr>
                <a:xfrm>
                  <a:off x="1217902" y="5478280"/>
                  <a:ext cx="104195" cy="246221"/>
                </a:xfrm>
                <a:prstGeom prst="rect">
                  <a:avLst/>
                </a:prstGeom>
                <a:noFill/>
              </p:spPr>
              <p:txBody>
                <a:bodyPr wrap="none" lIns="0" tIns="0" rIns="0" bIns="0" rtlCol="0" anchor="t">
                  <a:spAutoFit/>
                </a:bodyPr>
                <a:lstStyle/>
                <a:p>
                  <a:pPr algn="ctr"/>
                  <a:r>
                    <a:rPr lang="en-GB" dirty="0" smtClean="0">
                      <a:latin typeface="+mn-lt"/>
                    </a:rPr>
                    <a:t>0</a:t>
                  </a:r>
                  <a:endParaRPr lang="en-GB" dirty="0">
                    <a:latin typeface="+mn-lt"/>
                  </a:endParaRPr>
                </a:p>
              </p:txBody>
            </p:sp>
            <p:sp>
              <p:nvSpPr>
                <p:cNvPr id="63" name="TextBox 62"/>
                <p:cNvSpPr txBox="1"/>
                <p:nvPr/>
              </p:nvSpPr>
              <p:spPr>
                <a:xfrm>
                  <a:off x="1630723" y="5478280"/>
                  <a:ext cx="104195" cy="246221"/>
                </a:xfrm>
                <a:prstGeom prst="rect">
                  <a:avLst/>
                </a:prstGeom>
                <a:noFill/>
              </p:spPr>
              <p:txBody>
                <a:bodyPr wrap="none" lIns="0" tIns="0" rIns="0" bIns="0" rtlCol="0" anchor="t">
                  <a:spAutoFit/>
                </a:bodyPr>
                <a:lstStyle/>
                <a:p>
                  <a:pPr algn="ctr"/>
                  <a:r>
                    <a:rPr lang="en-GB" dirty="0" smtClean="0">
                      <a:latin typeface="+mn-lt"/>
                    </a:rPr>
                    <a:t>2</a:t>
                  </a:r>
                  <a:endParaRPr lang="en-GB" dirty="0">
                    <a:latin typeface="+mn-lt"/>
                  </a:endParaRPr>
                </a:p>
              </p:txBody>
            </p:sp>
            <p:sp>
              <p:nvSpPr>
                <p:cNvPr id="64" name="TextBox 63"/>
                <p:cNvSpPr txBox="1"/>
                <p:nvPr/>
              </p:nvSpPr>
              <p:spPr>
                <a:xfrm>
                  <a:off x="2043544" y="5478280"/>
                  <a:ext cx="104195" cy="246221"/>
                </a:xfrm>
                <a:prstGeom prst="rect">
                  <a:avLst/>
                </a:prstGeom>
                <a:noFill/>
              </p:spPr>
              <p:txBody>
                <a:bodyPr wrap="none" lIns="0" tIns="0" rIns="0" bIns="0" rtlCol="0" anchor="t">
                  <a:spAutoFit/>
                </a:bodyPr>
                <a:lstStyle/>
                <a:p>
                  <a:pPr algn="ctr"/>
                  <a:r>
                    <a:rPr lang="en-GB" dirty="0" smtClean="0">
                      <a:latin typeface="+mn-lt"/>
                    </a:rPr>
                    <a:t>4</a:t>
                  </a:r>
                  <a:endParaRPr lang="en-GB" dirty="0">
                    <a:latin typeface="+mn-lt"/>
                  </a:endParaRPr>
                </a:p>
              </p:txBody>
            </p:sp>
            <p:sp>
              <p:nvSpPr>
                <p:cNvPr id="65" name="TextBox 64"/>
                <p:cNvSpPr txBox="1"/>
                <p:nvPr/>
              </p:nvSpPr>
              <p:spPr>
                <a:xfrm>
                  <a:off x="2456365" y="5478280"/>
                  <a:ext cx="104195" cy="246221"/>
                </a:xfrm>
                <a:prstGeom prst="rect">
                  <a:avLst/>
                </a:prstGeom>
                <a:noFill/>
              </p:spPr>
              <p:txBody>
                <a:bodyPr wrap="none" lIns="0" tIns="0" rIns="0" bIns="0" rtlCol="0" anchor="t">
                  <a:spAutoFit/>
                </a:bodyPr>
                <a:lstStyle/>
                <a:p>
                  <a:pPr algn="ctr"/>
                  <a:r>
                    <a:rPr lang="en-GB" dirty="0" smtClean="0">
                      <a:latin typeface="+mn-lt"/>
                    </a:rPr>
                    <a:t>6</a:t>
                  </a:r>
                  <a:endParaRPr lang="en-GB" dirty="0">
                    <a:latin typeface="+mn-lt"/>
                  </a:endParaRPr>
                </a:p>
              </p:txBody>
            </p:sp>
            <p:sp>
              <p:nvSpPr>
                <p:cNvPr id="66" name="TextBox 65"/>
                <p:cNvSpPr txBox="1"/>
                <p:nvPr/>
              </p:nvSpPr>
              <p:spPr>
                <a:xfrm>
                  <a:off x="2869186" y="5478280"/>
                  <a:ext cx="104195" cy="246221"/>
                </a:xfrm>
                <a:prstGeom prst="rect">
                  <a:avLst/>
                </a:prstGeom>
                <a:noFill/>
              </p:spPr>
              <p:txBody>
                <a:bodyPr wrap="none" lIns="0" tIns="0" rIns="0" bIns="0" rtlCol="0" anchor="t">
                  <a:spAutoFit/>
                </a:bodyPr>
                <a:lstStyle/>
                <a:p>
                  <a:pPr algn="ctr"/>
                  <a:r>
                    <a:rPr lang="en-GB" dirty="0" smtClean="0">
                      <a:latin typeface="+mn-lt"/>
                    </a:rPr>
                    <a:t>8</a:t>
                  </a:r>
                  <a:endParaRPr lang="en-GB" dirty="0">
                    <a:latin typeface="+mn-lt"/>
                  </a:endParaRPr>
                </a:p>
              </p:txBody>
            </p:sp>
            <p:sp>
              <p:nvSpPr>
                <p:cNvPr id="67" name="TextBox 66"/>
                <p:cNvSpPr txBox="1"/>
                <p:nvPr/>
              </p:nvSpPr>
              <p:spPr>
                <a:xfrm>
                  <a:off x="3229909" y="5478280"/>
                  <a:ext cx="208390" cy="246221"/>
                </a:xfrm>
                <a:prstGeom prst="rect">
                  <a:avLst/>
                </a:prstGeom>
                <a:noFill/>
              </p:spPr>
              <p:txBody>
                <a:bodyPr wrap="none" lIns="0" tIns="0" rIns="0" bIns="0" rtlCol="0" anchor="t">
                  <a:spAutoFit/>
                </a:bodyPr>
                <a:lstStyle/>
                <a:p>
                  <a:pPr algn="ctr"/>
                  <a:r>
                    <a:rPr lang="en-GB" dirty="0" smtClean="0">
                      <a:latin typeface="+mn-lt"/>
                    </a:rPr>
                    <a:t>10</a:t>
                  </a:r>
                  <a:endParaRPr lang="en-GB" dirty="0">
                    <a:latin typeface="+mn-lt"/>
                  </a:endParaRPr>
                </a:p>
              </p:txBody>
            </p:sp>
            <p:sp>
              <p:nvSpPr>
                <p:cNvPr id="68" name="TextBox 67"/>
                <p:cNvSpPr txBox="1"/>
                <p:nvPr/>
              </p:nvSpPr>
              <p:spPr>
                <a:xfrm>
                  <a:off x="3642730" y="5478280"/>
                  <a:ext cx="208390" cy="246221"/>
                </a:xfrm>
                <a:prstGeom prst="rect">
                  <a:avLst/>
                </a:prstGeom>
                <a:noFill/>
              </p:spPr>
              <p:txBody>
                <a:bodyPr wrap="none" lIns="0" tIns="0" rIns="0" bIns="0" rtlCol="0" anchor="t">
                  <a:spAutoFit/>
                </a:bodyPr>
                <a:lstStyle/>
                <a:p>
                  <a:pPr algn="ctr"/>
                  <a:r>
                    <a:rPr lang="en-GB" dirty="0" smtClean="0">
                      <a:latin typeface="+mn-lt"/>
                    </a:rPr>
                    <a:t>12</a:t>
                  </a:r>
                  <a:endParaRPr lang="en-GB" dirty="0">
                    <a:latin typeface="+mn-lt"/>
                  </a:endParaRPr>
                </a:p>
              </p:txBody>
            </p:sp>
            <p:sp>
              <p:nvSpPr>
                <p:cNvPr id="69" name="TextBox 68"/>
                <p:cNvSpPr txBox="1"/>
                <p:nvPr/>
              </p:nvSpPr>
              <p:spPr>
                <a:xfrm>
                  <a:off x="4055551" y="5478280"/>
                  <a:ext cx="208390" cy="246221"/>
                </a:xfrm>
                <a:prstGeom prst="rect">
                  <a:avLst/>
                </a:prstGeom>
                <a:noFill/>
              </p:spPr>
              <p:txBody>
                <a:bodyPr wrap="none" lIns="0" tIns="0" rIns="0" bIns="0" rtlCol="0" anchor="t">
                  <a:spAutoFit/>
                </a:bodyPr>
                <a:lstStyle/>
                <a:p>
                  <a:pPr algn="ctr"/>
                  <a:r>
                    <a:rPr lang="en-GB" dirty="0" smtClean="0">
                      <a:latin typeface="+mn-lt"/>
                    </a:rPr>
                    <a:t>14</a:t>
                  </a:r>
                  <a:endParaRPr lang="en-GB" dirty="0">
                    <a:latin typeface="+mn-lt"/>
                  </a:endParaRPr>
                </a:p>
              </p:txBody>
            </p:sp>
            <p:sp>
              <p:nvSpPr>
                <p:cNvPr id="70" name="TextBox 69"/>
                <p:cNvSpPr txBox="1"/>
                <p:nvPr/>
              </p:nvSpPr>
              <p:spPr>
                <a:xfrm>
                  <a:off x="4468372" y="5478280"/>
                  <a:ext cx="208390" cy="246221"/>
                </a:xfrm>
                <a:prstGeom prst="rect">
                  <a:avLst/>
                </a:prstGeom>
                <a:noFill/>
              </p:spPr>
              <p:txBody>
                <a:bodyPr wrap="none" lIns="0" tIns="0" rIns="0" bIns="0" rtlCol="0" anchor="t">
                  <a:spAutoFit/>
                </a:bodyPr>
                <a:lstStyle/>
                <a:p>
                  <a:pPr algn="ctr"/>
                  <a:r>
                    <a:rPr lang="en-GB" dirty="0" smtClean="0">
                      <a:latin typeface="+mn-lt"/>
                    </a:rPr>
                    <a:t>16</a:t>
                  </a:r>
                  <a:endParaRPr lang="en-GB" dirty="0">
                    <a:latin typeface="+mn-lt"/>
                  </a:endParaRPr>
                </a:p>
              </p:txBody>
            </p:sp>
            <p:sp>
              <p:nvSpPr>
                <p:cNvPr id="71" name="TextBox 70"/>
                <p:cNvSpPr txBox="1"/>
                <p:nvPr/>
              </p:nvSpPr>
              <p:spPr>
                <a:xfrm>
                  <a:off x="4881193" y="5478280"/>
                  <a:ext cx="208390" cy="246221"/>
                </a:xfrm>
                <a:prstGeom prst="rect">
                  <a:avLst/>
                </a:prstGeom>
                <a:noFill/>
              </p:spPr>
              <p:txBody>
                <a:bodyPr wrap="none" lIns="0" tIns="0" rIns="0" bIns="0" rtlCol="0" anchor="t">
                  <a:spAutoFit/>
                </a:bodyPr>
                <a:lstStyle/>
                <a:p>
                  <a:pPr algn="ctr"/>
                  <a:r>
                    <a:rPr lang="en-GB" dirty="0" smtClean="0">
                      <a:latin typeface="+mn-lt"/>
                    </a:rPr>
                    <a:t>18</a:t>
                  </a:r>
                  <a:endParaRPr lang="en-GB" dirty="0">
                    <a:latin typeface="+mn-lt"/>
                  </a:endParaRPr>
                </a:p>
              </p:txBody>
            </p:sp>
            <p:sp>
              <p:nvSpPr>
                <p:cNvPr id="72" name="TextBox 71"/>
                <p:cNvSpPr txBox="1"/>
                <p:nvPr/>
              </p:nvSpPr>
              <p:spPr>
                <a:xfrm>
                  <a:off x="5294014" y="5478280"/>
                  <a:ext cx="208390" cy="246221"/>
                </a:xfrm>
                <a:prstGeom prst="rect">
                  <a:avLst/>
                </a:prstGeom>
                <a:noFill/>
              </p:spPr>
              <p:txBody>
                <a:bodyPr wrap="none" lIns="0" tIns="0" rIns="0" bIns="0" rtlCol="0" anchor="t">
                  <a:spAutoFit/>
                </a:bodyPr>
                <a:lstStyle/>
                <a:p>
                  <a:pPr algn="ctr"/>
                  <a:r>
                    <a:rPr lang="en-GB" dirty="0" smtClean="0">
                      <a:latin typeface="+mn-lt"/>
                    </a:rPr>
                    <a:t>20</a:t>
                  </a:r>
                  <a:endParaRPr lang="en-GB" dirty="0">
                    <a:latin typeface="+mn-lt"/>
                  </a:endParaRPr>
                </a:p>
              </p:txBody>
            </p:sp>
          </p:grpSp>
        </p:grpSp>
        <p:sp>
          <p:nvSpPr>
            <p:cNvPr id="74" name="TextBox 73"/>
            <p:cNvSpPr txBox="1"/>
            <p:nvPr/>
          </p:nvSpPr>
          <p:spPr>
            <a:xfrm rot="16200000">
              <a:off x="-436100" y="3674184"/>
              <a:ext cx="1840825" cy="276999"/>
            </a:xfrm>
            <a:prstGeom prst="rect">
              <a:avLst/>
            </a:prstGeom>
            <a:noFill/>
          </p:spPr>
          <p:txBody>
            <a:bodyPr wrap="none" lIns="0" tIns="0" rIns="0" bIns="0" rtlCol="0" anchor="b">
              <a:spAutoFit/>
            </a:bodyPr>
            <a:lstStyle/>
            <a:p>
              <a:pPr algn="ctr"/>
              <a:r>
                <a:rPr lang="en-GB" sz="1800" b="1" dirty="0" smtClean="0">
                  <a:latin typeface="+mn-lt"/>
                </a:rPr>
                <a:t>Cumulative risk (%)</a:t>
              </a:r>
              <a:endParaRPr lang="en-GB" sz="1800" b="1" dirty="0">
                <a:latin typeface="+mn-lt"/>
              </a:endParaRPr>
            </a:p>
          </p:txBody>
        </p:sp>
        <p:sp>
          <p:nvSpPr>
            <p:cNvPr id="75" name="TextBox 74"/>
            <p:cNvSpPr txBox="1"/>
            <p:nvPr/>
          </p:nvSpPr>
          <p:spPr>
            <a:xfrm>
              <a:off x="2607868" y="5821402"/>
              <a:ext cx="1509388" cy="276999"/>
            </a:xfrm>
            <a:prstGeom prst="rect">
              <a:avLst/>
            </a:prstGeom>
            <a:noFill/>
          </p:spPr>
          <p:txBody>
            <a:bodyPr wrap="none" lIns="0" tIns="0" rIns="0" bIns="0" rtlCol="0" anchor="t">
              <a:spAutoFit/>
            </a:bodyPr>
            <a:lstStyle/>
            <a:p>
              <a:pPr algn="ctr"/>
              <a:r>
                <a:rPr lang="en-GB" sz="1800" b="1" dirty="0" smtClean="0">
                  <a:latin typeface="+mn-lt"/>
                </a:rPr>
                <a:t>Follow-up years</a:t>
              </a:r>
              <a:endParaRPr lang="en-GB" sz="1800" b="1" dirty="0">
                <a:latin typeface="+mn-lt"/>
              </a:endParaRPr>
            </a:p>
          </p:txBody>
        </p:sp>
        <p:sp>
          <p:nvSpPr>
            <p:cNvPr id="78" name="Freeform 6"/>
            <p:cNvSpPr>
              <a:spLocks/>
            </p:cNvSpPr>
            <p:nvPr/>
          </p:nvSpPr>
          <p:spPr bwMode="auto">
            <a:xfrm>
              <a:off x="1270000" y="4567238"/>
              <a:ext cx="3711575" cy="732472"/>
            </a:xfrm>
            <a:custGeom>
              <a:avLst/>
              <a:gdLst>
                <a:gd name="T0" fmla="*/ 3031 w 3031"/>
                <a:gd name="T1" fmla="*/ 0 h 598"/>
                <a:gd name="T2" fmla="*/ 2835 w 3031"/>
                <a:gd name="T3" fmla="*/ 0 h 598"/>
                <a:gd name="T4" fmla="*/ 2835 w 3031"/>
                <a:gd name="T5" fmla="*/ 116 h 598"/>
                <a:gd name="T6" fmla="*/ 2313 w 3031"/>
                <a:gd name="T7" fmla="*/ 116 h 598"/>
                <a:gd name="T8" fmla="*/ 2313 w 3031"/>
                <a:gd name="T9" fmla="*/ 187 h 598"/>
                <a:gd name="T10" fmla="*/ 2107 w 3031"/>
                <a:gd name="T11" fmla="*/ 187 h 598"/>
                <a:gd name="T12" fmla="*/ 2107 w 3031"/>
                <a:gd name="T13" fmla="*/ 255 h 598"/>
                <a:gd name="T14" fmla="*/ 2065 w 3031"/>
                <a:gd name="T15" fmla="*/ 255 h 598"/>
                <a:gd name="T16" fmla="*/ 2065 w 3031"/>
                <a:gd name="T17" fmla="*/ 328 h 598"/>
                <a:gd name="T18" fmla="*/ 1940 w 3031"/>
                <a:gd name="T19" fmla="*/ 328 h 598"/>
                <a:gd name="T20" fmla="*/ 1940 w 3031"/>
                <a:gd name="T21" fmla="*/ 397 h 598"/>
                <a:gd name="T22" fmla="*/ 1536 w 3031"/>
                <a:gd name="T23" fmla="*/ 397 h 598"/>
                <a:gd name="T24" fmla="*/ 1536 w 3031"/>
                <a:gd name="T25" fmla="*/ 463 h 598"/>
                <a:gd name="T26" fmla="*/ 1512 w 3031"/>
                <a:gd name="T27" fmla="*/ 463 h 598"/>
                <a:gd name="T28" fmla="*/ 1512 w 3031"/>
                <a:gd name="T29" fmla="*/ 529 h 598"/>
                <a:gd name="T30" fmla="*/ 1181 w 3031"/>
                <a:gd name="T31" fmla="*/ 529 h 598"/>
                <a:gd name="T32" fmla="*/ 1181 w 3031"/>
                <a:gd name="T33" fmla="*/ 598 h 598"/>
                <a:gd name="T34" fmla="*/ 0 w 3031"/>
                <a:gd name="T35" fmla="*/ 598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31" h="598">
                  <a:moveTo>
                    <a:pt x="3031" y="0"/>
                  </a:moveTo>
                  <a:lnTo>
                    <a:pt x="2835" y="0"/>
                  </a:lnTo>
                  <a:lnTo>
                    <a:pt x="2835" y="116"/>
                  </a:lnTo>
                  <a:lnTo>
                    <a:pt x="2313" y="116"/>
                  </a:lnTo>
                  <a:lnTo>
                    <a:pt x="2313" y="187"/>
                  </a:lnTo>
                  <a:lnTo>
                    <a:pt x="2107" y="187"/>
                  </a:lnTo>
                  <a:lnTo>
                    <a:pt x="2107" y="255"/>
                  </a:lnTo>
                  <a:lnTo>
                    <a:pt x="2065" y="255"/>
                  </a:lnTo>
                  <a:lnTo>
                    <a:pt x="2065" y="328"/>
                  </a:lnTo>
                  <a:lnTo>
                    <a:pt x="1940" y="328"/>
                  </a:lnTo>
                  <a:lnTo>
                    <a:pt x="1940" y="397"/>
                  </a:lnTo>
                  <a:lnTo>
                    <a:pt x="1536" y="397"/>
                  </a:lnTo>
                  <a:lnTo>
                    <a:pt x="1536" y="463"/>
                  </a:lnTo>
                  <a:lnTo>
                    <a:pt x="1512" y="463"/>
                  </a:lnTo>
                  <a:lnTo>
                    <a:pt x="1512" y="529"/>
                  </a:lnTo>
                  <a:lnTo>
                    <a:pt x="1181" y="529"/>
                  </a:lnTo>
                  <a:lnTo>
                    <a:pt x="1181" y="598"/>
                  </a:lnTo>
                  <a:lnTo>
                    <a:pt x="0" y="598"/>
                  </a:lnTo>
                </a:path>
              </a:pathLst>
            </a:custGeom>
            <a:noFill/>
            <a:ln w="28575"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latin typeface="+mn-lt"/>
              </a:endParaRPr>
            </a:p>
          </p:txBody>
        </p:sp>
        <p:sp>
          <p:nvSpPr>
            <p:cNvPr id="79" name="Freeform 7"/>
            <p:cNvSpPr>
              <a:spLocks/>
            </p:cNvSpPr>
            <p:nvPr/>
          </p:nvSpPr>
          <p:spPr bwMode="auto">
            <a:xfrm>
              <a:off x="1270000" y="4839159"/>
              <a:ext cx="3703003" cy="460551"/>
            </a:xfrm>
            <a:custGeom>
              <a:avLst/>
              <a:gdLst>
                <a:gd name="T0" fmla="*/ 3024 w 3024"/>
                <a:gd name="T1" fmla="*/ 0 h 376"/>
                <a:gd name="T2" fmla="*/ 2837 w 3024"/>
                <a:gd name="T3" fmla="*/ 0 h 376"/>
                <a:gd name="T4" fmla="*/ 2837 w 3024"/>
                <a:gd name="T5" fmla="*/ 239 h 376"/>
                <a:gd name="T6" fmla="*/ 529 w 3024"/>
                <a:gd name="T7" fmla="*/ 239 h 376"/>
                <a:gd name="T8" fmla="*/ 529 w 3024"/>
                <a:gd name="T9" fmla="*/ 359 h 376"/>
                <a:gd name="T10" fmla="*/ 392 w 3024"/>
                <a:gd name="T11" fmla="*/ 359 h 376"/>
                <a:gd name="T12" fmla="*/ 392 w 3024"/>
                <a:gd name="T13" fmla="*/ 369 h 376"/>
                <a:gd name="T14" fmla="*/ 272 w 3024"/>
                <a:gd name="T15" fmla="*/ 369 h 376"/>
                <a:gd name="T16" fmla="*/ 272 w 3024"/>
                <a:gd name="T17" fmla="*/ 376 h 376"/>
                <a:gd name="T18" fmla="*/ 0 w 3024"/>
                <a:gd name="T19" fmla="*/ 37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4" h="376">
                  <a:moveTo>
                    <a:pt x="3024" y="0"/>
                  </a:moveTo>
                  <a:lnTo>
                    <a:pt x="2837" y="0"/>
                  </a:lnTo>
                  <a:lnTo>
                    <a:pt x="2837" y="239"/>
                  </a:lnTo>
                  <a:lnTo>
                    <a:pt x="529" y="239"/>
                  </a:lnTo>
                  <a:lnTo>
                    <a:pt x="529" y="359"/>
                  </a:lnTo>
                  <a:lnTo>
                    <a:pt x="392" y="359"/>
                  </a:lnTo>
                  <a:lnTo>
                    <a:pt x="392" y="369"/>
                  </a:lnTo>
                  <a:lnTo>
                    <a:pt x="272" y="369"/>
                  </a:lnTo>
                  <a:lnTo>
                    <a:pt x="272" y="376"/>
                  </a:lnTo>
                  <a:lnTo>
                    <a:pt x="0" y="376"/>
                  </a:lnTo>
                </a:path>
              </a:pathLst>
            </a:custGeom>
            <a:noFill/>
            <a:ln w="28575" cap="sq">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latin typeface="+mn-lt"/>
              </a:endParaRPr>
            </a:p>
          </p:txBody>
        </p:sp>
        <p:sp>
          <p:nvSpPr>
            <p:cNvPr id="80" name="Freeform 8"/>
            <p:cNvSpPr>
              <a:spLocks/>
            </p:cNvSpPr>
            <p:nvPr/>
          </p:nvSpPr>
          <p:spPr bwMode="auto">
            <a:xfrm>
              <a:off x="1270000" y="5068210"/>
              <a:ext cx="3709126" cy="231500"/>
            </a:xfrm>
            <a:custGeom>
              <a:avLst/>
              <a:gdLst>
                <a:gd name="T0" fmla="*/ 2960 w 3029"/>
                <a:gd name="T1" fmla="*/ 0 h 189"/>
                <a:gd name="T2" fmla="*/ 2958 w 3029"/>
                <a:gd name="T3" fmla="*/ 12 h 189"/>
                <a:gd name="T4" fmla="*/ 2932 w 3029"/>
                <a:gd name="T5" fmla="*/ 16 h 189"/>
                <a:gd name="T6" fmla="*/ 2877 w 3029"/>
                <a:gd name="T7" fmla="*/ 23 h 189"/>
                <a:gd name="T8" fmla="*/ 2837 w 3029"/>
                <a:gd name="T9" fmla="*/ 28 h 189"/>
                <a:gd name="T10" fmla="*/ 2807 w 3029"/>
                <a:gd name="T11" fmla="*/ 38 h 189"/>
                <a:gd name="T12" fmla="*/ 2783 w 3029"/>
                <a:gd name="T13" fmla="*/ 47 h 189"/>
                <a:gd name="T14" fmla="*/ 2691 w 3029"/>
                <a:gd name="T15" fmla="*/ 52 h 189"/>
                <a:gd name="T16" fmla="*/ 2589 w 3029"/>
                <a:gd name="T17" fmla="*/ 61 h 189"/>
                <a:gd name="T18" fmla="*/ 2473 w 3029"/>
                <a:gd name="T19" fmla="*/ 68 h 189"/>
                <a:gd name="T20" fmla="*/ 2395 w 3029"/>
                <a:gd name="T21" fmla="*/ 75 h 189"/>
                <a:gd name="T22" fmla="*/ 2268 w 3029"/>
                <a:gd name="T23" fmla="*/ 78 h 189"/>
                <a:gd name="T24" fmla="*/ 2218 w 3029"/>
                <a:gd name="T25" fmla="*/ 85 h 189"/>
                <a:gd name="T26" fmla="*/ 2195 w 3029"/>
                <a:gd name="T27" fmla="*/ 94 h 189"/>
                <a:gd name="T28" fmla="*/ 2159 w 3029"/>
                <a:gd name="T29" fmla="*/ 97 h 189"/>
                <a:gd name="T30" fmla="*/ 2150 w 3029"/>
                <a:gd name="T31" fmla="*/ 101 h 189"/>
                <a:gd name="T32" fmla="*/ 1916 w 3029"/>
                <a:gd name="T33" fmla="*/ 109 h 189"/>
                <a:gd name="T34" fmla="*/ 1888 w 3029"/>
                <a:gd name="T35" fmla="*/ 113 h 189"/>
                <a:gd name="T36" fmla="*/ 1881 w 3029"/>
                <a:gd name="T37" fmla="*/ 118 h 189"/>
                <a:gd name="T38" fmla="*/ 1864 w 3029"/>
                <a:gd name="T39" fmla="*/ 125 h 189"/>
                <a:gd name="T40" fmla="*/ 1819 w 3029"/>
                <a:gd name="T41" fmla="*/ 125 h 189"/>
                <a:gd name="T42" fmla="*/ 1784 w 3029"/>
                <a:gd name="T43" fmla="*/ 127 h 189"/>
                <a:gd name="T44" fmla="*/ 1715 w 3029"/>
                <a:gd name="T45" fmla="*/ 132 h 189"/>
                <a:gd name="T46" fmla="*/ 1708 w 3029"/>
                <a:gd name="T47" fmla="*/ 137 h 189"/>
                <a:gd name="T48" fmla="*/ 1670 w 3029"/>
                <a:gd name="T49" fmla="*/ 142 h 189"/>
                <a:gd name="T50" fmla="*/ 1394 w 3029"/>
                <a:gd name="T51" fmla="*/ 146 h 189"/>
                <a:gd name="T52" fmla="*/ 1151 w 3029"/>
                <a:gd name="T53" fmla="*/ 156 h 189"/>
                <a:gd name="T54" fmla="*/ 1106 w 3029"/>
                <a:gd name="T55" fmla="*/ 161 h 189"/>
                <a:gd name="T56" fmla="*/ 1042 w 3029"/>
                <a:gd name="T57" fmla="*/ 165 h 189"/>
                <a:gd name="T58" fmla="*/ 853 w 3029"/>
                <a:gd name="T59" fmla="*/ 168 h 189"/>
                <a:gd name="T60" fmla="*/ 662 w 3029"/>
                <a:gd name="T61" fmla="*/ 175 h 189"/>
                <a:gd name="T62" fmla="*/ 395 w 3029"/>
                <a:gd name="T63" fmla="*/ 187 h 189"/>
                <a:gd name="T64" fmla="*/ 123 w 3029"/>
                <a:gd name="T65" fmla="*/ 18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29" h="189">
                  <a:moveTo>
                    <a:pt x="3029" y="0"/>
                  </a:moveTo>
                  <a:lnTo>
                    <a:pt x="2960" y="0"/>
                  </a:lnTo>
                  <a:lnTo>
                    <a:pt x="2960" y="12"/>
                  </a:lnTo>
                  <a:lnTo>
                    <a:pt x="2958" y="12"/>
                  </a:lnTo>
                  <a:lnTo>
                    <a:pt x="2958" y="16"/>
                  </a:lnTo>
                  <a:lnTo>
                    <a:pt x="2932" y="16"/>
                  </a:lnTo>
                  <a:lnTo>
                    <a:pt x="2932" y="23"/>
                  </a:lnTo>
                  <a:lnTo>
                    <a:pt x="2877" y="23"/>
                  </a:lnTo>
                  <a:lnTo>
                    <a:pt x="2877" y="28"/>
                  </a:lnTo>
                  <a:lnTo>
                    <a:pt x="2837" y="28"/>
                  </a:lnTo>
                  <a:lnTo>
                    <a:pt x="2837" y="38"/>
                  </a:lnTo>
                  <a:lnTo>
                    <a:pt x="2807" y="38"/>
                  </a:lnTo>
                  <a:lnTo>
                    <a:pt x="2807" y="47"/>
                  </a:lnTo>
                  <a:lnTo>
                    <a:pt x="2783" y="47"/>
                  </a:lnTo>
                  <a:lnTo>
                    <a:pt x="2691" y="47"/>
                  </a:lnTo>
                  <a:lnTo>
                    <a:pt x="2691" y="52"/>
                  </a:lnTo>
                  <a:lnTo>
                    <a:pt x="2589" y="52"/>
                  </a:lnTo>
                  <a:lnTo>
                    <a:pt x="2589" y="61"/>
                  </a:lnTo>
                  <a:lnTo>
                    <a:pt x="2473" y="61"/>
                  </a:lnTo>
                  <a:lnTo>
                    <a:pt x="2473" y="68"/>
                  </a:lnTo>
                  <a:lnTo>
                    <a:pt x="2395" y="68"/>
                  </a:lnTo>
                  <a:lnTo>
                    <a:pt x="2395" y="75"/>
                  </a:lnTo>
                  <a:lnTo>
                    <a:pt x="2268" y="75"/>
                  </a:lnTo>
                  <a:lnTo>
                    <a:pt x="2268" y="78"/>
                  </a:lnTo>
                  <a:lnTo>
                    <a:pt x="2218" y="78"/>
                  </a:lnTo>
                  <a:lnTo>
                    <a:pt x="2218" y="85"/>
                  </a:lnTo>
                  <a:lnTo>
                    <a:pt x="2195" y="85"/>
                  </a:lnTo>
                  <a:lnTo>
                    <a:pt x="2195" y="94"/>
                  </a:lnTo>
                  <a:lnTo>
                    <a:pt x="2159" y="94"/>
                  </a:lnTo>
                  <a:lnTo>
                    <a:pt x="2159" y="97"/>
                  </a:lnTo>
                  <a:lnTo>
                    <a:pt x="2150" y="97"/>
                  </a:lnTo>
                  <a:lnTo>
                    <a:pt x="2150" y="101"/>
                  </a:lnTo>
                  <a:lnTo>
                    <a:pt x="1916" y="101"/>
                  </a:lnTo>
                  <a:lnTo>
                    <a:pt x="1916" y="109"/>
                  </a:lnTo>
                  <a:lnTo>
                    <a:pt x="1888" y="109"/>
                  </a:lnTo>
                  <a:lnTo>
                    <a:pt x="1888" y="113"/>
                  </a:lnTo>
                  <a:lnTo>
                    <a:pt x="1881" y="113"/>
                  </a:lnTo>
                  <a:lnTo>
                    <a:pt x="1881" y="118"/>
                  </a:lnTo>
                  <a:lnTo>
                    <a:pt x="1864" y="118"/>
                  </a:lnTo>
                  <a:lnTo>
                    <a:pt x="1864" y="125"/>
                  </a:lnTo>
                  <a:lnTo>
                    <a:pt x="1824" y="125"/>
                  </a:lnTo>
                  <a:lnTo>
                    <a:pt x="1819" y="125"/>
                  </a:lnTo>
                  <a:lnTo>
                    <a:pt x="1819" y="127"/>
                  </a:lnTo>
                  <a:lnTo>
                    <a:pt x="1784" y="127"/>
                  </a:lnTo>
                  <a:lnTo>
                    <a:pt x="1784" y="132"/>
                  </a:lnTo>
                  <a:lnTo>
                    <a:pt x="1715" y="132"/>
                  </a:lnTo>
                  <a:lnTo>
                    <a:pt x="1715" y="137"/>
                  </a:lnTo>
                  <a:lnTo>
                    <a:pt x="1708" y="137"/>
                  </a:lnTo>
                  <a:lnTo>
                    <a:pt x="1708" y="142"/>
                  </a:lnTo>
                  <a:lnTo>
                    <a:pt x="1670" y="142"/>
                  </a:lnTo>
                  <a:lnTo>
                    <a:pt x="1670" y="146"/>
                  </a:lnTo>
                  <a:lnTo>
                    <a:pt x="1394" y="146"/>
                  </a:lnTo>
                  <a:lnTo>
                    <a:pt x="1394" y="156"/>
                  </a:lnTo>
                  <a:lnTo>
                    <a:pt x="1151" y="156"/>
                  </a:lnTo>
                  <a:lnTo>
                    <a:pt x="1106" y="156"/>
                  </a:lnTo>
                  <a:lnTo>
                    <a:pt x="1106" y="161"/>
                  </a:lnTo>
                  <a:lnTo>
                    <a:pt x="1042" y="161"/>
                  </a:lnTo>
                  <a:lnTo>
                    <a:pt x="1042" y="165"/>
                  </a:lnTo>
                  <a:lnTo>
                    <a:pt x="853" y="165"/>
                  </a:lnTo>
                  <a:lnTo>
                    <a:pt x="853" y="168"/>
                  </a:lnTo>
                  <a:lnTo>
                    <a:pt x="662" y="168"/>
                  </a:lnTo>
                  <a:lnTo>
                    <a:pt x="662" y="175"/>
                  </a:lnTo>
                  <a:lnTo>
                    <a:pt x="395" y="175"/>
                  </a:lnTo>
                  <a:lnTo>
                    <a:pt x="395" y="187"/>
                  </a:lnTo>
                  <a:lnTo>
                    <a:pt x="123" y="187"/>
                  </a:lnTo>
                  <a:lnTo>
                    <a:pt x="123" y="189"/>
                  </a:lnTo>
                  <a:lnTo>
                    <a:pt x="0" y="189"/>
                  </a:lnTo>
                </a:path>
              </a:pathLst>
            </a:custGeom>
            <a:noFill/>
            <a:ln w="28575" cap="sq">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latin typeface="+mn-lt"/>
              </a:endParaRPr>
            </a:p>
          </p:txBody>
        </p:sp>
        <p:grpSp>
          <p:nvGrpSpPr>
            <p:cNvPr id="14" name="Group 13"/>
            <p:cNvGrpSpPr/>
            <p:nvPr/>
          </p:nvGrpSpPr>
          <p:grpSpPr>
            <a:xfrm>
              <a:off x="1161364" y="2317689"/>
              <a:ext cx="4234501" cy="3079085"/>
              <a:chOff x="1161364" y="2317689"/>
              <a:chExt cx="4234501" cy="3079085"/>
            </a:xfrm>
          </p:grpSpPr>
          <p:grpSp>
            <p:nvGrpSpPr>
              <p:cNvPr id="13" name="Group 12"/>
              <p:cNvGrpSpPr/>
              <p:nvPr/>
            </p:nvGrpSpPr>
            <p:grpSpPr>
              <a:xfrm>
                <a:off x="1269999" y="5305332"/>
                <a:ext cx="4125866" cy="91442"/>
                <a:chOff x="1269999" y="5305332"/>
                <a:chExt cx="4125866" cy="91442"/>
              </a:xfrm>
            </p:grpSpPr>
            <p:cxnSp>
              <p:nvCxnSpPr>
                <p:cNvPr id="19" name="Straight Connector 18"/>
                <p:cNvCxnSpPr/>
                <p:nvPr/>
              </p:nvCxnSpPr>
              <p:spPr>
                <a:xfrm flipH="1">
                  <a:off x="1270000" y="5305332"/>
                  <a:ext cx="4125865" cy="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1269999" y="5306774"/>
                  <a:ext cx="4125866" cy="90000"/>
                  <a:chOff x="1269999" y="5306774"/>
                  <a:chExt cx="4125866" cy="90000"/>
                </a:xfrm>
              </p:grpSpPr>
              <p:cxnSp>
                <p:nvCxnSpPr>
                  <p:cNvPr id="26" name="Straight Connector 25"/>
                  <p:cNvCxnSpPr/>
                  <p:nvPr/>
                </p:nvCxnSpPr>
                <p:spPr>
                  <a:xfrm>
                    <a:off x="1269999" y="5306774"/>
                    <a:ext cx="0" cy="9000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682586" y="5306774"/>
                    <a:ext cx="0" cy="9000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095173" y="5306774"/>
                    <a:ext cx="0" cy="9000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507760" y="5306774"/>
                    <a:ext cx="0" cy="9000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920347" y="5306774"/>
                    <a:ext cx="0" cy="9000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332934" y="5306774"/>
                    <a:ext cx="0" cy="9000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745521" y="5306774"/>
                    <a:ext cx="0" cy="9000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158108" y="5306774"/>
                    <a:ext cx="0" cy="9000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570695" y="5306774"/>
                    <a:ext cx="0" cy="9000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983282" y="5306774"/>
                    <a:ext cx="0" cy="9000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395865" y="5306774"/>
                    <a:ext cx="0" cy="9000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grpSp>
          </p:grpSp>
          <p:grpSp>
            <p:nvGrpSpPr>
              <p:cNvPr id="12" name="Group 11"/>
              <p:cNvGrpSpPr/>
              <p:nvPr/>
            </p:nvGrpSpPr>
            <p:grpSpPr>
              <a:xfrm>
                <a:off x="1161364" y="2317689"/>
                <a:ext cx="108635" cy="2987643"/>
                <a:chOff x="1161364" y="2317689"/>
                <a:chExt cx="108635" cy="2987643"/>
              </a:xfrm>
            </p:grpSpPr>
            <p:cxnSp>
              <p:nvCxnSpPr>
                <p:cNvPr id="8" name="Straight Connector 7"/>
                <p:cNvCxnSpPr/>
                <p:nvPr/>
              </p:nvCxnSpPr>
              <p:spPr>
                <a:xfrm>
                  <a:off x="1269999" y="2317689"/>
                  <a:ext cx="0" cy="2987643"/>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161364" y="2317689"/>
                  <a:ext cx="90000" cy="2987643"/>
                  <a:chOff x="1161364" y="2317689"/>
                  <a:chExt cx="90000" cy="2987643"/>
                </a:xfrm>
              </p:grpSpPr>
              <p:cxnSp>
                <p:nvCxnSpPr>
                  <p:cNvPr id="39" name="Straight Connector 38"/>
                  <p:cNvCxnSpPr/>
                  <p:nvPr/>
                </p:nvCxnSpPr>
                <p:spPr>
                  <a:xfrm flipH="1">
                    <a:off x="1161364" y="2317689"/>
                    <a:ext cx="90000" cy="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1161364" y="2815629"/>
                    <a:ext cx="90000" cy="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1161364" y="3313569"/>
                    <a:ext cx="90000" cy="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1161364" y="3811509"/>
                    <a:ext cx="90000" cy="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1161364" y="4309449"/>
                    <a:ext cx="90000" cy="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1161364" y="4807389"/>
                    <a:ext cx="90000" cy="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1161364" y="5305332"/>
                    <a:ext cx="90000" cy="0"/>
                  </a:xfrm>
                  <a:prstGeom prst="line">
                    <a:avLst/>
                  </a:prstGeom>
                  <a:ln w="28575" cap="sq">
                    <a:solidFill>
                      <a:schemeClr val="accent6"/>
                    </a:solidFill>
                    <a:miter lim="800000"/>
                  </a:ln>
                </p:spPr>
                <p:style>
                  <a:lnRef idx="1">
                    <a:schemeClr val="accent1"/>
                  </a:lnRef>
                  <a:fillRef idx="0">
                    <a:schemeClr val="accent1"/>
                  </a:fillRef>
                  <a:effectRef idx="0">
                    <a:schemeClr val="accent1"/>
                  </a:effectRef>
                  <a:fontRef idx="minor">
                    <a:schemeClr val="tx1"/>
                  </a:fontRef>
                </p:style>
              </p:cxnSp>
            </p:grpSp>
          </p:grpSp>
        </p:grpSp>
        <p:grpSp>
          <p:nvGrpSpPr>
            <p:cNvPr id="86" name="Group 85"/>
            <p:cNvGrpSpPr/>
            <p:nvPr/>
          </p:nvGrpSpPr>
          <p:grpSpPr>
            <a:xfrm>
              <a:off x="1615440" y="2247900"/>
              <a:ext cx="1917668" cy="215444"/>
              <a:chOff x="1615440" y="2247900"/>
              <a:chExt cx="1917668" cy="215444"/>
            </a:xfrm>
          </p:grpSpPr>
          <p:cxnSp>
            <p:nvCxnSpPr>
              <p:cNvPr id="83" name="Straight Connector 82"/>
              <p:cNvCxnSpPr/>
              <p:nvPr/>
            </p:nvCxnSpPr>
            <p:spPr>
              <a:xfrm>
                <a:off x="1615440" y="2355622"/>
                <a:ext cx="25908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1936324" y="2247900"/>
                <a:ext cx="1596784" cy="215444"/>
              </a:xfrm>
              <a:prstGeom prst="rect">
                <a:avLst/>
              </a:prstGeom>
              <a:noFill/>
            </p:spPr>
            <p:txBody>
              <a:bodyPr wrap="none" lIns="0" tIns="0" rIns="0" bIns="0" rtlCol="0" anchor="ctr">
                <a:spAutoFit/>
              </a:bodyPr>
              <a:lstStyle/>
              <a:p>
                <a:r>
                  <a:rPr lang="en-GB" sz="1400" dirty="0" err="1">
                    <a:latin typeface="+mn-lt"/>
                  </a:rPr>
                  <a:t>HCV</a:t>
                </a:r>
                <a:r>
                  <a:rPr lang="en-GB" sz="1400" dirty="0">
                    <a:latin typeface="+mn-lt"/>
                  </a:rPr>
                  <a:t> RNA seropositive</a:t>
                </a:r>
              </a:p>
            </p:txBody>
          </p:sp>
        </p:grpSp>
        <p:grpSp>
          <p:nvGrpSpPr>
            <p:cNvPr id="88" name="Group 87"/>
            <p:cNvGrpSpPr/>
            <p:nvPr/>
          </p:nvGrpSpPr>
          <p:grpSpPr>
            <a:xfrm>
              <a:off x="1615440" y="2522220"/>
              <a:ext cx="1967169" cy="215444"/>
              <a:chOff x="1615440" y="2247900"/>
              <a:chExt cx="1967169" cy="215444"/>
            </a:xfrm>
          </p:grpSpPr>
          <p:cxnSp>
            <p:nvCxnSpPr>
              <p:cNvPr id="89" name="Straight Connector 88"/>
              <p:cNvCxnSpPr/>
              <p:nvPr/>
            </p:nvCxnSpPr>
            <p:spPr>
              <a:xfrm>
                <a:off x="1615440" y="2355622"/>
                <a:ext cx="25908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1936324" y="2247900"/>
                <a:ext cx="1646285" cy="215444"/>
              </a:xfrm>
              <a:prstGeom prst="rect">
                <a:avLst/>
              </a:prstGeom>
              <a:noFill/>
            </p:spPr>
            <p:txBody>
              <a:bodyPr wrap="none" lIns="0" tIns="0" rIns="0" bIns="0" rtlCol="0" anchor="ctr">
                <a:spAutoFit/>
              </a:bodyPr>
              <a:lstStyle/>
              <a:p>
                <a:r>
                  <a:rPr lang="en-GB" sz="1400" dirty="0" err="1">
                    <a:latin typeface="+mn-lt"/>
                  </a:rPr>
                  <a:t>HCV</a:t>
                </a:r>
                <a:r>
                  <a:rPr lang="en-GB" sz="1400" dirty="0">
                    <a:latin typeface="+mn-lt"/>
                  </a:rPr>
                  <a:t> RNA seronegative</a:t>
                </a:r>
              </a:p>
            </p:txBody>
          </p:sp>
        </p:grpSp>
        <p:grpSp>
          <p:nvGrpSpPr>
            <p:cNvPr id="91" name="Group 90"/>
            <p:cNvGrpSpPr/>
            <p:nvPr/>
          </p:nvGrpSpPr>
          <p:grpSpPr>
            <a:xfrm>
              <a:off x="1615440" y="2796540"/>
              <a:ext cx="1963898" cy="215444"/>
              <a:chOff x="1615440" y="2247900"/>
              <a:chExt cx="1963898" cy="215444"/>
            </a:xfrm>
          </p:grpSpPr>
          <p:cxnSp>
            <p:nvCxnSpPr>
              <p:cNvPr id="92" name="Straight Connector 91"/>
              <p:cNvCxnSpPr/>
              <p:nvPr/>
            </p:nvCxnSpPr>
            <p:spPr>
              <a:xfrm>
                <a:off x="1615440" y="2355622"/>
                <a:ext cx="259080"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1936324" y="2247900"/>
                <a:ext cx="1643014" cy="215444"/>
              </a:xfrm>
              <a:prstGeom prst="rect">
                <a:avLst/>
              </a:prstGeom>
              <a:noFill/>
            </p:spPr>
            <p:txBody>
              <a:bodyPr wrap="none" lIns="0" tIns="0" rIns="0" bIns="0" rtlCol="0" anchor="ctr">
                <a:spAutoFit/>
              </a:bodyPr>
              <a:lstStyle/>
              <a:p>
                <a:r>
                  <a:rPr lang="en-GB" sz="1400" dirty="0">
                    <a:latin typeface="+mn-lt"/>
                  </a:rPr>
                  <a:t>Anti-</a:t>
                </a:r>
                <a:r>
                  <a:rPr lang="en-GB" sz="1400" dirty="0" err="1">
                    <a:latin typeface="+mn-lt"/>
                  </a:rPr>
                  <a:t>HCV</a:t>
                </a:r>
                <a:r>
                  <a:rPr lang="en-GB" sz="1400" dirty="0">
                    <a:latin typeface="+mn-lt"/>
                  </a:rPr>
                  <a:t> seronegative</a:t>
                </a:r>
              </a:p>
            </p:txBody>
          </p:sp>
        </p:grpSp>
        <p:sp>
          <p:nvSpPr>
            <p:cNvPr id="94" name="TextBox 93"/>
            <p:cNvSpPr txBox="1"/>
            <p:nvPr/>
          </p:nvSpPr>
          <p:spPr>
            <a:xfrm>
              <a:off x="5062855" y="4442460"/>
              <a:ext cx="447238" cy="215444"/>
            </a:xfrm>
            <a:prstGeom prst="rect">
              <a:avLst/>
            </a:prstGeom>
            <a:noFill/>
          </p:spPr>
          <p:txBody>
            <a:bodyPr wrap="none" lIns="0" tIns="0" rIns="0" bIns="0" rtlCol="0" anchor="ctr">
              <a:spAutoFit/>
            </a:bodyPr>
            <a:lstStyle/>
            <a:p>
              <a:r>
                <a:rPr lang="en-GB" sz="1400" dirty="0" smtClean="0">
                  <a:latin typeface="+mn-lt"/>
                </a:rPr>
                <a:t>1.48%</a:t>
              </a:r>
              <a:endParaRPr lang="en-GB" sz="1400" dirty="0">
                <a:latin typeface="+mn-lt"/>
              </a:endParaRPr>
            </a:p>
          </p:txBody>
        </p:sp>
        <p:sp>
          <p:nvSpPr>
            <p:cNvPr id="95" name="TextBox 94"/>
            <p:cNvSpPr txBox="1"/>
            <p:nvPr/>
          </p:nvSpPr>
          <p:spPr>
            <a:xfrm>
              <a:off x="5062855" y="4716780"/>
              <a:ext cx="447238" cy="215444"/>
            </a:xfrm>
            <a:prstGeom prst="rect">
              <a:avLst/>
            </a:prstGeom>
            <a:noFill/>
          </p:spPr>
          <p:txBody>
            <a:bodyPr wrap="none" lIns="0" tIns="0" rIns="0" bIns="0" rtlCol="0" anchor="ctr">
              <a:spAutoFit/>
            </a:bodyPr>
            <a:lstStyle/>
            <a:p>
              <a:r>
                <a:rPr lang="en-GB" sz="1400" dirty="0" smtClean="0">
                  <a:latin typeface="+mn-lt"/>
                </a:rPr>
                <a:t>0.92%</a:t>
              </a:r>
              <a:endParaRPr lang="en-GB" sz="1400" dirty="0">
                <a:latin typeface="+mn-lt"/>
              </a:endParaRPr>
            </a:p>
          </p:txBody>
        </p:sp>
        <p:sp>
          <p:nvSpPr>
            <p:cNvPr id="96" name="TextBox 95"/>
            <p:cNvSpPr txBox="1"/>
            <p:nvPr/>
          </p:nvSpPr>
          <p:spPr>
            <a:xfrm>
              <a:off x="5062855" y="4953000"/>
              <a:ext cx="447238" cy="215444"/>
            </a:xfrm>
            <a:prstGeom prst="rect">
              <a:avLst/>
            </a:prstGeom>
            <a:noFill/>
          </p:spPr>
          <p:txBody>
            <a:bodyPr wrap="none" lIns="0" tIns="0" rIns="0" bIns="0" rtlCol="0" anchor="ctr">
              <a:spAutoFit/>
            </a:bodyPr>
            <a:lstStyle/>
            <a:p>
              <a:r>
                <a:rPr lang="en-GB" sz="1400" dirty="0" smtClean="0">
                  <a:latin typeface="+mn-lt"/>
                </a:rPr>
                <a:t>0.47%</a:t>
              </a:r>
              <a:endParaRPr lang="en-GB" sz="1400" dirty="0">
                <a:latin typeface="+mn-lt"/>
              </a:endParaRPr>
            </a:p>
          </p:txBody>
        </p:sp>
      </p:grpSp>
      <p:sp>
        <p:nvSpPr>
          <p:cNvPr id="76" name="Rounded Rectangle 75"/>
          <p:cNvSpPr/>
          <p:nvPr/>
        </p:nvSpPr>
        <p:spPr>
          <a:xfrm>
            <a:off x="386910" y="1273101"/>
            <a:ext cx="8349976" cy="643731"/>
          </a:xfrm>
          <a:prstGeom prst="roundRect">
            <a:avLst/>
          </a:prstGeom>
          <a:gradFill rotWithShape="1">
            <a:gsLst>
              <a:gs pos="0">
                <a:srgbClr val="0082BA">
                  <a:shade val="51000"/>
                  <a:satMod val="130000"/>
                </a:srgbClr>
              </a:gs>
              <a:gs pos="80000">
                <a:srgbClr val="0082BA">
                  <a:shade val="93000"/>
                  <a:satMod val="130000"/>
                </a:srgbClr>
              </a:gs>
              <a:gs pos="100000">
                <a:srgbClr val="0082BA">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0" rIns="0" rtlCol="0" anchor="ctr"/>
          <a:lstStyle/>
          <a:p>
            <a:pPr algn="ctr" defTabSz="457200" fontAlgn="auto">
              <a:spcBef>
                <a:spcPts val="0"/>
              </a:spcBef>
              <a:spcAft>
                <a:spcPts val="0"/>
              </a:spcAft>
            </a:pPr>
            <a:r>
              <a:rPr lang="en-US" sz="2000" b="1" dirty="0">
                <a:solidFill>
                  <a:schemeClr val="bg1"/>
                </a:solidFill>
                <a:latin typeface="Calibri"/>
                <a:cs typeface="Arial"/>
              </a:rPr>
              <a:t>Cumulative mortality from nephritis, nephrotic syndrome, and nephrosis by </a:t>
            </a:r>
            <a:r>
              <a:rPr lang="en-US" sz="2000" b="1" dirty="0" err="1">
                <a:solidFill>
                  <a:schemeClr val="bg1"/>
                </a:solidFill>
                <a:latin typeface="Calibri"/>
                <a:cs typeface="Arial"/>
              </a:rPr>
              <a:t>serostatus</a:t>
            </a:r>
            <a:r>
              <a:rPr lang="en-US" sz="2000" b="1" dirty="0">
                <a:solidFill>
                  <a:schemeClr val="bg1"/>
                </a:solidFill>
                <a:latin typeface="Calibri"/>
                <a:cs typeface="Arial"/>
              </a:rPr>
              <a:t> </a:t>
            </a:r>
            <a:r>
              <a:rPr lang="en-US" sz="2000" b="1" dirty="0" smtClean="0">
                <a:solidFill>
                  <a:schemeClr val="bg1"/>
                </a:solidFill>
                <a:latin typeface="Calibri"/>
                <a:cs typeface="Arial"/>
              </a:rPr>
              <a:t>of </a:t>
            </a:r>
            <a:r>
              <a:rPr lang="en-US" sz="2000" b="1" dirty="0">
                <a:solidFill>
                  <a:schemeClr val="bg1"/>
                </a:solidFill>
                <a:latin typeface="Calibri"/>
                <a:cs typeface="Arial"/>
              </a:rPr>
              <a:t>antibodies against HCV and serum HCV RNA level at study entry</a:t>
            </a:r>
          </a:p>
        </p:txBody>
      </p:sp>
    </p:spTree>
    <p:extLst>
      <p:ext uri="{BB962C8B-B14F-4D97-AF65-F5344CB8AC3E}">
        <p14:creationId xmlns:p14="http://schemas.microsoft.com/office/powerpoint/2010/main" val="324342540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4293" y="277362"/>
            <a:ext cx="7185602" cy="664797"/>
          </a:xfrm>
        </p:spPr>
        <p:txBody>
          <a:bodyPr>
            <a:normAutofit fontScale="90000"/>
          </a:bodyPr>
          <a:lstStyle/>
          <a:p>
            <a:pPr>
              <a:lnSpc>
                <a:spcPct val="90000"/>
              </a:lnSpc>
            </a:pPr>
            <a:r>
              <a:rPr lang="en-US" kern="1200" dirty="0">
                <a:solidFill>
                  <a:schemeClr val="tx2"/>
                </a:solidFill>
              </a:rPr>
              <a:t>Relationship Between HCV and Chronic Kidney Disease (CKD)</a:t>
            </a:r>
          </a:p>
        </p:txBody>
      </p:sp>
      <p:sp>
        <p:nvSpPr>
          <p:cNvPr id="5" name="Freeform 4"/>
          <p:cNvSpPr/>
          <p:nvPr/>
        </p:nvSpPr>
        <p:spPr>
          <a:xfrm>
            <a:off x="785583" y="1488345"/>
            <a:ext cx="1765101" cy="1765101"/>
          </a:xfrm>
          <a:custGeom>
            <a:avLst/>
            <a:gdLst>
              <a:gd name="connsiteX0" fmla="*/ 0 w 1765101"/>
              <a:gd name="connsiteY0" fmla="*/ 882551 h 1765101"/>
              <a:gd name="connsiteX1" fmla="*/ 882551 w 1765101"/>
              <a:gd name="connsiteY1" fmla="*/ 0 h 1765101"/>
              <a:gd name="connsiteX2" fmla="*/ 1765102 w 1765101"/>
              <a:gd name="connsiteY2" fmla="*/ 882551 h 1765101"/>
              <a:gd name="connsiteX3" fmla="*/ 882551 w 1765101"/>
              <a:gd name="connsiteY3" fmla="*/ 1765102 h 1765101"/>
              <a:gd name="connsiteX4" fmla="*/ 0 w 1765101"/>
              <a:gd name="connsiteY4" fmla="*/ 882551 h 1765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5101" h="1765101">
                <a:moveTo>
                  <a:pt x="0" y="882551"/>
                </a:moveTo>
                <a:cubicBezTo>
                  <a:pt x="0" y="395132"/>
                  <a:pt x="395132" y="0"/>
                  <a:pt x="882551" y="0"/>
                </a:cubicBezTo>
                <a:cubicBezTo>
                  <a:pt x="1369970" y="0"/>
                  <a:pt x="1765102" y="395132"/>
                  <a:pt x="1765102" y="882551"/>
                </a:cubicBezTo>
                <a:cubicBezTo>
                  <a:pt x="1765102" y="1369970"/>
                  <a:pt x="1369970" y="1765102"/>
                  <a:pt x="882551" y="1765102"/>
                </a:cubicBezTo>
                <a:cubicBezTo>
                  <a:pt x="395132" y="1765102"/>
                  <a:pt x="0" y="1369970"/>
                  <a:pt x="0" y="882551"/>
                </a:cubicBezTo>
                <a:close/>
              </a:path>
            </a:pathLst>
          </a:custGeom>
          <a:scene3d>
            <a:camera prst="orthographicFront">
              <a:rot lat="0" lon="0" rev="18000000"/>
            </a:camera>
            <a:lightRig rig="threePt" dir="t"/>
          </a:scene3d>
          <a:sp3d/>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95323" tIns="295323" rIns="295323" bIns="295323" numCol="1" spcCol="1270" anchor="ctr" anchorCtr="0">
            <a:noAutofit/>
            <a:flatTx/>
          </a:bodyPr>
          <a:lstStyle/>
          <a:p>
            <a:pPr algn="ctr" defTabSz="1289050">
              <a:lnSpc>
                <a:spcPct val="90000"/>
              </a:lnSpc>
              <a:spcBef>
                <a:spcPct val="0"/>
              </a:spcBef>
              <a:spcAft>
                <a:spcPct val="35000"/>
              </a:spcAft>
            </a:pPr>
            <a:r>
              <a:rPr lang="en-US" sz="2900" dirty="0">
                <a:solidFill>
                  <a:srgbClr val="FFFFFF"/>
                </a:solidFill>
              </a:rPr>
              <a:t>Kidney Disease</a:t>
            </a:r>
          </a:p>
        </p:txBody>
      </p:sp>
      <p:sp>
        <p:nvSpPr>
          <p:cNvPr id="6" name="Freeform 5"/>
          <p:cNvSpPr/>
          <p:nvPr/>
        </p:nvSpPr>
        <p:spPr>
          <a:xfrm>
            <a:off x="6885096" y="1445862"/>
            <a:ext cx="1765101" cy="1765101"/>
          </a:xfrm>
          <a:custGeom>
            <a:avLst/>
            <a:gdLst>
              <a:gd name="connsiteX0" fmla="*/ 0 w 1765101"/>
              <a:gd name="connsiteY0" fmla="*/ 882551 h 1765101"/>
              <a:gd name="connsiteX1" fmla="*/ 882551 w 1765101"/>
              <a:gd name="connsiteY1" fmla="*/ 0 h 1765101"/>
              <a:gd name="connsiteX2" fmla="*/ 1765102 w 1765101"/>
              <a:gd name="connsiteY2" fmla="*/ 882551 h 1765101"/>
              <a:gd name="connsiteX3" fmla="*/ 882551 w 1765101"/>
              <a:gd name="connsiteY3" fmla="*/ 1765102 h 1765101"/>
              <a:gd name="connsiteX4" fmla="*/ 0 w 1765101"/>
              <a:gd name="connsiteY4" fmla="*/ 882551 h 1765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5101" h="1765101">
                <a:moveTo>
                  <a:pt x="0" y="882551"/>
                </a:moveTo>
                <a:cubicBezTo>
                  <a:pt x="0" y="395132"/>
                  <a:pt x="395132" y="0"/>
                  <a:pt x="882551" y="0"/>
                </a:cubicBezTo>
                <a:cubicBezTo>
                  <a:pt x="1369970" y="0"/>
                  <a:pt x="1765102" y="395132"/>
                  <a:pt x="1765102" y="882551"/>
                </a:cubicBezTo>
                <a:cubicBezTo>
                  <a:pt x="1765102" y="1369970"/>
                  <a:pt x="1369970" y="1765102"/>
                  <a:pt x="882551" y="1765102"/>
                </a:cubicBezTo>
                <a:cubicBezTo>
                  <a:pt x="395132" y="1765102"/>
                  <a:pt x="0" y="1369970"/>
                  <a:pt x="0" y="882551"/>
                </a:cubicBezTo>
                <a:close/>
              </a:path>
            </a:pathLst>
          </a:custGeom>
          <a:solidFill>
            <a:schemeClr val="accent1"/>
          </a:solidFill>
          <a:scene3d>
            <a:camera prst="orthographicFront">
              <a:rot lat="0" lon="0" rev="18000000"/>
            </a:camera>
            <a:lightRig rig="threePt" dir="t"/>
          </a:scene3d>
          <a:sp3d/>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95323" tIns="295323" rIns="295323" bIns="295323" numCol="1" spcCol="1270" anchor="ctr" anchorCtr="0">
            <a:noAutofit/>
            <a:flatTx/>
          </a:bodyPr>
          <a:lstStyle/>
          <a:p>
            <a:pPr algn="ctr" defTabSz="1289050">
              <a:lnSpc>
                <a:spcPct val="90000"/>
              </a:lnSpc>
              <a:spcBef>
                <a:spcPct val="0"/>
              </a:spcBef>
              <a:spcAft>
                <a:spcPct val="35000"/>
              </a:spcAft>
            </a:pPr>
            <a:r>
              <a:rPr lang="en-US" sz="2900" dirty="0">
                <a:solidFill>
                  <a:srgbClr val="FFFFFF"/>
                </a:solidFill>
              </a:rPr>
              <a:t>Chronic HCV</a:t>
            </a:r>
          </a:p>
        </p:txBody>
      </p:sp>
      <p:cxnSp>
        <p:nvCxnSpPr>
          <p:cNvPr id="7" name="Straight Arrow Connector 6"/>
          <p:cNvCxnSpPr/>
          <p:nvPr/>
        </p:nvCxnSpPr>
        <p:spPr>
          <a:xfrm>
            <a:off x="2756848" y="2575612"/>
            <a:ext cx="4012442" cy="0"/>
          </a:xfrm>
          <a:prstGeom prst="straightConnector1">
            <a:avLst/>
          </a:prstGeom>
          <a:ln w="44450">
            <a:tailEnd type="triangle"/>
          </a:ln>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flipH="1">
            <a:off x="2756848" y="2741660"/>
            <a:ext cx="4012442" cy="0"/>
          </a:xfrm>
          <a:prstGeom prst="straightConnector1">
            <a:avLst/>
          </a:prstGeom>
          <a:ln w="44450">
            <a:tailEnd type="triangle"/>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flipH="1">
            <a:off x="5757989" y="3111690"/>
            <a:ext cx="1334060" cy="1538061"/>
          </a:xfrm>
          <a:prstGeom prst="straightConnector1">
            <a:avLst/>
          </a:prstGeom>
          <a:ln w="44450">
            <a:tailEnd type="triangle"/>
          </a:ln>
        </p:spPr>
        <p:style>
          <a:lnRef idx="2">
            <a:schemeClr val="dk1"/>
          </a:lnRef>
          <a:fillRef idx="0">
            <a:schemeClr val="dk1"/>
          </a:fillRef>
          <a:effectRef idx="1">
            <a:schemeClr val="dk1"/>
          </a:effectRef>
          <a:fontRef idx="minor">
            <a:schemeClr val="tx1"/>
          </a:fontRef>
        </p:style>
      </p:cxnSp>
      <p:sp>
        <p:nvSpPr>
          <p:cNvPr id="10" name="Freeform 9"/>
          <p:cNvSpPr/>
          <p:nvPr/>
        </p:nvSpPr>
        <p:spPr>
          <a:xfrm>
            <a:off x="3992888" y="4415462"/>
            <a:ext cx="1765101" cy="1765101"/>
          </a:xfrm>
          <a:custGeom>
            <a:avLst/>
            <a:gdLst>
              <a:gd name="connsiteX0" fmla="*/ 0 w 1765101"/>
              <a:gd name="connsiteY0" fmla="*/ 882551 h 1765101"/>
              <a:gd name="connsiteX1" fmla="*/ 882551 w 1765101"/>
              <a:gd name="connsiteY1" fmla="*/ 0 h 1765101"/>
              <a:gd name="connsiteX2" fmla="*/ 1765102 w 1765101"/>
              <a:gd name="connsiteY2" fmla="*/ 882551 h 1765101"/>
              <a:gd name="connsiteX3" fmla="*/ 882551 w 1765101"/>
              <a:gd name="connsiteY3" fmla="*/ 1765102 h 1765101"/>
              <a:gd name="connsiteX4" fmla="*/ 0 w 1765101"/>
              <a:gd name="connsiteY4" fmla="*/ 882551 h 1765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5101" h="1765101">
                <a:moveTo>
                  <a:pt x="0" y="882551"/>
                </a:moveTo>
                <a:cubicBezTo>
                  <a:pt x="0" y="395132"/>
                  <a:pt x="395132" y="0"/>
                  <a:pt x="882551" y="0"/>
                </a:cubicBezTo>
                <a:cubicBezTo>
                  <a:pt x="1369970" y="0"/>
                  <a:pt x="1765102" y="395132"/>
                  <a:pt x="1765102" y="882551"/>
                </a:cubicBezTo>
                <a:cubicBezTo>
                  <a:pt x="1765102" y="1369970"/>
                  <a:pt x="1369970" y="1765102"/>
                  <a:pt x="882551" y="1765102"/>
                </a:cubicBezTo>
                <a:cubicBezTo>
                  <a:pt x="395132" y="1765102"/>
                  <a:pt x="0" y="1369970"/>
                  <a:pt x="0" y="882551"/>
                </a:cubicBezTo>
                <a:close/>
              </a:path>
            </a:pathLst>
          </a:custGeom>
          <a:solidFill>
            <a:schemeClr val="accent2"/>
          </a:solidFill>
          <a:ln>
            <a:solidFill>
              <a:schemeClr val="accent2"/>
            </a:solidFill>
          </a:ln>
          <a:scene3d>
            <a:camera prst="orthographicFront">
              <a:rot lat="0" lon="0" rev="18000000"/>
            </a:camera>
            <a:lightRig rig="threePt" dir="t"/>
          </a:scene3d>
          <a:sp3d/>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95323" tIns="295323" rIns="295323" bIns="295323" numCol="1" spcCol="1270" anchor="ctr" anchorCtr="0">
            <a:noAutofit/>
            <a:flatTx/>
          </a:bodyPr>
          <a:lstStyle/>
          <a:p>
            <a:pPr algn="ctr" defTabSz="1289050">
              <a:lnSpc>
                <a:spcPct val="90000"/>
              </a:lnSpc>
              <a:spcBef>
                <a:spcPct val="0"/>
              </a:spcBef>
              <a:spcAft>
                <a:spcPct val="35000"/>
              </a:spcAft>
            </a:pPr>
            <a:r>
              <a:rPr lang="en-US" sz="2900" dirty="0">
                <a:solidFill>
                  <a:srgbClr val="FFFFFF"/>
                </a:solidFill>
              </a:rPr>
              <a:t>Liver Disease</a:t>
            </a:r>
          </a:p>
        </p:txBody>
      </p:sp>
      <p:cxnSp>
        <p:nvCxnSpPr>
          <p:cNvPr id="11" name="Straight Arrow Connector 10"/>
          <p:cNvCxnSpPr/>
          <p:nvPr/>
        </p:nvCxnSpPr>
        <p:spPr>
          <a:xfrm flipH="1" flipV="1">
            <a:off x="2333767" y="3111690"/>
            <a:ext cx="1683327" cy="1538061"/>
          </a:xfrm>
          <a:prstGeom prst="straightConnector1">
            <a:avLst/>
          </a:prstGeom>
          <a:ln w="44450">
            <a:tailEnd type="triangle"/>
          </a:ln>
        </p:spPr>
        <p:style>
          <a:lnRef idx="2">
            <a:schemeClr val="dk1"/>
          </a:lnRef>
          <a:fillRef idx="0">
            <a:schemeClr val="dk1"/>
          </a:fillRef>
          <a:effectRef idx="1">
            <a:schemeClr val="dk1"/>
          </a:effectRef>
          <a:fontRef idx="minor">
            <a:schemeClr val="tx1"/>
          </a:fontRef>
        </p:style>
      </p:cxnSp>
      <p:sp>
        <p:nvSpPr>
          <p:cNvPr id="12" name="Rectangle 11"/>
          <p:cNvSpPr/>
          <p:nvPr/>
        </p:nvSpPr>
        <p:spPr>
          <a:xfrm>
            <a:off x="937533" y="6180563"/>
            <a:ext cx="8059510" cy="338554"/>
          </a:xfrm>
          <a:prstGeom prst="rect">
            <a:avLst/>
          </a:prstGeom>
        </p:spPr>
        <p:txBody>
          <a:bodyPr wrap="square">
            <a:spAutoFit/>
          </a:bodyPr>
          <a:lstStyle/>
          <a:p>
            <a:pPr algn="r"/>
            <a:r>
              <a:rPr lang="en-US" sz="800" dirty="0">
                <a:solidFill>
                  <a:srgbClr val="000000"/>
                </a:solidFill>
              </a:rPr>
              <a:t>Perico N, Cattaneo D, Bikbov B, Remuzzi G. </a:t>
            </a:r>
            <a:r>
              <a:rPr lang="en-US" sz="800" i="1" dirty="0">
                <a:solidFill>
                  <a:srgbClr val="000000"/>
                </a:solidFill>
              </a:rPr>
              <a:t>Clin J Am Soc Nephrol</a:t>
            </a:r>
            <a:r>
              <a:rPr lang="en-US" sz="800" dirty="0">
                <a:solidFill>
                  <a:srgbClr val="000000"/>
                </a:solidFill>
              </a:rPr>
              <a:t>. 2009;4(1):207-220.</a:t>
            </a:r>
          </a:p>
          <a:p>
            <a:pPr algn="r"/>
            <a:r>
              <a:rPr lang="en-US" sz="800" dirty="0">
                <a:solidFill>
                  <a:srgbClr val="000000"/>
                </a:solidFill>
              </a:rPr>
              <a:t>Slack A, Yeoman A, Wendon J. </a:t>
            </a:r>
            <a:r>
              <a:rPr lang="en-US" sz="800" i="1" dirty="0">
                <a:solidFill>
                  <a:srgbClr val="000000"/>
                </a:solidFill>
              </a:rPr>
              <a:t>Critical Care. </a:t>
            </a:r>
            <a:r>
              <a:rPr lang="en-US" sz="800" dirty="0">
                <a:solidFill>
                  <a:srgbClr val="000000"/>
                </a:solidFill>
              </a:rPr>
              <a:t>2010;14:214.</a:t>
            </a:r>
          </a:p>
        </p:txBody>
      </p:sp>
      <p:sp>
        <p:nvSpPr>
          <p:cNvPr id="14" name="3 Marcador de pie de página"/>
          <p:cNvSpPr txBox="1">
            <a:spLocks/>
          </p:cNvSpPr>
          <p:nvPr/>
        </p:nvSpPr>
        <p:spPr>
          <a:xfrm>
            <a:off x="2172354" y="6577290"/>
            <a:ext cx="5484812" cy="2744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dirty="0">
                <a:solidFill>
                  <a:srgbClr val="FFFFFF"/>
                </a:solidFill>
              </a:rPr>
              <a:t>Renal B3 | June 2016 |For internal use only| Company Confidential © 2016</a:t>
            </a:r>
          </a:p>
        </p:txBody>
      </p:sp>
      <p:sp>
        <p:nvSpPr>
          <p:cNvPr id="15" name="Content Placeholder 4"/>
          <p:cNvSpPr txBox="1">
            <a:spLocks/>
          </p:cNvSpPr>
          <p:nvPr/>
        </p:nvSpPr>
        <p:spPr bwMode="auto">
          <a:xfrm>
            <a:off x="207127" y="3633034"/>
            <a:ext cx="2343557" cy="2534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227013" indent="-227013" algn="l" defTabSz="455613" rtl="0" eaLnBrk="0" fontAlgn="base" hangingPunct="0">
              <a:spcBef>
                <a:spcPct val="0"/>
              </a:spcBef>
              <a:spcAft>
                <a:spcPts val="600"/>
              </a:spcAft>
              <a:buClr>
                <a:srgbClr val="00AFAA"/>
              </a:buClr>
              <a:buFont typeface="Arial" charset="0"/>
              <a:buChar char="•"/>
              <a:defRPr sz="2400" b="0" i="0" kern="1000" spc="-51">
                <a:solidFill>
                  <a:srgbClr val="4C4C4C"/>
                </a:solidFill>
                <a:latin typeface="Calibri"/>
                <a:ea typeface="ＭＳ Ｐゴシック" charset="0"/>
                <a:cs typeface="Calibri"/>
              </a:defRPr>
            </a:lvl1pPr>
            <a:lvl2pPr marL="455613" indent="-227013" algn="l" defTabSz="455613" rtl="0" eaLnBrk="0" fontAlgn="base" hangingPunct="0">
              <a:spcBef>
                <a:spcPct val="0"/>
              </a:spcBef>
              <a:spcAft>
                <a:spcPts val="600"/>
              </a:spcAft>
              <a:buClr>
                <a:srgbClr val="00AFAA"/>
              </a:buClr>
              <a:buFont typeface="Wingdings" charset="0"/>
              <a:buChar char="§"/>
              <a:defRPr sz="2000" b="0" i="0" kern="1200">
                <a:solidFill>
                  <a:srgbClr val="4C4C4C"/>
                </a:solidFill>
                <a:latin typeface="Calibri"/>
                <a:ea typeface="ＭＳ Ｐゴシック" charset="0"/>
                <a:cs typeface="Calibri"/>
              </a:defRPr>
            </a:lvl2pPr>
            <a:lvl3pPr marL="685574" marR="0" indent="-228525" algn="l" defTabSz="457035" rtl="0" eaLnBrk="0" fontAlgn="base" latinLnBrk="0" hangingPunct="0">
              <a:lnSpc>
                <a:spcPts val="2400"/>
              </a:lnSpc>
              <a:spcBef>
                <a:spcPct val="0"/>
              </a:spcBef>
              <a:spcAft>
                <a:spcPts val="600"/>
              </a:spcAft>
              <a:buClr>
                <a:srgbClr val="00AFAA"/>
              </a:buClr>
              <a:buSzTx/>
              <a:buFont typeface="Lucida Grande"/>
              <a:buChar char="-"/>
              <a:tabLst/>
              <a:defRPr b="0" i="0" kern="1200">
                <a:solidFill>
                  <a:srgbClr val="4C4C4C"/>
                </a:solidFill>
                <a:latin typeface="Calibri"/>
                <a:ea typeface="ＭＳ Ｐゴシック" charset="0"/>
                <a:cs typeface="Calibri"/>
              </a:defRPr>
            </a:lvl3pPr>
            <a:lvl4pPr marL="912813" indent="-227013" algn="l" defTabSz="455613" rtl="0" eaLnBrk="0" fontAlgn="base" hangingPunct="0">
              <a:spcBef>
                <a:spcPct val="0"/>
              </a:spcBef>
              <a:spcAft>
                <a:spcPts val="600"/>
              </a:spcAft>
              <a:buClr>
                <a:srgbClr val="00AFAA"/>
              </a:buClr>
              <a:buSzPct val="100000"/>
              <a:buFont typeface="Arial" charset="0"/>
              <a:buChar char="›"/>
              <a:defRPr sz="1600" b="0" i="0" kern="1200">
                <a:solidFill>
                  <a:srgbClr val="4C4C4C"/>
                </a:solidFill>
                <a:latin typeface="Calibri"/>
                <a:ea typeface="ＭＳ Ｐゴシック" charset="0"/>
                <a:cs typeface="Calibri"/>
              </a:defRPr>
            </a:lvl4pPr>
            <a:lvl5pPr marL="1141413" indent="-227013" algn="l" defTabSz="455613" rtl="0" eaLnBrk="0" fontAlgn="base" hangingPunct="0">
              <a:spcBef>
                <a:spcPct val="0"/>
              </a:spcBef>
              <a:spcAft>
                <a:spcPts val="600"/>
              </a:spcAft>
              <a:buClr>
                <a:srgbClr val="00AFAA"/>
              </a:buClr>
              <a:buFont typeface="Lucida Grande" charset="0"/>
              <a:buChar char="»"/>
              <a:defRPr sz="1600" kern="1200">
                <a:solidFill>
                  <a:srgbClr val="4C4C4C"/>
                </a:solidFill>
                <a:latin typeface="Calibri"/>
                <a:ea typeface="ＭＳ Ｐゴシック" charset="0"/>
                <a:cs typeface="Calibri"/>
              </a:defRPr>
            </a:lvl5pPr>
            <a:lvl6pPr marL="1142606" indent="-228525" algn="l" defTabSz="457035" rtl="0" eaLnBrk="1" latinLnBrk="0" hangingPunct="1">
              <a:lnSpc>
                <a:spcPts val="2400"/>
              </a:lnSpc>
              <a:spcBef>
                <a:spcPts val="0"/>
              </a:spcBef>
              <a:spcAft>
                <a:spcPts val="600"/>
              </a:spcAft>
              <a:buClr>
                <a:srgbClr val="00AFAA"/>
              </a:buClr>
              <a:buFont typeface="Lucida Grande"/>
              <a:buChar char="»"/>
              <a:defRPr sz="2000" b="0" i="0" kern="1200">
                <a:solidFill>
                  <a:srgbClr val="4C4C4C"/>
                </a:solidFill>
                <a:latin typeface="Frutiger 55 Roman"/>
                <a:ea typeface="+mn-ea"/>
                <a:cs typeface="Frutiger 55 Roman"/>
              </a:defRPr>
            </a:lvl6pPr>
            <a:lvl7pPr marL="2970764" indent="-228525" algn="l" defTabSz="457035" rtl="0" eaLnBrk="1" latinLnBrk="0" hangingPunct="1">
              <a:spcBef>
                <a:spcPct val="20000"/>
              </a:spcBef>
              <a:buFont typeface="Arial"/>
              <a:buChar char="•"/>
              <a:defRPr sz="2000" kern="1200">
                <a:solidFill>
                  <a:schemeClr val="tx1"/>
                </a:solidFill>
                <a:latin typeface="+mn-lt"/>
                <a:ea typeface="+mn-ea"/>
                <a:cs typeface="+mn-cs"/>
              </a:defRPr>
            </a:lvl7pPr>
            <a:lvl8pPr marL="3427805" indent="-228525" algn="l" defTabSz="457035" rtl="0" eaLnBrk="1" latinLnBrk="0" hangingPunct="1">
              <a:spcBef>
                <a:spcPct val="20000"/>
              </a:spcBef>
              <a:buFont typeface="Arial"/>
              <a:buChar char="•"/>
              <a:defRPr sz="2000" kern="1200">
                <a:solidFill>
                  <a:schemeClr val="tx1"/>
                </a:solidFill>
                <a:latin typeface="+mn-lt"/>
                <a:ea typeface="+mn-ea"/>
                <a:cs typeface="+mn-cs"/>
              </a:defRPr>
            </a:lvl8pPr>
            <a:lvl9pPr marL="3884854" indent="-228525" algn="l" defTabSz="457035"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1800" b="1" dirty="0" smtClean="0"/>
              <a:t>Cirrhosis can lead to changes in renal perfusion/blood flow that affect function</a:t>
            </a:r>
            <a:r>
              <a:rPr lang="en-US" sz="1800" dirty="0" smtClean="0"/>
              <a:t>. </a:t>
            </a:r>
          </a:p>
          <a:p>
            <a:pPr marL="0" indent="0" algn="ctr">
              <a:buFont typeface="Arial" charset="0"/>
              <a:buNone/>
            </a:pPr>
            <a:r>
              <a:rPr lang="en-US" sz="1800" dirty="0" smtClean="0"/>
              <a:t>In the most severe case, termed </a:t>
            </a:r>
            <a:r>
              <a:rPr lang="en-US" sz="1800" dirty="0" err="1" smtClean="0"/>
              <a:t>hepatorenal</a:t>
            </a:r>
            <a:r>
              <a:rPr lang="en-US" sz="1800" dirty="0" smtClean="0"/>
              <a:t> syndrome (HRS), the kidneys fail due to complications of advanced liver disease.</a:t>
            </a:r>
          </a:p>
        </p:txBody>
      </p:sp>
      <p:sp>
        <p:nvSpPr>
          <p:cNvPr id="16" name="Content Placeholder 4"/>
          <p:cNvSpPr txBox="1">
            <a:spLocks/>
          </p:cNvSpPr>
          <p:nvPr/>
        </p:nvSpPr>
        <p:spPr bwMode="auto">
          <a:xfrm>
            <a:off x="6629809" y="3941105"/>
            <a:ext cx="2275674" cy="1417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227013" indent="-227013" algn="l" defTabSz="455613" rtl="0" eaLnBrk="0" fontAlgn="base" hangingPunct="0">
              <a:spcBef>
                <a:spcPct val="0"/>
              </a:spcBef>
              <a:spcAft>
                <a:spcPts val="600"/>
              </a:spcAft>
              <a:buClr>
                <a:srgbClr val="00AFAA"/>
              </a:buClr>
              <a:buFont typeface="Arial" charset="0"/>
              <a:buChar char="•"/>
              <a:defRPr sz="2400" b="0" i="0" kern="1000" spc="-51">
                <a:solidFill>
                  <a:srgbClr val="4C4C4C"/>
                </a:solidFill>
                <a:latin typeface="Calibri"/>
                <a:ea typeface="ＭＳ Ｐゴシック" charset="0"/>
                <a:cs typeface="Calibri"/>
              </a:defRPr>
            </a:lvl1pPr>
            <a:lvl2pPr marL="455613" indent="-227013" algn="l" defTabSz="455613" rtl="0" eaLnBrk="0" fontAlgn="base" hangingPunct="0">
              <a:spcBef>
                <a:spcPct val="0"/>
              </a:spcBef>
              <a:spcAft>
                <a:spcPts val="600"/>
              </a:spcAft>
              <a:buClr>
                <a:srgbClr val="00AFAA"/>
              </a:buClr>
              <a:buFont typeface="Wingdings" charset="0"/>
              <a:buChar char="§"/>
              <a:defRPr sz="2000" b="0" i="0" kern="1200">
                <a:solidFill>
                  <a:srgbClr val="4C4C4C"/>
                </a:solidFill>
                <a:latin typeface="Calibri"/>
                <a:ea typeface="ＭＳ Ｐゴシック" charset="0"/>
                <a:cs typeface="Calibri"/>
              </a:defRPr>
            </a:lvl2pPr>
            <a:lvl3pPr marL="685574" marR="0" indent="-228525" algn="l" defTabSz="457035" rtl="0" eaLnBrk="0" fontAlgn="base" latinLnBrk="0" hangingPunct="0">
              <a:lnSpc>
                <a:spcPts val="2400"/>
              </a:lnSpc>
              <a:spcBef>
                <a:spcPct val="0"/>
              </a:spcBef>
              <a:spcAft>
                <a:spcPts val="600"/>
              </a:spcAft>
              <a:buClr>
                <a:srgbClr val="00AFAA"/>
              </a:buClr>
              <a:buSzTx/>
              <a:buFont typeface="Lucida Grande"/>
              <a:buChar char="-"/>
              <a:tabLst/>
              <a:defRPr b="0" i="0" kern="1200">
                <a:solidFill>
                  <a:srgbClr val="4C4C4C"/>
                </a:solidFill>
                <a:latin typeface="Calibri"/>
                <a:ea typeface="ＭＳ Ｐゴシック" charset="0"/>
                <a:cs typeface="Calibri"/>
              </a:defRPr>
            </a:lvl3pPr>
            <a:lvl4pPr marL="912813" indent="-227013" algn="l" defTabSz="455613" rtl="0" eaLnBrk="0" fontAlgn="base" hangingPunct="0">
              <a:spcBef>
                <a:spcPct val="0"/>
              </a:spcBef>
              <a:spcAft>
                <a:spcPts val="600"/>
              </a:spcAft>
              <a:buClr>
                <a:srgbClr val="00AFAA"/>
              </a:buClr>
              <a:buSzPct val="100000"/>
              <a:buFont typeface="Arial" charset="0"/>
              <a:buChar char="›"/>
              <a:defRPr sz="1600" b="0" i="0" kern="1200">
                <a:solidFill>
                  <a:srgbClr val="4C4C4C"/>
                </a:solidFill>
                <a:latin typeface="Calibri"/>
                <a:ea typeface="ＭＳ Ｐゴシック" charset="0"/>
                <a:cs typeface="Calibri"/>
              </a:defRPr>
            </a:lvl4pPr>
            <a:lvl5pPr marL="1141413" indent="-227013" algn="l" defTabSz="455613" rtl="0" eaLnBrk="0" fontAlgn="base" hangingPunct="0">
              <a:spcBef>
                <a:spcPct val="0"/>
              </a:spcBef>
              <a:spcAft>
                <a:spcPts val="600"/>
              </a:spcAft>
              <a:buClr>
                <a:srgbClr val="00AFAA"/>
              </a:buClr>
              <a:buFont typeface="Lucida Grande" charset="0"/>
              <a:buChar char="»"/>
              <a:defRPr sz="1600" kern="1200">
                <a:solidFill>
                  <a:srgbClr val="4C4C4C"/>
                </a:solidFill>
                <a:latin typeface="Calibri"/>
                <a:ea typeface="ＭＳ Ｐゴシック" charset="0"/>
                <a:cs typeface="Calibri"/>
              </a:defRPr>
            </a:lvl5pPr>
            <a:lvl6pPr marL="1142606" indent="-228525" algn="l" defTabSz="457035" rtl="0" eaLnBrk="1" latinLnBrk="0" hangingPunct="1">
              <a:lnSpc>
                <a:spcPts val="2400"/>
              </a:lnSpc>
              <a:spcBef>
                <a:spcPts val="0"/>
              </a:spcBef>
              <a:spcAft>
                <a:spcPts val="600"/>
              </a:spcAft>
              <a:buClr>
                <a:srgbClr val="00AFAA"/>
              </a:buClr>
              <a:buFont typeface="Lucida Grande"/>
              <a:buChar char="»"/>
              <a:defRPr sz="2000" b="0" i="0" kern="1200">
                <a:solidFill>
                  <a:srgbClr val="4C4C4C"/>
                </a:solidFill>
                <a:latin typeface="Frutiger 55 Roman"/>
                <a:ea typeface="+mn-ea"/>
                <a:cs typeface="Frutiger 55 Roman"/>
              </a:defRPr>
            </a:lvl6pPr>
            <a:lvl7pPr marL="2970764" indent="-228525" algn="l" defTabSz="457035" rtl="0" eaLnBrk="1" latinLnBrk="0" hangingPunct="1">
              <a:spcBef>
                <a:spcPct val="20000"/>
              </a:spcBef>
              <a:buFont typeface="Arial"/>
              <a:buChar char="•"/>
              <a:defRPr sz="2000" kern="1200">
                <a:solidFill>
                  <a:schemeClr val="tx1"/>
                </a:solidFill>
                <a:latin typeface="+mn-lt"/>
                <a:ea typeface="+mn-ea"/>
                <a:cs typeface="+mn-cs"/>
              </a:defRPr>
            </a:lvl7pPr>
            <a:lvl8pPr marL="3427805" indent="-228525" algn="l" defTabSz="457035" rtl="0" eaLnBrk="1" latinLnBrk="0" hangingPunct="1">
              <a:spcBef>
                <a:spcPct val="20000"/>
              </a:spcBef>
              <a:buFont typeface="Arial"/>
              <a:buChar char="•"/>
              <a:defRPr sz="2000" kern="1200">
                <a:solidFill>
                  <a:schemeClr val="tx1"/>
                </a:solidFill>
                <a:latin typeface="+mn-lt"/>
                <a:ea typeface="+mn-ea"/>
                <a:cs typeface="+mn-cs"/>
              </a:defRPr>
            </a:lvl8pPr>
            <a:lvl9pPr marL="3884854" indent="-228525" algn="l" defTabSz="457035"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US" sz="1800" b="1" dirty="0" smtClean="0"/>
              <a:t>HCV may progress to liver fibrosis and subsequently cirrhosis and hepatocellular carcinoma</a:t>
            </a:r>
          </a:p>
        </p:txBody>
      </p:sp>
      <p:sp>
        <p:nvSpPr>
          <p:cNvPr id="4" name="Rectangle 3"/>
          <p:cNvSpPr/>
          <p:nvPr/>
        </p:nvSpPr>
        <p:spPr>
          <a:xfrm>
            <a:off x="2698945" y="1170566"/>
            <a:ext cx="4128248" cy="1200329"/>
          </a:xfrm>
          <a:prstGeom prst="rect">
            <a:avLst/>
          </a:prstGeom>
        </p:spPr>
        <p:txBody>
          <a:bodyPr wrap="square">
            <a:spAutoFit/>
          </a:bodyPr>
          <a:lstStyle/>
          <a:p>
            <a:pPr algn="ctr"/>
            <a:r>
              <a:rPr lang="en-US" b="1" kern="1000" spc="-51" dirty="0">
                <a:solidFill>
                  <a:srgbClr val="4C4C4C"/>
                </a:solidFill>
                <a:cs typeface="Calibri"/>
              </a:rPr>
              <a:t>HCV precipitates certain forms of glomerular disease that lead to CKD:</a:t>
            </a:r>
          </a:p>
          <a:p>
            <a:pPr algn="ctr"/>
            <a:r>
              <a:rPr lang="en-US" kern="1000" spc="-51" dirty="0" err="1">
                <a:solidFill>
                  <a:srgbClr val="4C4C4C"/>
                </a:solidFill>
                <a:cs typeface="Calibri"/>
              </a:rPr>
              <a:t>Membranoproliferative</a:t>
            </a:r>
            <a:r>
              <a:rPr lang="en-US" kern="1000" spc="-51" dirty="0">
                <a:solidFill>
                  <a:srgbClr val="4C4C4C"/>
                </a:solidFill>
                <a:cs typeface="Calibri"/>
              </a:rPr>
              <a:t> glomerulonephritis (MPGN) is the most common</a:t>
            </a:r>
          </a:p>
        </p:txBody>
      </p:sp>
    </p:spTree>
    <p:extLst>
      <p:ext uri="{BB962C8B-B14F-4D97-AF65-F5344CB8AC3E}">
        <p14:creationId xmlns:p14="http://schemas.microsoft.com/office/powerpoint/2010/main" val="3329587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35" y="528692"/>
            <a:ext cx="8321040" cy="498598"/>
          </a:xfrm>
        </p:spPr>
        <p:txBody>
          <a:bodyPr>
            <a:noAutofit/>
          </a:bodyPr>
          <a:lstStyle/>
          <a:p>
            <a:pPr>
              <a:lnSpc>
                <a:spcPct val="90000"/>
              </a:lnSpc>
            </a:pPr>
            <a:r>
              <a:rPr lang="en-GB" sz="2000" kern="1200" dirty="0">
                <a:solidFill>
                  <a:schemeClr val="tx2"/>
                </a:solidFill>
              </a:rPr>
              <a:t>HCV Infection Is Associated With a Higher Incidence of Renal Impairment, </a:t>
            </a:r>
            <a:br>
              <a:rPr lang="en-GB" sz="2000" kern="1200" dirty="0">
                <a:solidFill>
                  <a:schemeClr val="tx2"/>
                </a:solidFill>
              </a:rPr>
            </a:br>
            <a:r>
              <a:rPr lang="en-GB" sz="2000" kern="1200" dirty="0">
                <a:solidFill>
                  <a:schemeClr val="tx2"/>
                </a:solidFill>
              </a:rPr>
              <a:t>a Faster Rate of Renal Function Decline, and a Higher Hazard of ESRD*</a:t>
            </a:r>
          </a:p>
        </p:txBody>
      </p:sp>
      <p:sp>
        <p:nvSpPr>
          <p:cNvPr id="3" name="Text Placeholder 2"/>
          <p:cNvSpPr>
            <a:spLocks noGrp="1"/>
          </p:cNvSpPr>
          <p:nvPr>
            <p:ph type="body" sz="quarter" idx="10"/>
          </p:nvPr>
        </p:nvSpPr>
        <p:spPr/>
        <p:txBody>
          <a:bodyPr/>
          <a:lstStyle/>
          <a:p>
            <a:pPr algn="r"/>
            <a:r>
              <a:rPr lang="en-US" dirty="0">
                <a:solidFill>
                  <a:srgbClr val="070605"/>
                </a:solidFill>
              </a:rPr>
              <a:t>Molnar M, et al. Hepatology </a:t>
            </a:r>
            <a:r>
              <a:rPr lang="en-US" dirty="0" smtClean="0">
                <a:solidFill>
                  <a:srgbClr val="070605"/>
                </a:solidFill>
              </a:rPr>
              <a:t>2015;61:1495–502.</a:t>
            </a:r>
            <a:endParaRPr lang="en-US" dirty="0">
              <a:solidFill>
                <a:srgbClr val="070605"/>
              </a:solidFill>
            </a:endParaRPr>
          </a:p>
        </p:txBody>
      </p:sp>
      <p:grpSp>
        <p:nvGrpSpPr>
          <p:cNvPr id="4" name="Group 3"/>
          <p:cNvGrpSpPr/>
          <p:nvPr/>
        </p:nvGrpSpPr>
        <p:grpSpPr>
          <a:xfrm>
            <a:off x="1690482" y="1128827"/>
            <a:ext cx="5764604" cy="4023317"/>
            <a:chOff x="1366241" y="1932614"/>
            <a:chExt cx="5764604" cy="4023317"/>
          </a:xfrm>
        </p:grpSpPr>
        <p:sp>
          <p:nvSpPr>
            <p:cNvPr id="7" name="TextBox 6"/>
            <p:cNvSpPr txBox="1"/>
            <p:nvPr/>
          </p:nvSpPr>
          <p:spPr>
            <a:xfrm>
              <a:off x="1366241" y="2062740"/>
              <a:ext cx="2340000" cy="1176120"/>
            </a:xfrm>
            <a:prstGeom prst="homePlate">
              <a:avLst/>
            </a:prstGeom>
            <a:ln/>
          </p:spPr>
          <p:style>
            <a:lnRef idx="2">
              <a:schemeClr val="accent6"/>
            </a:lnRef>
            <a:fillRef idx="1">
              <a:schemeClr val="lt1"/>
            </a:fillRef>
            <a:effectRef idx="0">
              <a:schemeClr val="accent6"/>
            </a:effectRef>
            <a:fontRef idx="minor">
              <a:schemeClr val="dk1"/>
            </a:fontRef>
          </p:style>
          <p:txBody>
            <a:bodyPr wrap="none" lIns="108000" rIns="108000" rtlCol="0" anchor="ctr">
              <a:noAutofit/>
            </a:bodyPr>
            <a:lstStyle/>
            <a:p>
              <a:pPr algn="ctr" defTabSz="457200">
                <a:lnSpc>
                  <a:spcPct val="90000"/>
                </a:lnSpc>
              </a:pPr>
              <a:r>
                <a:rPr lang="en-US" sz="2200" dirty="0">
                  <a:solidFill>
                    <a:srgbClr val="000000"/>
                  </a:solidFill>
                </a:rPr>
                <a:t>Impaired renal</a:t>
              </a:r>
            </a:p>
            <a:p>
              <a:pPr algn="ctr" defTabSz="457200">
                <a:lnSpc>
                  <a:spcPct val="90000"/>
                </a:lnSpc>
              </a:pPr>
              <a:r>
                <a:rPr lang="en-US" sz="2200" dirty="0">
                  <a:solidFill>
                    <a:srgbClr val="000000"/>
                  </a:solidFill>
                </a:rPr>
                <a:t>function (</a:t>
              </a:r>
              <a:r>
                <a:rPr lang="en-US" sz="2200" dirty="0">
                  <a:solidFill>
                    <a:srgbClr val="000000"/>
                  </a:solidFill>
                  <a:sym typeface="Wingdings" panose="05000000000000000000" pitchFamily="2" charset="2"/>
                </a:rPr>
                <a:t>GFR)</a:t>
              </a:r>
              <a:endParaRPr lang="en-US" sz="2200" dirty="0">
                <a:solidFill>
                  <a:srgbClr val="000000"/>
                </a:solidFill>
              </a:endParaRPr>
            </a:p>
          </p:txBody>
        </p:sp>
        <p:sp>
          <p:nvSpPr>
            <p:cNvPr id="28" name="TextBox 27"/>
            <p:cNvSpPr txBox="1"/>
            <p:nvPr/>
          </p:nvSpPr>
          <p:spPr>
            <a:xfrm>
              <a:off x="4669599" y="2310775"/>
              <a:ext cx="2461246" cy="960263"/>
            </a:xfrm>
            <a:prstGeom prst="round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defTabSz="457200">
                <a:lnSpc>
                  <a:spcPct val="90000"/>
                </a:lnSpc>
              </a:pPr>
              <a:r>
                <a:rPr lang="en-US" sz="3200" b="1" dirty="0">
                  <a:solidFill>
                    <a:srgbClr val="000000"/>
                  </a:solidFill>
                </a:rPr>
                <a:t>15%</a:t>
              </a:r>
            </a:p>
            <a:p>
              <a:pPr algn="ctr" defTabSz="457200">
                <a:lnSpc>
                  <a:spcPct val="90000"/>
                </a:lnSpc>
              </a:pPr>
              <a:r>
                <a:rPr lang="en-US" sz="2400" dirty="0">
                  <a:solidFill>
                    <a:srgbClr val="070605"/>
                  </a:solidFill>
                </a:rPr>
                <a:t>higher incidence</a:t>
              </a:r>
            </a:p>
          </p:txBody>
        </p:sp>
        <p:sp>
          <p:nvSpPr>
            <p:cNvPr id="30" name="TextBox 29"/>
            <p:cNvSpPr txBox="1"/>
            <p:nvPr/>
          </p:nvSpPr>
          <p:spPr>
            <a:xfrm>
              <a:off x="4668445" y="3570899"/>
              <a:ext cx="2462400" cy="960263"/>
            </a:xfrm>
            <a:prstGeom prst="round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defTabSz="457200">
                <a:lnSpc>
                  <a:spcPct val="90000"/>
                </a:lnSpc>
              </a:pPr>
              <a:r>
                <a:rPr lang="en-US" sz="3200" b="1" dirty="0">
                  <a:solidFill>
                    <a:srgbClr val="000000"/>
                  </a:solidFill>
                </a:rPr>
                <a:t>22%</a:t>
              </a:r>
            </a:p>
            <a:p>
              <a:pPr algn="ctr" defTabSz="457200">
                <a:lnSpc>
                  <a:spcPct val="90000"/>
                </a:lnSpc>
              </a:pPr>
              <a:r>
                <a:rPr lang="en-US" sz="2400" dirty="0">
                  <a:solidFill>
                    <a:srgbClr val="070605"/>
                  </a:solidFill>
                </a:rPr>
                <a:t>higher risk</a:t>
              </a:r>
            </a:p>
          </p:txBody>
        </p:sp>
        <p:sp>
          <p:nvSpPr>
            <p:cNvPr id="32" name="TextBox 31"/>
            <p:cNvSpPr txBox="1"/>
            <p:nvPr/>
          </p:nvSpPr>
          <p:spPr>
            <a:xfrm>
              <a:off x="4668445" y="4831024"/>
              <a:ext cx="2462400" cy="960263"/>
            </a:xfrm>
            <a:prstGeom prst="round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defTabSz="457200">
                <a:lnSpc>
                  <a:spcPct val="90000"/>
                </a:lnSpc>
              </a:pPr>
              <a:r>
                <a:rPr lang="en-US" sz="3200" b="1" dirty="0">
                  <a:solidFill>
                    <a:srgbClr val="000000"/>
                  </a:solidFill>
                </a:rPr>
                <a:t>98%</a:t>
              </a:r>
            </a:p>
            <a:p>
              <a:pPr algn="ctr" defTabSz="457200">
                <a:lnSpc>
                  <a:spcPct val="90000"/>
                </a:lnSpc>
              </a:pPr>
              <a:r>
                <a:rPr lang="en-US" sz="2400" dirty="0">
                  <a:solidFill>
                    <a:srgbClr val="070605"/>
                  </a:solidFill>
                </a:rPr>
                <a:t>higher hazard</a:t>
              </a:r>
            </a:p>
          </p:txBody>
        </p:sp>
        <p:sp>
          <p:nvSpPr>
            <p:cNvPr id="48" name="TextBox 47"/>
            <p:cNvSpPr txBox="1"/>
            <p:nvPr/>
          </p:nvSpPr>
          <p:spPr>
            <a:xfrm>
              <a:off x="1366241" y="3421275"/>
              <a:ext cx="2340000" cy="1176120"/>
            </a:xfrm>
            <a:prstGeom prst="homePlate">
              <a:avLst/>
            </a:prstGeom>
            <a:ln/>
          </p:spPr>
          <p:style>
            <a:lnRef idx="2">
              <a:schemeClr val="accent6">
                <a:shade val="50000"/>
              </a:schemeClr>
            </a:lnRef>
            <a:fillRef idx="1">
              <a:schemeClr val="accent6"/>
            </a:fillRef>
            <a:effectRef idx="0">
              <a:schemeClr val="accent6"/>
            </a:effectRef>
            <a:fontRef idx="minor">
              <a:schemeClr val="lt1"/>
            </a:fontRef>
          </p:style>
          <p:txBody>
            <a:bodyPr wrap="none" lIns="108000" rIns="108000" rtlCol="0" anchor="ctr">
              <a:noAutofit/>
            </a:bodyPr>
            <a:lstStyle>
              <a:defPPr>
                <a:defRPr lang="en-US"/>
              </a:defPPr>
              <a:lvl1pPr>
                <a:defRPr sz="2200">
                  <a:solidFill>
                    <a:schemeClr val="bg1"/>
                  </a:solidFill>
                  <a:latin typeface="Calibri"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en-US" dirty="0">
                  <a:solidFill>
                    <a:srgbClr val="FFFFFF"/>
                  </a:solidFill>
                </a:rPr>
                <a:t>Faster rate </a:t>
              </a:r>
            </a:p>
            <a:p>
              <a:pPr algn="ctr"/>
              <a:r>
                <a:rPr lang="en-US" dirty="0">
                  <a:solidFill>
                    <a:srgbClr val="FFFFFF"/>
                  </a:solidFill>
                </a:rPr>
                <a:t>of GFR decline</a:t>
              </a:r>
            </a:p>
          </p:txBody>
        </p:sp>
        <p:sp>
          <p:nvSpPr>
            <p:cNvPr id="53" name="TextBox 52"/>
            <p:cNvSpPr txBox="1"/>
            <p:nvPr/>
          </p:nvSpPr>
          <p:spPr>
            <a:xfrm>
              <a:off x="1366241" y="4779811"/>
              <a:ext cx="2340000" cy="1176120"/>
            </a:xfrm>
            <a:prstGeom prst="homePlate">
              <a:avLst/>
            </a:prstGeom>
            <a:ln/>
          </p:spPr>
          <p:style>
            <a:lnRef idx="2">
              <a:schemeClr val="accent5">
                <a:shade val="50000"/>
              </a:schemeClr>
            </a:lnRef>
            <a:fillRef idx="1">
              <a:schemeClr val="accent5"/>
            </a:fillRef>
            <a:effectRef idx="0">
              <a:schemeClr val="accent5"/>
            </a:effectRef>
            <a:fontRef idx="minor">
              <a:schemeClr val="lt1"/>
            </a:fontRef>
          </p:style>
          <p:txBody>
            <a:bodyPr wrap="none" lIns="108000" rIns="108000" rtlCol="0" anchor="ctr">
              <a:noAutofit/>
            </a:bodyPr>
            <a:lstStyle>
              <a:defPPr>
                <a:defRPr lang="en-US"/>
              </a:defPPr>
              <a:lvl1pPr>
                <a:defRPr sz="2200">
                  <a:solidFill>
                    <a:schemeClr val="bg1"/>
                  </a:solidFill>
                  <a:latin typeface="Calibri"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en-US" dirty="0" smtClean="0">
                  <a:solidFill>
                    <a:srgbClr val="FFFFFF"/>
                  </a:solidFill>
                </a:rPr>
                <a:t>ESRD</a:t>
              </a:r>
              <a:endParaRPr lang="en-US" dirty="0">
                <a:solidFill>
                  <a:srgbClr val="FFFFFF"/>
                </a:solidFill>
              </a:endParaRPr>
            </a:p>
          </p:txBody>
        </p:sp>
        <p:sp>
          <p:nvSpPr>
            <p:cNvPr id="27" name="Up Arrow 26"/>
            <p:cNvSpPr/>
            <p:nvPr/>
          </p:nvSpPr>
          <p:spPr>
            <a:xfrm>
              <a:off x="4180939" y="1932614"/>
              <a:ext cx="792000" cy="1368000"/>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solidFill>
                  <a:srgbClr val="000000"/>
                </a:solidFill>
              </a:endParaRPr>
            </a:p>
          </p:txBody>
        </p:sp>
        <p:sp>
          <p:nvSpPr>
            <p:cNvPr id="29" name="Up Arrow 28"/>
            <p:cNvSpPr/>
            <p:nvPr/>
          </p:nvSpPr>
          <p:spPr>
            <a:xfrm>
              <a:off x="4180939" y="3189648"/>
              <a:ext cx="792000" cy="1368000"/>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solidFill>
                  <a:srgbClr val="FFFFFF"/>
                </a:solidFill>
              </a:endParaRPr>
            </a:p>
          </p:txBody>
        </p:sp>
        <p:sp>
          <p:nvSpPr>
            <p:cNvPr id="31" name="Up Arrow 30"/>
            <p:cNvSpPr/>
            <p:nvPr/>
          </p:nvSpPr>
          <p:spPr>
            <a:xfrm>
              <a:off x="4180939" y="4446682"/>
              <a:ext cx="792000" cy="1368000"/>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dirty="0">
                <a:solidFill>
                  <a:srgbClr val="FFFFFF"/>
                </a:solidFill>
              </a:endParaRPr>
            </a:p>
          </p:txBody>
        </p:sp>
      </p:grpSp>
      <p:sp>
        <p:nvSpPr>
          <p:cNvPr id="15" name="TextBox 14"/>
          <p:cNvSpPr txBox="1"/>
          <p:nvPr/>
        </p:nvSpPr>
        <p:spPr>
          <a:xfrm>
            <a:off x="680961" y="5391534"/>
            <a:ext cx="7798677" cy="837676"/>
          </a:xfrm>
          <a:prstGeom prst="roundRect">
            <a:avLst/>
          </a:prstGeom>
          <a:ln/>
        </p:spPr>
        <p:style>
          <a:lnRef idx="2">
            <a:schemeClr val="accent5"/>
          </a:lnRef>
          <a:fillRef idx="1">
            <a:schemeClr val="lt1"/>
          </a:fillRef>
          <a:effectRef idx="0">
            <a:schemeClr val="accent5"/>
          </a:effectRef>
          <a:fontRef idx="minor">
            <a:schemeClr val="dk1"/>
          </a:fontRef>
        </p:style>
        <p:txBody>
          <a:bodyPr wrap="square" rtlCol="0" anchor="ctr">
            <a:spAutoFit/>
          </a:bodyPr>
          <a:lstStyle/>
          <a:p>
            <a:pPr marL="285750" indent="-285750">
              <a:buFont typeface="Wingdings" panose="05000000000000000000" pitchFamily="2" charset="2"/>
              <a:buChar char="§"/>
            </a:pPr>
            <a:r>
              <a:rPr lang="en-US" sz="1600" dirty="0">
                <a:solidFill>
                  <a:srgbClr val="000000"/>
                </a:solidFill>
              </a:rPr>
              <a:t>Cohort study of US veterans data 2004–2006: n=100,518 HCV+ vs. n=920,531 HCV−</a:t>
            </a:r>
          </a:p>
          <a:p>
            <a:pPr marL="285750" indent="-285750">
              <a:buFont typeface="Wingdings" panose="05000000000000000000" pitchFamily="2" charset="2"/>
              <a:buChar char="§"/>
            </a:pPr>
            <a:r>
              <a:rPr lang="en-GB" sz="1600" dirty="0">
                <a:solidFill>
                  <a:srgbClr val="000000"/>
                </a:solidFill>
              </a:rPr>
              <a:t>HCV+ patients: mean age 53 years; 96% male; 60% white; 36% black; 53% hypertension;  21% diabetes mellitus</a:t>
            </a:r>
          </a:p>
        </p:txBody>
      </p:sp>
      <p:sp>
        <p:nvSpPr>
          <p:cNvPr id="18" name="3 Marcador de pie de página"/>
          <p:cNvSpPr txBox="1">
            <a:spLocks/>
          </p:cNvSpPr>
          <p:nvPr/>
        </p:nvSpPr>
        <p:spPr>
          <a:xfrm>
            <a:off x="2172354" y="6577290"/>
            <a:ext cx="5484812" cy="2744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dirty="0">
                <a:solidFill>
                  <a:srgbClr val="FFFFFF"/>
                </a:solidFill>
              </a:rPr>
              <a:t>Renal B3 | June 2016 |For internal use only| Company Confidential © 2016</a:t>
            </a:r>
          </a:p>
        </p:txBody>
      </p:sp>
    </p:spTree>
    <p:extLst>
      <p:ext uri="{BB962C8B-B14F-4D97-AF65-F5344CB8AC3E}">
        <p14:creationId xmlns:p14="http://schemas.microsoft.com/office/powerpoint/2010/main" val="1584820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Box 66"/>
          <p:cNvSpPr txBox="1"/>
          <p:nvPr/>
        </p:nvSpPr>
        <p:spPr>
          <a:xfrm>
            <a:off x="551119" y="3035176"/>
            <a:ext cx="288862" cy="313932"/>
          </a:xfrm>
          <a:prstGeom prst="rect">
            <a:avLst/>
          </a:prstGeom>
          <a:noFill/>
        </p:spPr>
        <p:txBody>
          <a:bodyPr wrap="none" rtlCol="0">
            <a:spAutoFit/>
          </a:bodyPr>
          <a:lstStyle/>
          <a:p>
            <a:pPr algn="r"/>
            <a:r>
              <a:rPr lang="en-GB" sz="1600" dirty="0">
                <a:solidFill>
                  <a:srgbClr val="000000"/>
                </a:solidFill>
              </a:rPr>
              <a:t>5</a:t>
            </a:r>
          </a:p>
        </p:txBody>
      </p:sp>
      <p:sp>
        <p:nvSpPr>
          <p:cNvPr id="2" name="Title 1"/>
          <p:cNvSpPr>
            <a:spLocks noGrp="1"/>
          </p:cNvSpPr>
          <p:nvPr>
            <p:ph type="title"/>
          </p:nvPr>
        </p:nvSpPr>
        <p:spPr>
          <a:xfrm>
            <a:off x="352040" y="403836"/>
            <a:ext cx="8321040" cy="553998"/>
          </a:xfrm>
        </p:spPr>
        <p:txBody>
          <a:bodyPr>
            <a:normAutofit fontScale="90000"/>
          </a:bodyPr>
          <a:lstStyle/>
          <a:p>
            <a:pPr>
              <a:lnSpc>
                <a:spcPct val="90000"/>
              </a:lnSpc>
            </a:pPr>
            <a:r>
              <a:rPr lang="en-GB" sz="2000" kern="1200" dirty="0">
                <a:solidFill>
                  <a:schemeClr val="tx2"/>
                </a:solidFill>
              </a:rPr>
              <a:t>HCV-infected Patients Have Higher Rates of Mortality Due </a:t>
            </a:r>
            <a:br>
              <a:rPr lang="en-GB" sz="2000" kern="1200" dirty="0">
                <a:solidFill>
                  <a:schemeClr val="tx2"/>
                </a:solidFill>
              </a:rPr>
            </a:br>
            <a:r>
              <a:rPr lang="en-GB" sz="2000" kern="1200" dirty="0">
                <a:solidFill>
                  <a:schemeClr val="tx2"/>
                </a:solidFill>
              </a:rPr>
              <a:t>to Renal and Circulatory Diseases Than Uninfected Patients</a:t>
            </a:r>
          </a:p>
        </p:txBody>
      </p:sp>
      <p:sp>
        <p:nvSpPr>
          <p:cNvPr id="3" name="Text Placeholder 2"/>
          <p:cNvSpPr>
            <a:spLocks noGrp="1"/>
          </p:cNvSpPr>
          <p:nvPr>
            <p:ph type="body" sz="quarter" idx="10"/>
          </p:nvPr>
        </p:nvSpPr>
        <p:spPr/>
        <p:txBody>
          <a:bodyPr/>
          <a:lstStyle/>
          <a:p>
            <a:pPr algn="r">
              <a:lnSpc>
                <a:spcPct val="100000"/>
              </a:lnSpc>
              <a:spcBef>
                <a:spcPts val="0"/>
              </a:spcBef>
            </a:pPr>
            <a:r>
              <a:rPr lang="en-US" dirty="0">
                <a:solidFill>
                  <a:srgbClr val="070605"/>
                </a:solidFill>
              </a:rPr>
              <a:t>Lee MH, et al. J Infect Dis </a:t>
            </a:r>
            <a:r>
              <a:rPr lang="en-US" dirty="0" smtClean="0">
                <a:solidFill>
                  <a:srgbClr val="070605"/>
                </a:solidFill>
              </a:rPr>
              <a:t>2012;206:469–77</a:t>
            </a:r>
            <a:r>
              <a:rPr lang="en-US" dirty="0">
                <a:solidFill>
                  <a:srgbClr val="070605"/>
                </a:solidFill>
              </a:rPr>
              <a:t>.</a:t>
            </a:r>
          </a:p>
        </p:txBody>
      </p:sp>
      <p:sp>
        <p:nvSpPr>
          <p:cNvPr id="6" name="TextBox 5"/>
          <p:cNvSpPr txBox="1"/>
          <p:nvPr/>
        </p:nvSpPr>
        <p:spPr>
          <a:xfrm>
            <a:off x="349441" y="1066800"/>
            <a:ext cx="8510780" cy="715089"/>
          </a:xfrm>
          <a:prstGeom prst="roundRect">
            <a:avLst/>
          </a:prstGeom>
          <a:solidFill>
            <a:srgbClr val="FFFFFF"/>
          </a:solidFill>
          <a:ln w="25400" cap="flat" cmpd="sng" algn="ctr">
            <a:solidFill>
              <a:srgbClr val="7DA1C4">
                <a:lumMod val="50000"/>
              </a:srgbClr>
            </a:solidFill>
            <a:prstDash val="solid"/>
          </a:ln>
          <a:effectLst/>
        </p:spPr>
        <p:txBody>
          <a:bodyPr wrap="square" rtlCol="0">
            <a:spAutoFit/>
          </a:bodyPr>
          <a:lstStyle/>
          <a:p>
            <a:pPr>
              <a:defRPr/>
            </a:pPr>
            <a:r>
              <a:rPr lang="en-US" kern="0" dirty="0">
                <a:solidFill>
                  <a:srgbClr val="000000"/>
                </a:solidFill>
              </a:rPr>
              <a:t>Community-based cohort study of 23,820 individuals aged 30–65 years (11,973 men and 11,847 women) enrolled in 1991–1992 and followed until December 2008</a:t>
            </a:r>
            <a:endParaRPr lang="en-US" kern="0" baseline="30000" dirty="0">
              <a:solidFill>
                <a:srgbClr val="000000"/>
              </a:solidFill>
            </a:endParaRPr>
          </a:p>
        </p:txBody>
      </p:sp>
      <p:sp>
        <p:nvSpPr>
          <p:cNvPr id="7" name="CuadroTexto 4"/>
          <p:cNvSpPr txBox="1">
            <a:spLocks noChangeArrowheads="1"/>
          </p:cNvSpPr>
          <p:nvPr/>
        </p:nvSpPr>
        <p:spPr bwMode="auto">
          <a:xfrm>
            <a:off x="671829" y="1937576"/>
            <a:ext cx="38103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a:defRPr/>
            </a:pPr>
            <a:r>
              <a:rPr lang="en-US" altLang="es-ES" b="1" kern="0" dirty="0" smtClean="0">
                <a:solidFill>
                  <a:srgbClr val="000000"/>
                </a:solidFill>
              </a:rPr>
              <a:t>Cumulative mortality from nephritis, nephrotic syndrome, and nephrosis*</a:t>
            </a:r>
            <a:endParaRPr lang="en-US" altLang="es-ES" b="1" kern="0" dirty="0">
              <a:solidFill>
                <a:srgbClr val="000000"/>
              </a:solidFill>
            </a:endParaRPr>
          </a:p>
        </p:txBody>
      </p:sp>
      <p:sp>
        <p:nvSpPr>
          <p:cNvPr id="8" name="CuadroTexto 4"/>
          <p:cNvSpPr txBox="1">
            <a:spLocks noChangeArrowheads="1"/>
          </p:cNvSpPr>
          <p:nvPr/>
        </p:nvSpPr>
        <p:spPr bwMode="auto">
          <a:xfrm>
            <a:off x="4754758" y="1937576"/>
            <a:ext cx="38103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a:defRPr/>
            </a:pPr>
            <a:r>
              <a:rPr lang="en-US" altLang="es-ES" b="1" kern="0" dirty="0" smtClean="0">
                <a:solidFill>
                  <a:srgbClr val="000000"/>
                </a:solidFill>
              </a:rPr>
              <a:t>Cumulative mortality from </a:t>
            </a:r>
          </a:p>
          <a:p>
            <a:pPr algn="ctr">
              <a:defRPr/>
            </a:pPr>
            <a:r>
              <a:rPr lang="en-US" altLang="es-ES" b="1" kern="0" dirty="0" smtClean="0">
                <a:solidFill>
                  <a:srgbClr val="000000"/>
                </a:solidFill>
              </a:rPr>
              <a:t>circulatory diseases*</a:t>
            </a:r>
            <a:endParaRPr lang="en-US" altLang="es-ES" b="1" kern="0" dirty="0">
              <a:solidFill>
                <a:srgbClr val="000000"/>
              </a:solidFill>
            </a:endParaRPr>
          </a:p>
        </p:txBody>
      </p:sp>
      <p:sp>
        <p:nvSpPr>
          <p:cNvPr id="9" name="TextBox 8"/>
          <p:cNvSpPr txBox="1"/>
          <p:nvPr/>
        </p:nvSpPr>
        <p:spPr>
          <a:xfrm>
            <a:off x="405103" y="6111147"/>
            <a:ext cx="3569997" cy="430887"/>
          </a:xfrm>
          <a:prstGeom prst="rect">
            <a:avLst/>
          </a:prstGeom>
          <a:noFill/>
        </p:spPr>
        <p:txBody>
          <a:bodyPr wrap="square" rtlCol="0">
            <a:spAutoFit/>
          </a:bodyPr>
          <a:lstStyle/>
          <a:p>
            <a:r>
              <a:rPr lang="en-US" sz="1100" dirty="0">
                <a:solidFill>
                  <a:srgbClr val="000000"/>
                </a:solidFill>
              </a:rPr>
              <a:t>*Cumulative mortality by serostatus of antibodies against HCV (anti-HCV) and serum HCV RNA level at study entry.</a:t>
            </a:r>
          </a:p>
        </p:txBody>
      </p:sp>
      <p:sp>
        <p:nvSpPr>
          <p:cNvPr id="13" name="Freeform 12"/>
          <p:cNvSpPr/>
          <p:nvPr/>
        </p:nvSpPr>
        <p:spPr>
          <a:xfrm>
            <a:off x="870986" y="4766055"/>
            <a:ext cx="2965695" cy="360876"/>
          </a:xfrm>
          <a:custGeom>
            <a:avLst/>
            <a:gdLst>
              <a:gd name="connsiteX0" fmla="*/ 0 w 2965695"/>
              <a:gd name="connsiteY0" fmla="*/ 360876 h 360876"/>
              <a:gd name="connsiteX1" fmla="*/ 379870 w 2965695"/>
              <a:gd name="connsiteY1" fmla="*/ 360876 h 360876"/>
              <a:gd name="connsiteX2" fmla="*/ 379870 w 2965695"/>
              <a:gd name="connsiteY2" fmla="*/ 352736 h 360876"/>
              <a:gd name="connsiteX3" fmla="*/ 518251 w 2965695"/>
              <a:gd name="connsiteY3" fmla="*/ 352736 h 360876"/>
              <a:gd name="connsiteX4" fmla="*/ 518251 w 2965695"/>
              <a:gd name="connsiteY4" fmla="*/ 222495 h 360876"/>
              <a:gd name="connsiteX5" fmla="*/ 2781187 w 2965695"/>
              <a:gd name="connsiteY5" fmla="*/ 222495 h 360876"/>
              <a:gd name="connsiteX6" fmla="*/ 2781187 w 2965695"/>
              <a:gd name="connsiteY6" fmla="*/ 0 h 360876"/>
              <a:gd name="connsiteX7" fmla="*/ 2965695 w 2965695"/>
              <a:gd name="connsiteY7" fmla="*/ 0 h 360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5695" h="360876">
                <a:moveTo>
                  <a:pt x="0" y="360876"/>
                </a:moveTo>
                <a:lnTo>
                  <a:pt x="379870" y="360876"/>
                </a:lnTo>
                <a:lnTo>
                  <a:pt x="379870" y="352736"/>
                </a:lnTo>
                <a:lnTo>
                  <a:pt x="518251" y="352736"/>
                </a:lnTo>
                <a:lnTo>
                  <a:pt x="518251" y="222495"/>
                </a:lnTo>
                <a:lnTo>
                  <a:pt x="2781187" y="222495"/>
                </a:lnTo>
                <a:lnTo>
                  <a:pt x="2781187" y="0"/>
                </a:lnTo>
                <a:lnTo>
                  <a:pt x="2965695" y="0"/>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14" name="Freeform 13"/>
          <p:cNvSpPr/>
          <p:nvPr/>
        </p:nvSpPr>
        <p:spPr>
          <a:xfrm>
            <a:off x="870857" y="4540581"/>
            <a:ext cx="2970591" cy="587829"/>
          </a:xfrm>
          <a:custGeom>
            <a:avLst/>
            <a:gdLst>
              <a:gd name="connsiteX0" fmla="*/ 0 w 2970591"/>
              <a:gd name="connsiteY0" fmla="*/ 587829 h 587829"/>
              <a:gd name="connsiteX1" fmla="*/ 1153886 w 2970591"/>
              <a:gd name="connsiteY1" fmla="*/ 587829 h 587829"/>
              <a:gd name="connsiteX2" fmla="*/ 1153886 w 2970591"/>
              <a:gd name="connsiteY2" fmla="*/ 522515 h 587829"/>
              <a:gd name="connsiteX3" fmla="*/ 1478038 w 2970591"/>
              <a:gd name="connsiteY3" fmla="*/ 522515 h 587829"/>
              <a:gd name="connsiteX4" fmla="*/ 1478038 w 2970591"/>
              <a:gd name="connsiteY4" fmla="*/ 464457 h 587829"/>
              <a:gd name="connsiteX5" fmla="*/ 1509486 w 2970591"/>
              <a:gd name="connsiteY5" fmla="*/ 464457 h 587829"/>
              <a:gd name="connsiteX6" fmla="*/ 1509486 w 2970591"/>
              <a:gd name="connsiteY6" fmla="*/ 394305 h 587829"/>
              <a:gd name="connsiteX7" fmla="*/ 1901372 w 2970591"/>
              <a:gd name="connsiteY7" fmla="*/ 394305 h 587829"/>
              <a:gd name="connsiteX8" fmla="*/ 1901372 w 2970591"/>
              <a:gd name="connsiteY8" fmla="*/ 326572 h 587829"/>
              <a:gd name="connsiteX9" fmla="*/ 2019905 w 2970591"/>
              <a:gd name="connsiteY9" fmla="*/ 326572 h 587829"/>
              <a:gd name="connsiteX10" fmla="*/ 2019905 w 2970591"/>
              <a:gd name="connsiteY10" fmla="*/ 258838 h 587829"/>
              <a:gd name="connsiteX11" fmla="*/ 2065867 w 2970591"/>
              <a:gd name="connsiteY11" fmla="*/ 258838 h 587829"/>
              <a:gd name="connsiteX12" fmla="*/ 2065867 w 2970591"/>
              <a:gd name="connsiteY12" fmla="*/ 188686 h 587829"/>
              <a:gd name="connsiteX13" fmla="*/ 2264229 w 2970591"/>
              <a:gd name="connsiteY13" fmla="*/ 188686 h 587829"/>
              <a:gd name="connsiteX14" fmla="*/ 2264229 w 2970591"/>
              <a:gd name="connsiteY14" fmla="*/ 116115 h 587829"/>
              <a:gd name="connsiteX15" fmla="*/ 2779486 w 2970591"/>
              <a:gd name="connsiteY15" fmla="*/ 116115 h 587829"/>
              <a:gd name="connsiteX16" fmla="*/ 2779486 w 2970591"/>
              <a:gd name="connsiteY16" fmla="*/ 0 h 587829"/>
              <a:gd name="connsiteX17" fmla="*/ 2970591 w 2970591"/>
              <a:gd name="connsiteY17" fmla="*/ 0 h 58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970591" h="587829">
                <a:moveTo>
                  <a:pt x="0" y="587829"/>
                </a:moveTo>
                <a:lnTo>
                  <a:pt x="1153886" y="587829"/>
                </a:lnTo>
                <a:lnTo>
                  <a:pt x="1153886" y="522515"/>
                </a:lnTo>
                <a:lnTo>
                  <a:pt x="1478038" y="522515"/>
                </a:lnTo>
                <a:lnTo>
                  <a:pt x="1478038" y="464457"/>
                </a:lnTo>
                <a:lnTo>
                  <a:pt x="1509486" y="464457"/>
                </a:lnTo>
                <a:lnTo>
                  <a:pt x="1509486" y="394305"/>
                </a:lnTo>
                <a:lnTo>
                  <a:pt x="1901372" y="394305"/>
                </a:lnTo>
                <a:lnTo>
                  <a:pt x="1901372" y="326572"/>
                </a:lnTo>
                <a:lnTo>
                  <a:pt x="2019905" y="326572"/>
                </a:lnTo>
                <a:lnTo>
                  <a:pt x="2019905" y="258838"/>
                </a:lnTo>
                <a:lnTo>
                  <a:pt x="2065867" y="258838"/>
                </a:lnTo>
                <a:lnTo>
                  <a:pt x="2065867" y="188686"/>
                </a:lnTo>
                <a:lnTo>
                  <a:pt x="2264229" y="188686"/>
                </a:lnTo>
                <a:lnTo>
                  <a:pt x="2264229" y="116115"/>
                </a:lnTo>
                <a:lnTo>
                  <a:pt x="2779486" y="116115"/>
                </a:lnTo>
                <a:lnTo>
                  <a:pt x="2779486" y="0"/>
                </a:lnTo>
                <a:lnTo>
                  <a:pt x="2970591" y="0"/>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18" name="Freeform 5"/>
          <p:cNvSpPr>
            <a:spLocks/>
          </p:cNvSpPr>
          <p:nvPr/>
        </p:nvSpPr>
        <p:spPr bwMode="auto">
          <a:xfrm>
            <a:off x="865188" y="4942824"/>
            <a:ext cx="2968625" cy="192087"/>
          </a:xfrm>
          <a:custGeom>
            <a:avLst/>
            <a:gdLst>
              <a:gd name="T0" fmla="*/ 0 w 1870"/>
              <a:gd name="T1" fmla="*/ 121 h 121"/>
              <a:gd name="T2" fmla="*/ 241 w 1870"/>
              <a:gd name="T3" fmla="*/ 121 h 121"/>
              <a:gd name="T4" fmla="*/ 241 w 1870"/>
              <a:gd name="T5" fmla="*/ 114 h 121"/>
              <a:gd name="T6" fmla="*/ 419 w 1870"/>
              <a:gd name="T7" fmla="*/ 114 h 121"/>
              <a:gd name="T8" fmla="*/ 419 w 1870"/>
              <a:gd name="T9" fmla="*/ 110 h 121"/>
              <a:gd name="T10" fmla="*/ 536 w 1870"/>
              <a:gd name="T11" fmla="*/ 110 h 121"/>
              <a:gd name="T12" fmla="*/ 536 w 1870"/>
              <a:gd name="T13" fmla="*/ 106 h 121"/>
              <a:gd name="T14" fmla="*/ 712 w 1870"/>
              <a:gd name="T15" fmla="*/ 106 h 121"/>
              <a:gd name="T16" fmla="*/ 712 w 1870"/>
              <a:gd name="T17" fmla="*/ 102 h 121"/>
              <a:gd name="T18" fmla="*/ 869 w 1870"/>
              <a:gd name="T19" fmla="*/ 102 h 121"/>
              <a:gd name="T20" fmla="*/ 869 w 1870"/>
              <a:gd name="T21" fmla="*/ 97 h 121"/>
              <a:gd name="T22" fmla="*/ 1033 w 1870"/>
              <a:gd name="T23" fmla="*/ 97 h 121"/>
              <a:gd name="T24" fmla="*/ 1033 w 1870"/>
              <a:gd name="T25" fmla="*/ 91 h 121"/>
              <a:gd name="T26" fmla="*/ 1059 w 1870"/>
              <a:gd name="T27" fmla="*/ 91 h 121"/>
              <a:gd name="T28" fmla="*/ 1059 w 1870"/>
              <a:gd name="T29" fmla="*/ 87 h 121"/>
              <a:gd name="T30" fmla="*/ 1104 w 1870"/>
              <a:gd name="T31" fmla="*/ 87 h 121"/>
              <a:gd name="T32" fmla="*/ 1104 w 1870"/>
              <a:gd name="T33" fmla="*/ 81 h 121"/>
              <a:gd name="T34" fmla="*/ 1156 w 1870"/>
              <a:gd name="T35" fmla="*/ 81 h 121"/>
              <a:gd name="T36" fmla="*/ 1156 w 1870"/>
              <a:gd name="T37" fmla="*/ 76 h 121"/>
              <a:gd name="T38" fmla="*/ 1172 w 1870"/>
              <a:gd name="T39" fmla="*/ 76 h 121"/>
              <a:gd name="T40" fmla="*/ 1172 w 1870"/>
              <a:gd name="T41" fmla="*/ 72 h 121"/>
              <a:gd name="T42" fmla="*/ 1186 w 1870"/>
              <a:gd name="T43" fmla="*/ 72 h 121"/>
              <a:gd name="T44" fmla="*/ 1186 w 1870"/>
              <a:gd name="T45" fmla="*/ 68 h 121"/>
              <a:gd name="T46" fmla="*/ 1326 w 1870"/>
              <a:gd name="T47" fmla="*/ 68 h 121"/>
              <a:gd name="T48" fmla="*/ 1326 w 1870"/>
              <a:gd name="T49" fmla="*/ 62 h 121"/>
              <a:gd name="T50" fmla="*/ 1342 w 1870"/>
              <a:gd name="T51" fmla="*/ 62 h 121"/>
              <a:gd name="T52" fmla="*/ 1342 w 1870"/>
              <a:gd name="T53" fmla="*/ 57 h 121"/>
              <a:gd name="T54" fmla="*/ 1360 w 1870"/>
              <a:gd name="T55" fmla="*/ 57 h 121"/>
              <a:gd name="T56" fmla="*/ 1360 w 1870"/>
              <a:gd name="T57" fmla="*/ 51 h 121"/>
              <a:gd name="T58" fmla="*/ 1384 w 1870"/>
              <a:gd name="T59" fmla="*/ 51 h 121"/>
              <a:gd name="T60" fmla="*/ 1384 w 1870"/>
              <a:gd name="T61" fmla="*/ 49 h 121"/>
              <a:gd name="T62" fmla="*/ 1481 w 1870"/>
              <a:gd name="T63" fmla="*/ 49 h 121"/>
              <a:gd name="T64" fmla="*/ 1481 w 1870"/>
              <a:gd name="T65" fmla="*/ 45 h 121"/>
              <a:gd name="T66" fmla="*/ 1529 w 1870"/>
              <a:gd name="T67" fmla="*/ 45 h 121"/>
              <a:gd name="T68" fmla="*/ 1529 w 1870"/>
              <a:gd name="T69" fmla="*/ 38 h 121"/>
              <a:gd name="T70" fmla="*/ 1595 w 1870"/>
              <a:gd name="T71" fmla="*/ 38 h 121"/>
              <a:gd name="T72" fmla="*/ 1595 w 1870"/>
              <a:gd name="T73" fmla="*/ 34 h 121"/>
              <a:gd name="T74" fmla="*/ 1657 w 1870"/>
              <a:gd name="T75" fmla="*/ 34 h 121"/>
              <a:gd name="T76" fmla="*/ 1657 w 1870"/>
              <a:gd name="T77" fmla="*/ 30 h 121"/>
              <a:gd name="T78" fmla="*/ 1730 w 1870"/>
              <a:gd name="T79" fmla="*/ 30 h 121"/>
              <a:gd name="T80" fmla="*/ 1730 w 1870"/>
              <a:gd name="T81" fmla="*/ 26 h 121"/>
              <a:gd name="T82" fmla="*/ 1756 w 1870"/>
              <a:gd name="T83" fmla="*/ 26 h 121"/>
              <a:gd name="T84" fmla="*/ 1756 w 1870"/>
              <a:gd name="T85" fmla="*/ 19 h 121"/>
              <a:gd name="T86" fmla="*/ 1778 w 1870"/>
              <a:gd name="T87" fmla="*/ 19 h 121"/>
              <a:gd name="T88" fmla="*/ 1778 w 1870"/>
              <a:gd name="T89" fmla="*/ 15 h 121"/>
              <a:gd name="T90" fmla="*/ 1808 w 1870"/>
              <a:gd name="T91" fmla="*/ 15 h 121"/>
              <a:gd name="T92" fmla="*/ 1808 w 1870"/>
              <a:gd name="T93" fmla="*/ 9 h 121"/>
              <a:gd name="T94" fmla="*/ 1824 w 1870"/>
              <a:gd name="T95" fmla="*/ 9 h 121"/>
              <a:gd name="T96" fmla="*/ 1824 w 1870"/>
              <a:gd name="T97" fmla="*/ 0 h 121"/>
              <a:gd name="T98" fmla="*/ 1870 w 1870"/>
              <a:gd name="T99"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70" h="121">
                <a:moveTo>
                  <a:pt x="0" y="121"/>
                </a:moveTo>
                <a:lnTo>
                  <a:pt x="241" y="121"/>
                </a:lnTo>
                <a:lnTo>
                  <a:pt x="241" y="114"/>
                </a:lnTo>
                <a:lnTo>
                  <a:pt x="419" y="114"/>
                </a:lnTo>
                <a:lnTo>
                  <a:pt x="419" y="110"/>
                </a:lnTo>
                <a:lnTo>
                  <a:pt x="536" y="110"/>
                </a:lnTo>
                <a:lnTo>
                  <a:pt x="536" y="106"/>
                </a:lnTo>
                <a:lnTo>
                  <a:pt x="712" y="106"/>
                </a:lnTo>
                <a:lnTo>
                  <a:pt x="712" y="102"/>
                </a:lnTo>
                <a:lnTo>
                  <a:pt x="869" y="102"/>
                </a:lnTo>
                <a:lnTo>
                  <a:pt x="869" y="97"/>
                </a:lnTo>
                <a:lnTo>
                  <a:pt x="1033" y="97"/>
                </a:lnTo>
                <a:lnTo>
                  <a:pt x="1033" y="91"/>
                </a:lnTo>
                <a:lnTo>
                  <a:pt x="1059" y="91"/>
                </a:lnTo>
                <a:lnTo>
                  <a:pt x="1059" y="87"/>
                </a:lnTo>
                <a:lnTo>
                  <a:pt x="1104" y="87"/>
                </a:lnTo>
                <a:lnTo>
                  <a:pt x="1104" y="81"/>
                </a:lnTo>
                <a:lnTo>
                  <a:pt x="1156" y="81"/>
                </a:lnTo>
                <a:lnTo>
                  <a:pt x="1156" y="76"/>
                </a:lnTo>
                <a:lnTo>
                  <a:pt x="1172" y="76"/>
                </a:lnTo>
                <a:lnTo>
                  <a:pt x="1172" y="72"/>
                </a:lnTo>
                <a:lnTo>
                  <a:pt x="1186" y="72"/>
                </a:lnTo>
                <a:lnTo>
                  <a:pt x="1186" y="68"/>
                </a:lnTo>
                <a:lnTo>
                  <a:pt x="1326" y="68"/>
                </a:lnTo>
                <a:lnTo>
                  <a:pt x="1326" y="62"/>
                </a:lnTo>
                <a:lnTo>
                  <a:pt x="1342" y="62"/>
                </a:lnTo>
                <a:lnTo>
                  <a:pt x="1342" y="57"/>
                </a:lnTo>
                <a:lnTo>
                  <a:pt x="1360" y="57"/>
                </a:lnTo>
                <a:lnTo>
                  <a:pt x="1360" y="51"/>
                </a:lnTo>
                <a:lnTo>
                  <a:pt x="1384" y="51"/>
                </a:lnTo>
                <a:lnTo>
                  <a:pt x="1384" y="49"/>
                </a:lnTo>
                <a:lnTo>
                  <a:pt x="1481" y="49"/>
                </a:lnTo>
                <a:lnTo>
                  <a:pt x="1481" y="45"/>
                </a:lnTo>
                <a:lnTo>
                  <a:pt x="1529" y="45"/>
                </a:lnTo>
                <a:lnTo>
                  <a:pt x="1529" y="38"/>
                </a:lnTo>
                <a:lnTo>
                  <a:pt x="1595" y="38"/>
                </a:lnTo>
                <a:lnTo>
                  <a:pt x="1595" y="34"/>
                </a:lnTo>
                <a:lnTo>
                  <a:pt x="1657" y="34"/>
                </a:lnTo>
                <a:lnTo>
                  <a:pt x="1657" y="30"/>
                </a:lnTo>
                <a:lnTo>
                  <a:pt x="1730" y="30"/>
                </a:lnTo>
                <a:lnTo>
                  <a:pt x="1730" y="26"/>
                </a:lnTo>
                <a:lnTo>
                  <a:pt x="1756" y="26"/>
                </a:lnTo>
                <a:lnTo>
                  <a:pt x="1756" y="19"/>
                </a:lnTo>
                <a:lnTo>
                  <a:pt x="1778" y="19"/>
                </a:lnTo>
                <a:lnTo>
                  <a:pt x="1778" y="15"/>
                </a:lnTo>
                <a:lnTo>
                  <a:pt x="1808" y="15"/>
                </a:lnTo>
                <a:lnTo>
                  <a:pt x="1808" y="9"/>
                </a:lnTo>
                <a:lnTo>
                  <a:pt x="1824" y="9"/>
                </a:lnTo>
                <a:lnTo>
                  <a:pt x="1824" y="0"/>
                </a:lnTo>
                <a:lnTo>
                  <a:pt x="1870" y="0"/>
                </a:lnTo>
              </a:path>
            </a:pathLst>
          </a:custGeom>
          <a:noFill/>
          <a:ln w="19050" cap="flat">
            <a:solidFill>
              <a:schemeClr val="bg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600" dirty="0">
              <a:solidFill>
                <a:srgbClr val="000000"/>
              </a:solidFill>
            </a:endParaRPr>
          </a:p>
        </p:txBody>
      </p:sp>
      <p:sp>
        <p:nvSpPr>
          <p:cNvPr id="26" name="Freeform 25"/>
          <p:cNvSpPr/>
          <p:nvPr/>
        </p:nvSpPr>
        <p:spPr>
          <a:xfrm>
            <a:off x="843566" y="2758225"/>
            <a:ext cx="3335628" cy="2408350"/>
          </a:xfrm>
          <a:custGeom>
            <a:avLst/>
            <a:gdLst>
              <a:gd name="connsiteX0" fmla="*/ 0 w 3335628"/>
              <a:gd name="connsiteY0" fmla="*/ 0 h 2408350"/>
              <a:gd name="connsiteX1" fmla="*/ 0 w 3335628"/>
              <a:gd name="connsiteY1" fmla="*/ 2408350 h 2408350"/>
              <a:gd name="connsiteX2" fmla="*/ 3335628 w 3335628"/>
              <a:gd name="connsiteY2" fmla="*/ 2408350 h 2408350"/>
            </a:gdLst>
            <a:ahLst/>
            <a:cxnLst>
              <a:cxn ang="0">
                <a:pos x="connsiteX0" y="connsiteY0"/>
              </a:cxn>
              <a:cxn ang="0">
                <a:pos x="connsiteX1" y="connsiteY1"/>
              </a:cxn>
              <a:cxn ang="0">
                <a:pos x="connsiteX2" y="connsiteY2"/>
              </a:cxn>
            </a:cxnLst>
            <a:rect l="l" t="t" r="r" b="b"/>
            <a:pathLst>
              <a:path w="3335628" h="2408350">
                <a:moveTo>
                  <a:pt x="0" y="0"/>
                </a:moveTo>
                <a:lnTo>
                  <a:pt x="0" y="2408350"/>
                </a:lnTo>
                <a:lnTo>
                  <a:pt x="3335628" y="2408350"/>
                </a:lnTo>
              </a:path>
            </a:pathLst>
          </a:cu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cxnSp>
        <p:nvCxnSpPr>
          <p:cNvPr id="32" name="Straight Connector 31"/>
          <p:cNvCxnSpPr/>
          <p:nvPr/>
        </p:nvCxnSpPr>
        <p:spPr>
          <a:xfrm flipH="1">
            <a:off x="788710" y="2764190"/>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788710" y="3160860"/>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788710" y="3549802"/>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788710" y="3943895"/>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788710" y="4337988"/>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788710" y="4732081"/>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788710" y="5123599"/>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38079"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6200000" flipH="1">
            <a:off x="1170354"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flipH="1">
            <a:off x="1505205"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834904"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2167179"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2499454"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2831729"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3166579"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3491127"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3825978"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4147950"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22317" y="5176879"/>
            <a:ext cx="288862" cy="313932"/>
          </a:xfrm>
          <a:prstGeom prst="rect">
            <a:avLst/>
          </a:prstGeom>
          <a:noFill/>
        </p:spPr>
        <p:txBody>
          <a:bodyPr wrap="none" rtlCol="0">
            <a:spAutoFit/>
          </a:bodyPr>
          <a:lstStyle/>
          <a:p>
            <a:r>
              <a:rPr lang="en-GB" sz="1600" dirty="0">
                <a:solidFill>
                  <a:srgbClr val="000000"/>
                </a:solidFill>
              </a:rPr>
              <a:t>0</a:t>
            </a:r>
          </a:p>
        </p:txBody>
      </p:sp>
      <p:sp>
        <p:nvSpPr>
          <p:cNvPr id="52" name="TextBox 51"/>
          <p:cNvSpPr txBox="1"/>
          <p:nvPr/>
        </p:nvSpPr>
        <p:spPr>
          <a:xfrm>
            <a:off x="1057168" y="5176879"/>
            <a:ext cx="288862" cy="313932"/>
          </a:xfrm>
          <a:prstGeom prst="rect">
            <a:avLst/>
          </a:prstGeom>
          <a:noFill/>
        </p:spPr>
        <p:txBody>
          <a:bodyPr wrap="none" rtlCol="0">
            <a:spAutoFit/>
          </a:bodyPr>
          <a:lstStyle/>
          <a:p>
            <a:r>
              <a:rPr lang="en-GB" sz="1600" dirty="0">
                <a:solidFill>
                  <a:srgbClr val="000000"/>
                </a:solidFill>
              </a:rPr>
              <a:t>2</a:t>
            </a:r>
          </a:p>
        </p:txBody>
      </p:sp>
      <p:sp>
        <p:nvSpPr>
          <p:cNvPr id="53" name="TextBox 52"/>
          <p:cNvSpPr txBox="1"/>
          <p:nvPr/>
        </p:nvSpPr>
        <p:spPr>
          <a:xfrm>
            <a:off x="1392019" y="5176879"/>
            <a:ext cx="288862" cy="313932"/>
          </a:xfrm>
          <a:prstGeom prst="rect">
            <a:avLst/>
          </a:prstGeom>
          <a:noFill/>
        </p:spPr>
        <p:txBody>
          <a:bodyPr wrap="none" rtlCol="0">
            <a:spAutoFit/>
          </a:bodyPr>
          <a:lstStyle/>
          <a:p>
            <a:r>
              <a:rPr lang="en-GB" sz="1600" dirty="0">
                <a:solidFill>
                  <a:srgbClr val="000000"/>
                </a:solidFill>
              </a:rPr>
              <a:t>4</a:t>
            </a:r>
          </a:p>
        </p:txBody>
      </p:sp>
      <p:sp>
        <p:nvSpPr>
          <p:cNvPr id="54" name="TextBox 53"/>
          <p:cNvSpPr txBox="1"/>
          <p:nvPr/>
        </p:nvSpPr>
        <p:spPr>
          <a:xfrm>
            <a:off x="1716566" y="5176879"/>
            <a:ext cx="288862" cy="313932"/>
          </a:xfrm>
          <a:prstGeom prst="rect">
            <a:avLst/>
          </a:prstGeom>
          <a:noFill/>
        </p:spPr>
        <p:txBody>
          <a:bodyPr wrap="none" rtlCol="0">
            <a:spAutoFit/>
          </a:bodyPr>
          <a:lstStyle/>
          <a:p>
            <a:r>
              <a:rPr lang="en-GB" sz="1600" dirty="0">
                <a:solidFill>
                  <a:srgbClr val="000000"/>
                </a:solidFill>
              </a:rPr>
              <a:t>6</a:t>
            </a:r>
          </a:p>
        </p:txBody>
      </p:sp>
      <p:sp>
        <p:nvSpPr>
          <p:cNvPr id="55" name="TextBox 54"/>
          <p:cNvSpPr txBox="1"/>
          <p:nvPr/>
        </p:nvSpPr>
        <p:spPr>
          <a:xfrm>
            <a:off x="2051416" y="5176879"/>
            <a:ext cx="288862" cy="313932"/>
          </a:xfrm>
          <a:prstGeom prst="rect">
            <a:avLst/>
          </a:prstGeom>
          <a:noFill/>
        </p:spPr>
        <p:txBody>
          <a:bodyPr wrap="none" rtlCol="0">
            <a:spAutoFit/>
          </a:bodyPr>
          <a:lstStyle/>
          <a:p>
            <a:r>
              <a:rPr lang="en-GB" sz="1600" dirty="0">
                <a:solidFill>
                  <a:srgbClr val="000000"/>
                </a:solidFill>
              </a:rPr>
              <a:t>8</a:t>
            </a:r>
          </a:p>
        </p:txBody>
      </p:sp>
      <p:sp>
        <p:nvSpPr>
          <p:cNvPr id="56" name="TextBox 55"/>
          <p:cNvSpPr txBox="1"/>
          <p:nvPr/>
        </p:nvSpPr>
        <p:spPr>
          <a:xfrm>
            <a:off x="2334169" y="5176879"/>
            <a:ext cx="393057" cy="313932"/>
          </a:xfrm>
          <a:prstGeom prst="rect">
            <a:avLst/>
          </a:prstGeom>
          <a:noFill/>
        </p:spPr>
        <p:txBody>
          <a:bodyPr wrap="none" rtlCol="0">
            <a:spAutoFit/>
          </a:bodyPr>
          <a:lstStyle/>
          <a:p>
            <a:r>
              <a:rPr lang="en-GB" sz="1600" dirty="0">
                <a:solidFill>
                  <a:srgbClr val="000000"/>
                </a:solidFill>
              </a:rPr>
              <a:t>10</a:t>
            </a:r>
          </a:p>
        </p:txBody>
      </p:sp>
      <p:sp>
        <p:nvSpPr>
          <p:cNvPr id="57" name="TextBox 56"/>
          <p:cNvSpPr txBox="1"/>
          <p:nvPr/>
        </p:nvSpPr>
        <p:spPr>
          <a:xfrm>
            <a:off x="2663867" y="5176879"/>
            <a:ext cx="393057" cy="313932"/>
          </a:xfrm>
          <a:prstGeom prst="rect">
            <a:avLst/>
          </a:prstGeom>
          <a:noFill/>
        </p:spPr>
        <p:txBody>
          <a:bodyPr wrap="none" rtlCol="0">
            <a:spAutoFit/>
          </a:bodyPr>
          <a:lstStyle/>
          <a:p>
            <a:r>
              <a:rPr lang="en-GB" sz="1600" dirty="0">
                <a:solidFill>
                  <a:srgbClr val="000000"/>
                </a:solidFill>
              </a:rPr>
              <a:t>12</a:t>
            </a:r>
          </a:p>
        </p:txBody>
      </p:sp>
      <p:sp>
        <p:nvSpPr>
          <p:cNvPr id="58" name="TextBox 57"/>
          <p:cNvSpPr txBox="1"/>
          <p:nvPr/>
        </p:nvSpPr>
        <p:spPr>
          <a:xfrm>
            <a:off x="2998717" y="5176879"/>
            <a:ext cx="393057" cy="313932"/>
          </a:xfrm>
          <a:prstGeom prst="rect">
            <a:avLst/>
          </a:prstGeom>
          <a:noFill/>
        </p:spPr>
        <p:txBody>
          <a:bodyPr wrap="none" rtlCol="0">
            <a:spAutoFit/>
          </a:bodyPr>
          <a:lstStyle/>
          <a:p>
            <a:r>
              <a:rPr lang="en-GB" sz="1600" dirty="0">
                <a:solidFill>
                  <a:srgbClr val="000000"/>
                </a:solidFill>
              </a:rPr>
              <a:t>14</a:t>
            </a:r>
          </a:p>
        </p:txBody>
      </p:sp>
      <p:sp>
        <p:nvSpPr>
          <p:cNvPr id="59" name="TextBox 58"/>
          <p:cNvSpPr txBox="1"/>
          <p:nvPr/>
        </p:nvSpPr>
        <p:spPr>
          <a:xfrm>
            <a:off x="3318113" y="5176879"/>
            <a:ext cx="393057" cy="313932"/>
          </a:xfrm>
          <a:prstGeom prst="rect">
            <a:avLst/>
          </a:prstGeom>
          <a:noFill/>
        </p:spPr>
        <p:txBody>
          <a:bodyPr wrap="none" rtlCol="0">
            <a:spAutoFit/>
          </a:bodyPr>
          <a:lstStyle/>
          <a:p>
            <a:r>
              <a:rPr lang="en-GB" sz="1600" dirty="0">
                <a:solidFill>
                  <a:srgbClr val="000000"/>
                </a:solidFill>
              </a:rPr>
              <a:t>16</a:t>
            </a:r>
          </a:p>
        </p:txBody>
      </p:sp>
      <p:sp>
        <p:nvSpPr>
          <p:cNvPr id="60" name="TextBox 59"/>
          <p:cNvSpPr txBox="1"/>
          <p:nvPr/>
        </p:nvSpPr>
        <p:spPr>
          <a:xfrm>
            <a:off x="3658115" y="5176879"/>
            <a:ext cx="393057" cy="313932"/>
          </a:xfrm>
          <a:prstGeom prst="rect">
            <a:avLst/>
          </a:prstGeom>
          <a:noFill/>
        </p:spPr>
        <p:txBody>
          <a:bodyPr wrap="none" rtlCol="0">
            <a:spAutoFit/>
          </a:bodyPr>
          <a:lstStyle/>
          <a:p>
            <a:r>
              <a:rPr lang="en-GB" sz="1600" dirty="0">
                <a:solidFill>
                  <a:srgbClr val="000000"/>
                </a:solidFill>
              </a:rPr>
              <a:t>18</a:t>
            </a:r>
          </a:p>
        </p:txBody>
      </p:sp>
      <p:sp>
        <p:nvSpPr>
          <p:cNvPr id="61" name="TextBox 60"/>
          <p:cNvSpPr txBox="1"/>
          <p:nvPr/>
        </p:nvSpPr>
        <p:spPr>
          <a:xfrm>
            <a:off x="3980087" y="5176879"/>
            <a:ext cx="393057" cy="313932"/>
          </a:xfrm>
          <a:prstGeom prst="rect">
            <a:avLst/>
          </a:prstGeom>
          <a:noFill/>
        </p:spPr>
        <p:txBody>
          <a:bodyPr wrap="none" rtlCol="0">
            <a:spAutoFit/>
          </a:bodyPr>
          <a:lstStyle/>
          <a:p>
            <a:r>
              <a:rPr lang="en-GB" sz="1600" dirty="0">
                <a:solidFill>
                  <a:srgbClr val="000000"/>
                </a:solidFill>
              </a:rPr>
              <a:t>20</a:t>
            </a:r>
          </a:p>
        </p:txBody>
      </p:sp>
      <p:sp>
        <p:nvSpPr>
          <p:cNvPr id="62" name="TextBox 61"/>
          <p:cNvSpPr txBox="1"/>
          <p:nvPr/>
        </p:nvSpPr>
        <p:spPr>
          <a:xfrm>
            <a:off x="551119" y="5000493"/>
            <a:ext cx="288862" cy="313932"/>
          </a:xfrm>
          <a:prstGeom prst="rect">
            <a:avLst/>
          </a:prstGeom>
          <a:noFill/>
        </p:spPr>
        <p:txBody>
          <a:bodyPr wrap="none" rtlCol="0">
            <a:spAutoFit/>
          </a:bodyPr>
          <a:lstStyle/>
          <a:p>
            <a:pPr algn="r"/>
            <a:r>
              <a:rPr lang="en-GB" sz="1600" dirty="0">
                <a:solidFill>
                  <a:srgbClr val="000000"/>
                </a:solidFill>
              </a:rPr>
              <a:t>0</a:t>
            </a:r>
          </a:p>
        </p:txBody>
      </p:sp>
      <p:sp>
        <p:nvSpPr>
          <p:cNvPr id="63" name="TextBox 62"/>
          <p:cNvSpPr txBox="1"/>
          <p:nvPr/>
        </p:nvSpPr>
        <p:spPr>
          <a:xfrm>
            <a:off x="551119" y="4611551"/>
            <a:ext cx="288862" cy="313932"/>
          </a:xfrm>
          <a:prstGeom prst="rect">
            <a:avLst/>
          </a:prstGeom>
          <a:noFill/>
        </p:spPr>
        <p:txBody>
          <a:bodyPr wrap="none" rtlCol="0">
            <a:spAutoFit/>
          </a:bodyPr>
          <a:lstStyle/>
          <a:p>
            <a:pPr algn="r"/>
            <a:r>
              <a:rPr lang="en-GB" sz="1600" dirty="0">
                <a:solidFill>
                  <a:srgbClr val="000000"/>
                </a:solidFill>
              </a:rPr>
              <a:t>1</a:t>
            </a:r>
          </a:p>
        </p:txBody>
      </p:sp>
      <p:sp>
        <p:nvSpPr>
          <p:cNvPr id="64" name="TextBox 63"/>
          <p:cNvSpPr txBox="1"/>
          <p:nvPr/>
        </p:nvSpPr>
        <p:spPr>
          <a:xfrm>
            <a:off x="551119" y="4214881"/>
            <a:ext cx="288862" cy="313932"/>
          </a:xfrm>
          <a:prstGeom prst="rect">
            <a:avLst/>
          </a:prstGeom>
          <a:noFill/>
        </p:spPr>
        <p:txBody>
          <a:bodyPr wrap="none" rtlCol="0">
            <a:spAutoFit/>
          </a:bodyPr>
          <a:lstStyle/>
          <a:p>
            <a:pPr algn="r"/>
            <a:r>
              <a:rPr lang="en-GB" sz="1600" dirty="0">
                <a:solidFill>
                  <a:srgbClr val="000000"/>
                </a:solidFill>
              </a:rPr>
              <a:t>2</a:t>
            </a:r>
          </a:p>
        </p:txBody>
      </p:sp>
      <p:sp>
        <p:nvSpPr>
          <p:cNvPr id="65" name="TextBox 64"/>
          <p:cNvSpPr txBox="1"/>
          <p:nvPr/>
        </p:nvSpPr>
        <p:spPr>
          <a:xfrm>
            <a:off x="551119" y="3825939"/>
            <a:ext cx="288862" cy="313932"/>
          </a:xfrm>
          <a:prstGeom prst="rect">
            <a:avLst/>
          </a:prstGeom>
          <a:noFill/>
        </p:spPr>
        <p:txBody>
          <a:bodyPr wrap="none" rtlCol="0">
            <a:spAutoFit/>
          </a:bodyPr>
          <a:lstStyle/>
          <a:p>
            <a:pPr algn="r"/>
            <a:r>
              <a:rPr lang="en-GB" sz="1600" dirty="0">
                <a:solidFill>
                  <a:srgbClr val="000000"/>
                </a:solidFill>
              </a:rPr>
              <a:t>3</a:t>
            </a:r>
          </a:p>
        </p:txBody>
      </p:sp>
      <p:sp>
        <p:nvSpPr>
          <p:cNvPr id="66" name="TextBox 65"/>
          <p:cNvSpPr txBox="1"/>
          <p:nvPr/>
        </p:nvSpPr>
        <p:spPr>
          <a:xfrm>
            <a:off x="551119" y="3426694"/>
            <a:ext cx="288862" cy="313932"/>
          </a:xfrm>
          <a:prstGeom prst="rect">
            <a:avLst/>
          </a:prstGeom>
          <a:noFill/>
        </p:spPr>
        <p:txBody>
          <a:bodyPr wrap="none" rtlCol="0">
            <a:spAutoFit/>
          </a:bodyPr>
          <a:lstStyle/>
          <a:p>
            <a:pPr algn="r"/>
            <a:r>
              <a:rPr lang="en-GB" sz="1600" dirty="0">
                <a:solidFill>
                  <a:srgbClr val="000000"/>
                </a:solidFill>
              </a:rPr>
              <a:t>4</a:t>
            </a:r>
          </a:p>
        </p:txBody>
      </p:sp>
      <p:sp>
        <p:nvSpPr>
          <p:cNvPr id="68" name="TextBox 67"/>
          <p:cNvSpPr txBox="1"/>
          <p:nvPr/>
        </p:nvSpPr>
        <p:spPr>
          <a:xfrm>
            <a:off x="551119" y="2646234"/>
            <a:ext cx="288862" cy="313932"/>
          </a:xfrm>
          <a:prstGeom prst="rect">
            <a:avLst/>
          </a:prstGeom>
          <a:noFill/>
        </p:spPr>
        <p:txBody>
          <a:bodyPr wrap="none" rtlCol="0">
            <a:spAutoFit/>
          </a:bodyPr>
          <a:lstStyle/>
          <a:p>
            <a:pPr algn="r"/>
            <a:r>
              <a:rPr lang="en-GB" sz="1600" dirty="0">
                <a:solidFill>
                  <a:srgbClr val="000000"/>
                </a:solidFill>
              </a:rPr>
              <a:t>6</a:t>
            </a:r>
          </a:p>
        </p:txBody>
      </p:sp>
      <p:sp>
        <p:nvSpPr>
          <p:cNvPr id="69" name="TextBox 68"/>
          <p:cNvSpPr txBox="1"/>
          <p:nvPr/>
        </p:nvSpPr>
        <p:spPr>
          <a:xfrm rot="16200000">
            <a:off x="-693528" y="3808393"/>
            <a:ext cx="2399870" cy="313932"/>
          </a:xfrm>
          <a:prstGeom prst="rect">
            <a:avLst/>
          </a:prstGeom>
          <a:noFill/>
        </p:spPr>
        <p:txBody>
          <a:bodyPr wrap="square" rtlCol="0">
            <a:spAutoFit/>
          </a:bodyPr>
          <a:lstStyle/>
          <a:p>
            <a:r>
              <a:rPr lang="en-GB" sz="1600" dirty="0">
                <a:solidFill>
                  <a:srgbClr val="000000"/>
                </a:solidFill>
              </a:rPr>
              <a:t>Cumulative risk (%)</a:t>
            </a:r>
          </a:p>
        </p:txBody>
      </p:sp>
      <p:sp>
        <p:nvSpPr>
          <p:cNvPr id="70" name="TextBox 69"/>
          <p:cNvSpPr txBox="1"/>
          <p:nvPr/>
        </p:nvSpPr>
        <p:spPr>
          <a:xfrm>
            <a:off x="848092" y="5420105"/>
            <a:ext cx="3325445" cy="313932"/>
          </a:xfrm>
          <a:prstGeom prst="rect">
            <a:avLst/>
          </a:prstGeom>
          <a:noFill/>
        </p:spPr>
        <p:txBody>
          <a:bodyPr wrap="square" rtlCol="0">
            <a:spAutoFit/>
          </a:bodyPr>
          <a:lstStyle/>
          <a:p>
            <a:r>
              <a:rPr lang="en-GB" sz="1600" dirty="0">
                <a:solidFill>
                  <a:srgbClr val="000000"/>
                </a:solidFill>
              </a:rPr>
              <a:t>Follow-up years</a:t>
            </a:r>
          </a:p>
        </p:txBody>
      </p:sp>
      <p:sp>
        <p:nvSpPr>
          <p:cNvPr id="71" name="TextBox 70"/>
          <p:cNvSpPr txBox="1"/>
          <p:nvPr/>
        </p:nvSpPr>
        <p:spPr>
          <a:xfrm>
            <a:off x="861085" y="5652380"/>
            <a:ext cx="3746282" cy="480131"/>
          </a:xfrm>
          <a:prstGeom prst="rect">
            <a:avLst/>
          </a:prstGeom>
          <a:noFill/>
        </p:spPr>
        <p:txBody>
          <a:bodyPr wrap="none" rtlCol="0">
            <a:spAutoFit/>
          </a:bodyPr>
          <a:lstStyle/>
          <a:p>
            <a:r>
              <a:rPr lang="en-GB" sz="1400" dirty="0">
                <a:solidFill>
                  <a:srgbClr val="000000"/>
                </a:solidFill>
              </a:rPr>
              <a:t>P= 0.008 for comparison among 3 groups</a:t>
            </a:r>
          </a:p>
          <a:p>
            <a:r>
              <a:rPr lang="en-GB" sz="1400" dirty="0">
                <a:solidFill>
                  <a:srgbClr val="000000"/>
                </a:solidFill>
              </a:rPr>
              <a:t>P= 0.71 for HCV RNA detectable vs. undetectable</a:t>
            </a:r>
          </a:p>
        </p:txBody>
      </p:sp>
      <p:grpSp>
        <p:nvGrpSpPr>
          <p:cNvPr id="77" name="Group 76"/>
          <p:cNvGrpSpPr/>
          <p:nvPr/>
        </p:nvGrpSpPr>
        <p:grpSpPr>
          <a:xfrm>
            <a:off x="958174" y="2736779"/>
            <a:ext cx="2215713" cy="674031"/>
            <a:chOff x="1347281" y="3857081"/>
            <a:chExt cx="2215713" cy="674031"/>
          </a:xfrm>
        </p:grpSpPr>
        <p:sp>
          <p:nvSpPr>
            <p:cNvPr id="72" name="TextBox 71"/>
            <p:cNvSpPr txBox="1"/>
            <p:nvPr/>
          </p:nvSpPr>
          <p:spPr>
            <a:xfrm>
              <a:off x="1624706" y="3857081"/>
              <a:ext cx="1938288" cy="674031"/>
            </a:xfrm>
            <a:prstGeom prst="rect">
              <a:avLst/>
            </a:prstGeom>
            <a:noFill/>
          </p:spPr>
          <p:txBody>
            <a:bodyPr wrap="none" rtlCol="0">
              <a:spAutoFit/>
            </a:bodyPr>
            <a:lstStyle/>
            <a:p>
              <a:r>
                <a:rPr lang="en-GB" sz="1400" dirty="0">
                  <a:solidFill>
                    <a:srgbClr val="000000"/>
                  </a:solidFill>
                </a:rPr>
                <a:t>HCV RNA seropositives</a:t>
              </a:r>
            </a:p>
            <a:p>
              <a:r>
                <a:rPr lang="en-GB" sz="1400" dirty="0">
                  <a:solidFill>
                    <a:srgbClr val="000000"/>
                  </a:solidFill>
                </a:rPr>
                <a:t>HCV RNA seronegatives</a:t>
              </a:r>
            </a:p>
            <a:p>
              <a:r>
                <a:rPr lang="en-GB" sz="1400" dirty="0">
                  <a:solidFill>
                    <a:srgbClr val="000000"/>
                  </a:solidFill>
                </a:rPr>
                <a:t>Anti-HCV seronegatives </a:t>
              </a:r>
            </a:p>
          </p:txBody>
        </p:sp>
        <p:cxnSp>
          <p:nvCxnSpPr>
            <p:cNvPr id="74" name="Straight Connector 73"/>
            <p:cNvCxnSpPr/>
            <p:nvPr/>
          </p:nvCxnSpPr>
          <p:spPr>
            <a:xfrm flipH="1">
              <a:off x="1347281" y="3954656"/>
              <a:ext cx="32077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1347281" y="4131051"/>
              <a:ext cx="320776"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1347281" y="4281830"/>
              <a:ext cx="320776"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8" name="TextBox 77"/>
          <p:cNvSpPr txBox="1"/>
          <p:nvPr/>
        </p:nvSpPr>
        <p:spPr>
          <a:xfrm>
            <a:off x="3781381" y="4390416"/>
            <a:ext cx="696024" cy="313932"/>
          </a:xfrm>
          <a:prstGeom prst="rect">
            <a:avLst/>
          </a:prstGeom>
          <a:noFill/>
        </p:spPr>
        <p:txBody>
          <a:bodyPr wrap="none" rtlCol="0">
            <a:spAutoFit/>
          </a:bodyPr>
          <a:lstStyle/>
          <a:p>
            <a:r>
              <a:rPr lang="en-GB" sz="1600" dirty="0">
                <a:solidFill>
                  <a:srgbClr val="000000"/>
                </a:solidFill>
              </a:rPr>
              <a:t>1.48%</a:t>
            </a:r>
          </a:p>
        </p:txBody>
      </p:sp>
      <p:sp>
        <p:nvSpPr>
          <p:cNvPr id="79" name="TextBox 78"/>
          <p:cNvSpPr txBox="1"/>
          <p:nvPr/>
        </p:nvSpPr>
        <p:spPr>
          <a:xfrm>
            <a:off x="3781380" y="4609289"/>
            <a:ext cx="696024" cy="313932"/>
          </a:xfrm>
          <a:prstGeom prst="rect">
            <a:avLst/>
          </a:prstGeom>
          <a:noFill/>
        </p:spPr>
        <p:txBody>
          <a:bodyPr wrap="none" rtlCol="0">
            <a:spAutoFit/>
          </a:bodyPr>
          <a:lstStyle/>
          <a:p>
            <a:r>
              <a:rPr lang="en-GB" sz="1600" dirty="0">
                <a:solidFill>
                  <a:srgbClr val="000000"/>
                </a:solidFill>
              </a:rPr>
              <a:t>0.92%</a:t>
            </a:r>
          </a:p>
        </p:txBody>
      </p:sp>
      <p:sp>
        <p:nvSpPr>
          <p:cNvPr id="80" name="TextBox 79"/>
          <p:cNvSpPr txBox="1"/>
          <p:nvPr/>
        </p:nvSpPr>
        <p:spPr>
          <a:xfrm>
            <a:off x="3781380" y="4803842"/>
            <a:ext cx="696024" cy="313932"/>
          </a:xfrm>
          <a:prstGeom prst="rect">
            <a:avLst/>
          </a:prstGeom>
          <a:noFill/>
        </p:spPr>
        <p:txBody>
          <a:bodyPr wrap="none" rtlCol="0">
            <a:spAutoFit/>
          </a:bodyPr>
          <a:lstStyle/>
          <a:p>
            <a:r>
              <a:rPr lang="en-GB" sz="1600" dirty="0">
                <a:solidFill>
                  <a:srgbClr val="000000"/>
                </a:solidFill>
              </a:rPr>
              <a:t>0.47%</a:t>
            </a:r>
          </a:p>
        </p:txBody>
      </p:sp>
      <p:sp>
        <p:nvSpPr>
          <p:cNvPr id="19" name="Freeform 18"/>
          <p:cNvSpPr/>
          <p:nvPr/>
        </p:nvSpPr>
        <p:spPr>
          <a:xfrm>
            <a:off x="5038868" y="3737211"/>
            <a:ext cx="2968388" cy="1388660"/>
          </a:xfrm>
          <a:custGeom>
            <a:avLst/>
            <a:gdLst>
              <a:gd name="connsiteX0" fmla="*/ 0 w 2968388"/>
              <a:gd name="connsiteY0" fmla="*/ 1388660 h 1388660"/>
              <a:gd name="connsiteX1" fmla="*/ 515203 w 2968388"/>
              <a:gd name="connsiteY1" fmla="*/ 1388660 h 1388660"/>
              <a:gd name="connsiteX2" fmla="*/ 515203 w 2968388"/>
              <a:gd name="connsiteY2" fmla="*/ 1255594 h 1388660"/>
              <a:gd name="connsiteX3" fmla="*/ 757451 w 2968388"/>
              <a:gd name="connsiteY3" fmla="*/ 1255594 h 1388660"/>
              <a:gd name="connsiteX4" fmla="*/ 757451 w 2968388"/>
              <a:gd name="connsiteY4" fmla="*/ 1122528 h 1388660"/>
              <a:gd name="connsiteX5" fmla="*/ 1569493 w 2968388"/>
              <a:gd name="connsiteY5" fmla="*/ 1122528 h 1388660"/>
              <a:gd name="connsiteX6" fmla="*/ 1569493 w 2968388"/>
              <a:gd name="connsiteY6" fmla="*/ 986051 h 1388660"/>
              <a:gd name="connsiteX7" fmla="*/ 1695734 w 2968388"/>
              <a:gd name="connsiteY7" fmla="*/ 986051 h 1388660"/>
              <a:gd name="connsiteX8" fmla="*/ 1695734 w 2968388"/>
              <a:gd name="connsiteY8" fmla="*/ 849573 h 1388660"/>
              <a:gd name="connsiteX9" fmla="*/ 1729854 w 2968388"/>
              <a:gd name="connsiteY9" fmla="*/ 849573 h 1388660"/>
              <a:gd name="connsiteX10" fmla="*/ 1729854 w 2968388"/>
              <a:gd name="connsiteY10" fmla="*/ 713095 h 1388660"/>
              <a:gd name="connsiteX11" fmla="*/ 1859508 w 2968388"/>
              <a:gd name="connsiteY11" fmla="*/ 713095 h 1388660"/>
              <a:gd name="connsiteX12" fmla="*/ 1859508 w 2968388"/>
              <a:gd name="connsiteY12" fmla="*/ 576618 h 1388660"/>
              <a:gd name="connsiteX13" fmla="*/ 2036928 w 2968388"/>
              <a:gd name="connsiteY13" fmla="*/ 576618 h 1388660"/>
              <a:gd name="connsiteX14" fmla="*/ 2047164 w 2968388"/>
              <a:gd name="connsiteY14" fmla="*/ 545910 h 1388660"/>
              <a:gd name="connsiteX15" fmla="*/ 2047164 w 2968388"/>
              <a:gd name="connsiteY15" fmla="*/ 426492 h 1388660"/>
              <a:gd name="connsiteX16" fmla="*/ 2163170 w 2968388"/>
              <a:gd name="connsiteY16" fmla="*/ 426492 h 1388660"/>
              <a:gd name="connsiteX17" fmla="*/ 2163170 w 2968388"/>
              <a:gd name="connsiteY17" fmla="*/ 283191 h 1388660"/>
              <a:gd name="connsiteX18" fmla="*/ 2190466 w 2968388"/>
              <a:gd name="connsiteY18" fmla="*/ 283191 h 1388660"/>
              <a:gd name="connsiteX19" fmla="*/ 2190466 w 2968388"/>
              <a:gd name="connsiteY19" fmla="*/ 146713 h 1388660"/>
              <a:gd name="connsiteX20" fmla="*/ 2473657 w 2968388"/>
              <a:gd name="connsiteY20" fmla="*/ 146713 h 1388660"/>
              <a:gd name="connsiteX21" fmla="*/ 2473657 w 2968388"/>
              <a:gd name="connsiteY21" fmla="*/ 0 h 1388660"/>
              <a:gd name="connsiteX22" fmla="*/ 2968388 w 2968388"/>
              <a:gd name="connsiteY22" fmla="*/ 0 h 1388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968388" h="1388660">
                <a:moveTo>
                  <a:pt x="0" y="1388660"/>
                </a:moveTo>
                <a:lnTo>
                  <a:pt x="515203" y="1388660"/>
                </a:lnTo>
                <a:lnTo>
                  <a:pt x="515203" y="1255594"/>
                </a:lnTo>
                <a:lnTo>
                  <a:pt x="757451" y="1255594"/>
                </a:lnTo>
                <a:lnTo>
                  <a:pt x="757451" y="1122528"/>
                </a:lnTo>
                <a:lnTo>
                  <a:pt x="1569493" y="1122528"/>
                </a:lnTo>
                <a:lnTo>
                  <a:pt x="1569493" y="986051"/>
                </a:lnTo>
                <a:lnTo>
                  <a:pt x="1695734" y="986051"/>
                </a:lnTo>
                <a:lnTo>
                  <a:pt x="1695734" y="849573"/>
                </a:lnTo>
                <a:lnTo>
                  <a:pt x="1729854" y="849573"/>
                </a:lnTo>
                <a:lnTo>
                  <a:pt x="1729854" y="713095"/>
                </a:lnTo>
                <a:lnTo>
                  <a:pt x="1859508" y="713095"/>
                </a:lnTo>
                <a:lnTo>
                  <a:pt x="1859508" y="576618"/>
                </a:lnTo>
                <a:lnTo>
                  <a:pt x="2036928" y="576618"/>
                </a:lnTo>
                <a:lnTo>
                  <a:pt x="2047164" y="545910"/>
                </a:lnTo>
                <a:lnTo>
                  <a:pt x="2047164" y="426492"/>
                </a:lnTo>
                <a:lnTo>
                  <a:pt x="2163170" y="426492"/>
                </a:lnTo>
                <a:lnTo>
                  <a:pt x="2163170" y="283191"/>
                </a:lnTo>
                <a:lnTo>
                  <a:pt x="2190466" y="283191"/>
                </a:lnTo>
                <a:lnTo>
                  <a:pt x="2190466" y="146713"/>
                </a:lnTo>
                <a:lnTo>
                  <a:pt x="2473657" y="146713"/>
                </a:lnTo>
                <a:lnTo>
                  <a:pt x="2473657" y="0"/>
                </a:lnTo>
                <a:lnTo>
                  <a:pt x="2968388" y="0"/>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20" name="Freeform 19"/>
          <p:cNvSpPr/>
          <p:nvPr/>
        </p:nvSpPr>
        <p:spPr>
          <a:xfrm>
            <a:off x="5038868" y="3164005"/>
            <a:ext cx="2971800" cy="1961866"/>
          </a:xfrm>
          <a:custGeom>
            <a:avLst/>
            <a:gdLst>
              <a:gd name="connsiteX0" fmla="*/ 0 w 2971800"/>
              <a:gd name="connsiteY0" fmla="*/ 1961866 h 1961866"/>
              <a:gd name="connsiteX1" fmla="*/ 64827 w 2971800"/>
              <a:gd name="connsiteY1" fmla="*/ 1961866 h 1961866"/>
              <a:gd name="connsiteX2" fmla="*/ 64827 w 2971800"/>
              <a:gd name="connsiteY2" fmla="*/ 1893627 h 1961866"/>
              <a:gd name="connsiteX3" fmla="*/ 443552 w 2971800"/>
              <a:gd name="connsiteY3" fmla="*/ 1893627 h 1961866"/>
              <a:gd name="connsiteX4" fmla="*/ 443552 w 2971800"/>
              <a:gd name="connsiteY4" fmla="*/ 1845860 h 1961866"/>
              <a:gd name="connsiteX5" fmla="*/ 651681 w 2971800"/>
              <a:gd name="connsiteY5" fmla="*/ 1845860 h 1961866"/>
              <a:gd name="connsiteX6" fmla="*/ 651681 w 2971800"/>
              <a:gd name="connsiteY6" fmla="*/ 1726442 h 1961866"/>
              <a:gd name="connsiteX7" fmla="*/ 849573 w 2971800"/>
              <a:gd name="connsiteY7" fmla="*/ 1726442 h 1961866"/>
              <a:gd name="connsiteX8" fmla="*/ 849573 w 2971800"/>
              <a:gd name="connsiteY8" fmla="*/ 1661615 h 1961866"/>
              <a:gd name="connsiteX9" fmla="*/ 893928 w 2971800"/>
              <a:gd name="connsiteY9" fmla="*/ 1661615 h 1961866"/>
              <a:gd name="connsiteX10" fmla="*/ 893928 w 2971800"/>
              <a:gd name="connsiteY10" fmla="*/ 1603612 h 1961866"/>
              <a:gd name="connsiteX11" fmla="*/ 1115705 w 2971800"/>
              <a:gd name="connsiteY11" fmla="*/ 1603612 h 1961866"/>
              <a:gd name="connsiteX12" fmla="*/ 1115705 w 2971800"/>
              <a:gd name="connsiteY12" fmla="*/ 1538785 h 1961866"/>
              <a:gd name="connsiteX13" fmla="*/ 1224887 w 2971800"/>
              <a:gd name="connsiteY13" fmla="*/ 1538785 h 1961866"/>
              <a:gd name="connsiteX14" fmla="*/ 1224887 w 2971800"/>
              <a:gd name="connsiteY14" fmla="*/ 1480782 h 1961866"/>
              <a:gd name="connsiteX15" fmla="*/ 1269242 w 2971800"/>
              <a:gd name="connsiteY15" fmla="*/ 1480782 h 1961866"/>
              <a:gd name="connsiteX16" fmla="*/ 1269242 w 2971800"/>
              <a:gd name="connsiteY16" fmla="*/ 1409131 h 1961866"/>
              <a:gd name="connsiteX17" fmla="*/ 1443251 w 2971800"/>
              <a:gd name="connsiteY17" fmla="*/ 1409131 h 1961866"/>
              <a:gd name="connsiteX18" fmla="*/ 1443251 w 2971800"/>
              <a:gd name="connsiteY18" fmla="*/ 1347716 h 1961866"/>
              <a:gd name="connsiteX19" fmla="*/ 1511490 w 2971800"/>
              <a:gd name="connsiteY19" fmla="*/ 1347716 h 1961866"/>
              <a:gd name="connsiteX20" fmla="*/ 1511490 w 2971800"/>
              <a:gd name="connsiteY20" fmla="*/ 1289713 h 1961866"/>
              <a:gd name="connsiteX21" fmla="*/ 1531961 w 2971800"/>
              <a:gd name="connsiteY21" fmla="*/ 1289713 h 1961866"/>
              <a:gd name="connsiteX22" fmla="*/ 1531961 w 2971800"/>
              <a:gd name="connsiteY22" fmla="*/ 1235122 h 1961866"/>
              <a:gd name="connsiteX23" fmla="*/ 1542197 w 2971800"/>
              <a:gd name="connsiteY23" fmla="*/ 1235122 h 1961866"/>
              <a:gd name="connsiteX24" fmla="*/ 1542197 w 2971800"/>
              <a:gd name="connsiteY24" fmla="*/ 1166884 h 1961866"/>
              <a:gd name="connsiteX25" fmla="*/ 1555845 w 2971800"/>
              <a:gd name="connsiteY25" fmla="*/ 1166884 h 1961866"/>
              <a:gd name="connsiteX26" fmla="*/ 1555845 w 2971800"/>
              <a:gd name="connsiteY26" fmla="*/ 1095233 h 1961866"/>
              <a:gd name="connsiteX27" fmla="*/ 1627496 w 2971800"/>
              <a:gd name="connsiteY27" fmla="*/ 1095233 h 1961866"/>
              <a:gd name="connsiteX28" fmla="*/ 1627496 w 2971800"/>
              <a:gd name="connsiteY28" fmla="*/ 1037230 h 1961866"/>
              <a:gd name="connsiteX29" fmla="*/ 1815152 w 2971800"/>
              <a:gd name="connsiteY29" fmla="*/ 1037230 h 1961866"/>
              <a:gd name="connsiteX30" fmla="*/ 1815152 w 2971800"/>
              <a:gd name="connsiteY30" fmla="*/ 968991 h 1961866"/>
              <a:gd name="connsiteX31" fmla="*/ 1958454 w 2971800"/>
              <a:gd name="connsiteY31" fmla="*/ 968991 h 1961866"/>
              <a:gd name="connsiteX32" fmla="*/ 1958454 w 2971800"/>
              <a:gd name="connsiteY32" fmla="*/ 897340 h 1961866"/>
              <a:gd name="connsiteX33" fmla="*/ 2064224 w 2971800"/>
              <a:gd name="connsiteY33" fmla="*/ 897340 h 1961866"/>
              <a:gd name="connsiteX34" fmla="*/ 2064224 w 2971800"/>
              <a:gd name="connsiteY34" fmla="*/ 835925 h 1961866"/>
              <a:gd name="connsiteX35" fmla="*/ 2081284 w 2971800"/>
              <a:gd name="connsiteY35" fmla="*/ 835925 h 1961866"/>
              <a:gd name="connsiteX36" fmla="*/ 2081284 w 2971800"/>
              <a:gd name="connsiteY36" fmla="*/ 767687 h 1961866"/>
              <a:gd name="connsiteX37" fmla="*/ 2125639 w 2971800"/>
              <a:gd name="connsiteY37" fmla="*/ 767687 h 1961866"/>
              <a:gd name="connsiteX38" fmla="*/ 2125639 w 2971800"/>
              <a:gd name="connsiteY38" fmla="*/ 699448 h 1961866"/>
              <a:gd name="connsiteX39" fmla="*/ 2149522 w 2971800"/>
              <a:gd name="connsiteY39" fmla="*/ 699448 h 1961866"/>
              <a:gd name="connsiteX40" fmla="*/ 2149522 w 2971800"/>
              <a:gd name="connsiteY40" fmla="*/ 634621 h 1961866"/>
              <a:gd name="connsiteX41" fmla="*/ 2156346 w 2971800"/>
              <a:gd name="connsiteY41" fmla="*/ 634621 h 1961866"/>
              <a:gd name="connsiteX42" fmla="*/ 2156346 w 2971800"/>
              <a:gd name="connsiteY42" fmla="*/ 569794 h 1961866"/>
              <a:gd name="connsiteX43" fmla="*/ 2176818 w 2971800"/>
              <a:gd name="connsiteY43" fmla="*/ 569794 h 1961866"/>
              <a:gd name="connsiteX44" fmla="*/ 2176818 w 2971800"/>
              <a:gd name="connsiteY44" fmla="*/ 491319 h 1961866"/>
              <a:gd name="connsiteX45" fmla="*/ 2296236 w 2971800"/>
              <a:gd name="connsiteY45" fmla="*/ 491319 h 1961866"/>
              <a:gd name="connsiteX46" fmla="*/ 2296236 w 2971800"/>
              <a:gd name="connsiteY46" fmla="*/ 426493 h 1961866"/>
              <a:gd name="connsiteX47" fmla="*/ 2415654 w 2971800"/>
              <a:gd name="connsiteY47" fmla="*/ 426493 h 1961866"/>
              <a:gd name="connsiteX48" fmla="*/ 2415654 w 2971800"/>
              <a:gd name="connsiteY48" fmla="*/ 344606 h 1961866"/>
              <a:gd name="connsiteX49" fmla="*/ 2436125 w 2971800"/>
              <a:gd name="connsiteY49" fmla="*/ 344606 h 1961866"/>
              <a:gd name="connsiteX50" fmla="*/ 2436125 w 2971800"/>
              <a:gd name="connsiteY50" fmla="*/ 283191 h 1961866"/>
              <a:gd name="connsiteX51" fmla="*/ 2490716 w 2971800"/>
              <a:gd name="connsiteY51" fmla="*/ 283191 h 1961866"/>
              <a:gd name="connsiteX52" fmla="*/ 2490716 w 2971800"/>
              <a:gd name="connsiteY52" fmla="*/ 214952 h 1961866"/>
              <a:gd name="connsiteX53" fmla="*/ 2507776 w 2971800"/>
              <a:gd name="connsiteY53" fmla="*/ 214952 h 1961866"/>
              <a:gd name="connsiteX54" fmla="*/ 2507776 w 2971800"/>
              <a:gd name="connsiteY54" fmla="*/ 136478 h 1961866"/>
              <a:gd name="connsiteX55" fmla="*/ 2821675 w 2971800"/>
              <a:gd name="connsiteY55" fmla="*/ 136478 h 1961866"/>
              <a:gd name="connsiteX56" fmla="*/ 2821675 w 2971800"/>
              <a:gd name="connsiteY56" fmla="*/ 0 h 1961866"/>
              <a:gd name="connsiteX57" fmla="*/ 2971800 w 2971800"/>
              <a:gd name="connsiteY57" fmla="*/ 0 h 196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2971800" h="1961866">
                <a:moveTo>
                  <a:pt x="0" y="1961866"/>
                </a:moveTo>
                <a:lnTo>
                  <a:pt x="64827" y="1961866"/>
                </a:lnTo>
                <a:lnTo>
                  <a:pt x="64827" y="1893627"/>
                </a:lnTo>
                <a:lnTo>
                  <a:pt x="443552" y="1893627"/>
                </a:lnTo>
                <a:lnTo>
                  <a:pt x="443552" y="1845860"/>
                </a:lnTo>
                <a:lnTo>
                  <a:pt x="651681" y="1845860"/>
                </a:lnTo>
                <a:lnTo>
                  <a:pt x="651681" y="1726442"/>
                </a:lnTo>
                <a:lnTo>
                  <a:pt x="849573" y="1726442"/>
                </a:lnTo>
                <a:lnTo>
                  <a:pt x="849573" y="1661615"/>
                </a:lnTo>
                <a:lnTo>
                  <a:pt x="893928" y="1661615"/>
                </a:lnTo>
                <a:lnTo>
                  <a:pt x="893928" y="1603612"/>
                </a:lnTo>
                <a:lnTo>
                  <a:pt x="1115705" y="1603612"/>
                </a:lnTo>
                <a:lnTo>
                  <a:pt x="1115705" y="1538785"/>
                </a:lnTo>
                <a:lnTo>
                  <a:pt x="1224887" y="1538785"/>
                </a:lnTo>
                <a:lnTo>
                  <a:pt x="1224887" y="1480782"/>
                </a:lnTo>
                <a:lnTo>
                  <a:pt x="1269242" y="1480782"/>
                </a:lnTo>
                <a:lnTo>
                  <a:pt x="1269242" y="1409131"/>
                </a:lnTo>
                <a:lnTo>
                  <a:pt x="1443251" y="1409131"/>
                </a:lnTo>
                <a:lnTo>
                  <a:pt x="1443251" y="1347716"/>
                </a:lnTo>
                <a:lnTo>
                  <a:pt x="1511490" y="1347716"/>
                </a:lnTo>
                <a:lnTo>
                  <a:pt x="1511490" y="1289713"/>
                </a:lnTo>
                <a:lnTo>
                  <a:pt x="1531961" y="1289713"/>
                </a:lnTo>
                <a:lnTo>
                  <a:pt x="1531961" y="1235122"/>
                </a:lnTo>
                <a:lnTo>
                  <a:pt x="1542197" y="1235122"/>
                </a:lnTo>
                <a:lnTo>
                  <a:pt x="1542197" y="1166884"/>
                </a:lnTo>
                <a:lnTo>
                  <a:pt x="1555845" y="1166884"/>
                </a:lnTo>
                <a:lnTo>
                  <a:pt x="1555845" y="1095233"/>
                </a:lnTo>
                <a:lnTo>
                  <a:pt x="1627496" y="1095233"/>
                </a:lnTo>
                <a:lnTo>
                  <a:pt x="1627496" y="1037230"/>
                </a:lnTo>
                <a:lnTo>
                  <a:pt x="1815152" y="1037230"/>
                </a:lnTo>
                <a:lnTo>
                  <a:pt x="1815152" y="968991"/>
                </a:lnTo>
                <a:lnTo>
                  <a:pt x="1958454" y="968991"/>
                </a:lnTo>
                <a:lnTo>
                  <a:pt x="1958454" y="897340"/>
                </a:lnTo>
                <a:lnTo>
                  <a:pt x="2064224" y="897340"/>
                </a:lnTo>
                <a:lnTo>
                  <a:pt x="2064224" y="835925"/>
                </a:lnTo>
                <a:lnTo>
                  <a:pt x="2081284" y="835925"/>
                </a:lnTo>
                <a:lnTo>
                  <a:pt x="2081284" y="767687"/>
                </a:lnTo>
                <a:lnTo>
                  <a:pt x="2125639" y="767687"/>
                </a:lnTo>
                <a:lnTo>
                  <a:pt x="2125639" y="699448"/>
                </a:lnTo>
                <a:lnTo>
                  <a:pt x="2149522" y="699448"/>
                </a:lnTo>
                <a:lnTo>
                  <a:pt x="2149522" y="634621"/>
                </a:lnTo>
                <a:lnTo>
                  <a:pt x="2156346" y="634621"/>
                </a:lnTo>
                <a:lnTo>
                  <a:pt x="2156346" y="569794"/>
                </a:lnTo>
                <a:lnTo>
                  <a:pt x="2176818" y="569794"/>
                </a:lnTo>
                <a:lnTo>
                  <a:pt x="2176818" y="491319"/>
                </a:lnTo>
                <a:lnTo>
                  <a:pt x="2296236" y="491319"/>
                </a:lnTo>
                <a:lnTo>
                  <a:pt x="2296236" y="426493"/>
                </a:lnTo>
                <a:lnTo>
                  <a:pt x="2415654" y="426493"/>
                </a:lnTo>
                <a:lnTo>
                  <a:pt x="2415654" y="344606"/>
                </a:lnTo>
                <a:lnTo>
                  <a:pt x="2436125" y="344606"/>
                </a:lnTo>
                <a:lnTo>
                  <a:pt x="2436125" y="283191"/>
                </a:lnTo>
                <a:lnTo>
                  <a:pt x="2490716" y="283191"/>
                </a:lnTo>
                <a:lnTo>
                  <a:pt x="2490716" y="214952"/>
                </a:lnTo>
                <a:lnTo>
                  <a:pt x="2507776" y="214952"/>
                </a:lnTo>
                <a:lnTo>
                  <a:pt x="2507776" y="136478"/>
                </a:lnTo>
                <a:lnTo>
                  <a:pt x="2821675" y="136478"/>
                </a:lnTo>
                <a:lnTo>
                  <a:pt x="2821675" y="0"/>
                </a:lnTo>
                <a:lnTo>
                  <a:pt x="2971800" y="0"/>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24" name="Freeform 9"/>
          <p:cNvSpPr>
            <a:spLocks/>
          </p:cNvSpPr>
          <p:nvPr/>
        </p:nvSpPr>
        <p:spPr bwMode="auto">
          <a:xfrm>
            <a:off x="5041691" y="3967864"/>
            <a:ext cx="2970568" cy="1155760"/>
          </a:xfrm>
          <a:custGeom>
            <a:avLst/>
            <a:gdLst>
              <a:gd name="T0" fmla="*/ 53 w 2224"/>
              <a:gd name="T1" fmla="*/ 853 h 863"/>
              <a:gd name="T2" fmla="*/ 121 w 2224"/>
              <a:gd name="T3" fmla="*/ 849 h 863"/>
              <a:gd name="T4" fmla="*/ 192 w 2224"/>
              <a:gd name="T5" fmla="*/ 829 h 863"/>
              <a:gd name="T6" fmla="*/ 299 w 2224"/>
              <a:gd name="T7" fmla="*/ 818 h 863"/>
              <a:gd name="T8" fmla="*/ 316 w 2224"/>
              <a:gd name="T9" fmla="*/ 803 h 863"/>
              <a:gd name="T10" fmla="*/ 344 w 2224"/>
              <a:gd name="T11" fmla="*/ 787 h 863"/>
              <a:gd name="T12" fmla="*/ 396 w 2224"/>
              <a:gd name="T13" fmla="*/ 770 h 863"/>
              <a:gd name="T14" fmla="*/ 510 w 2224"/>
              <a:gd name="T15" fmla="*/ 763 h 863"/>
              <a:gd name="T16" fmla="*/ 539 w 2224"/>
              <a:gd name="T17" fmla="*/ 748 h 863"/>
              <a:gd name="T18" fmla="*/ 624 w 2224"/>
              <a:gd name="T19" fmla="*/ 727 h 863"/>
              <a:gd name="T20" fmla="*/ 643 w 2224"/>
              <a:gd name="T21" fmla="*/ 691 h 863"/>
              <a:gd name="T22" fmla="*/ 768 w 2224"/>
              <a:gd name="T23" fmla="*/ 670 h 863"/>
              <a:gd name="T24" fmla="*/ 892 w 2224"/>
              <a:gd name="T25" fmla="*/ 634 h 863"/>
              <a:gd name="T26" fmla="*/ 989 w 2224"/>
              <a:gd name="T27" fmla="*/ 629 h 863"/>
              <a:gd name="T28" fmla="*/ 996 w 2224"/>
              <a:gd name="T29" fmla="*/ 603 h 863"/>
              <a:gd name="T30" fmla="*/ 1089 w 2224"/>
              <a:gd name="T31" fmla="*/ 594 h 863"/>
              <a:gd name="T32" fmla="*/ 1145 w 2224"/>
              <a:gd name="T33" fmla="*/ 570 h 863"/>
              <a:gd name="T34" fmla="*/ 1188 w 2224"/>
              <a:gd name="T35" fmla="*/ 560 h 863"/>
              <a:gd name="T36" fmla="*/ 1205 w 2224"/>
              <a:gd name="T37" fmla="*/ 539 h 863"/>
              <a:gd name="T38" fmla="*/ 1292 w 2224"/>
              <a:gd name="T39" fmla="*/ 527 h 863"/>
              <a:gd name="T40" fmla="*/ 1321 w 2224"/>
              <a:gd name="T41" fmla="*/ 515 h 863"/>
              <a:gd name="T42" fmla="*/ 1335 w 2224"/>
              <a:gd name="T43" fmla="*/ 510 h 863"/>
              <a:gd name="T44" fmla="*/ 1347 w 2224"/>
              <a:gd name="T45" fmla="*/ 493 h 863"/>
              <a:gd name="T46" fmla="*/ 1378 w 2224"/>
              <a:gd name="T47" fmla="*/ 482 h 863"/>
              <a:gd name="T48" fmla="*/ 1390 w 2224"/>
              <a:gd name="T49" fmla="*/ 465 h 863"/>
              <a:gd name="T50" fmla="*/ 1420 w 2224"/>
              <a:gd name="T51" fmla="*/ 453 h 863"/>
              <a:gd name="T52" fmla="*/ 1430 w 2224"/>
              <a:gd name="T53" fmla="*/ 434 h 863"/>
              <a:gd name="T54" fmla="*/ 1463 w 2224"/>
              <a:gd name="T55" fmla="*/ 424 h 863"/>
              <a:gd name="T56" fmla="*/ 1482 w 2224"/>
              <a:gd name="T57" fmla="*/ 405 h 863"/>
              <a:gd name="T58" fmla="*/ 1527 w 2224"/>
              <a:gd name="T59" fmla="*/ 398 h 863"/>
              <a:gd name="T60" fmla="*/ 1558 w 2224"/>
              <a:gd name="T61" fmla="*/ 379 h 863"/>
              <a:gd name="T62" fmla="*/ 1591 w 2224"/>
              <a:gd name="T63" fmla="*/ 370 h 863"/>
              <a:gd name="T64" fmla="*/ 1603 w 2224"/>
              <a:gd name="T65" fmla="*/ 348 h 863"/>
              <a:gd name="T66" fmla="*/ 1657 w 2224"/>
              <a:gd name="T67" fmla="*/ 341 h 863"/>
              <a:gd name="T68" fmla="*/ 1684 w 2224"/>
              <a:gd name="T69" fmla="*/ 324 h 863"/>
              <a:gd name="T70" fmla="*/ 1719 w 2224"/>
              <a:gd name="T71" fmla="*/ 317 h 863"/>
              <a:gd name="T72" fmla="*/ 1731 w 2224"/>
              <a:gd name="T73" fmla="*/ 298 h 863"/>
              <a:gd name="T74" fmla="*/ 1755 w 2224"/>
              <a:gd name="T75" fmla="*/ 286 h 863"/>
              <a:gd name="T76" fmla="*/ 1771 w 2224"/>
              <a:gd name="T77" fmla="*/ 265 h 863"/>
              <a:gd name="T78" fmla="*/ 1795 w 2224"/>
              <a:gd name="T79" fmla="*/ 255 h 863"/>
              <a:gd name="T80" fmla="*/ 1809 w 2224"/>
              <a:gd name="T81" fmla="*/ 229 h 863"/>
              <a:gd name="T82" fmla="*/ 1864 w 2224"/>
              <a:gd name="T83" fmla="*/ 222 h 863"/>
              <a:gd name="T84" fmla="*/ 1873 w 2224"/>
              <a:gd name="T85" fmla="*/ 203 h 863"/>
              <a:gd name="T86" fmla="*/ 1899 w 2224"/>
              <a:gd name="T87" fmla="*/ 193 h 863"/>
              <a:gd name="T88" fmla="*/ 1911 w 2224"/>
              <a:gd name="T89" fmla="*/ 172 h 863"/>
              <a:gd name="T90" fmla="*/ 1932 w 2224"/>
              <a:gd name="T91" fmla="*/ 162 h 863"/>
              <a:gd name="T92" fmla="*/ 1949 w 2224"/>
              <a:gd name="T93" fmla="*/ 148 h 863"/>
              <a:gd name="T94" fmla="*/ 1989 w 2224"/>
              <a:gd name="T95" fmla="*/ 141 h 863"/>
              <a:gd name="T96" fmla="*/ 2034 w 2224"/>
              <a:gd name="T97" fmla="*/ 122 h 863"/>
              <a:gd name="T98" fmla="*/ 2063 w 2224"/>
              <a:gd name="T99" fmla="*/ 115 h 863"/>
              <a:gd name="T100" fmla="*/ 2075 w 2224"/>
              <a:gd name="T101" fmla="*/ 96 h 863"/>
              <a:gd name="T102" fmla="*/ 2103 w 2224"/>
              <a:gd name="T103" fmla="*/ 86 h 863"/>
              <a:gd name="T104" fmla="*/ 2110 w 2224"/>
              <a:gd name="T105" fmla="*/ 67 h 863"/>
              <a:gd name="T106" fmla="*/ 2129 w 2224"/>
              <a:gd name="T107" fmla="*/ 57 h 863"/>
              <a:gd name="T108" fmla="*/ 2139 w 2224"/>
              <a:gd name="T109" fmla="*/ 31 h 863"/>
              <a:gd name="T110" fmla="*/ 2224 w 2224"/>
              <a:gd name="T11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24" h="863">
                <a:moveTo>
                  <a:pt x="0" y="863"/>
                </a:moveTo>
                <a:lnTo>
                  <a:pt x="53" y="863"/>
                </a:lnTo>
                <a:lnTo>
                  <a:pt x="53" y="853"/>
                </a:lnTo>
                <a:lnTo>
                  <a:pt x="74" y="853"/>
                </a:lnTo>
                <a:lnTo>
                  <a:pt x="74" y="849"/>
                </a:lnTo>
                <a:lnTo>
                  <a:pt x="121" y="849"/>
                </a:lnTo>
                <a:lnTo>
                  <a:pt x="121" y="841"/>
                </a:lnTo>
                <a:lnTo>
                  <a:pt x="192" y="841"/>
                </a:lnTo>
                <a:lnTo>
                  <a:pt x="192" y="829"/>
                </a:lnTo>
                <a:lnTo>
                  <a:pt x="240" y="829"/>
                </a:lnTo>
                <a:lnTo>
                  <a:pt x="240" y="818"/>
                </a:lnTo>
                <a:lnTo>
                  <a:pt x="299" y="818"/>
                </a:lnTo>
                <a:lnTo>
                  <a:pt x="299" y="810"/>
                </a:lnTo>
                <a:lnTo>
                  <a:pt x="316" y="810"/>
                </a:lnTo>
                <a:lnTo>
                  <a:pt x="316" y="803"/>
                </a:lnTo>
                <a:lnTo>
                  <a:pt x="335" y="803"/>
                </a:lnTo>
                <a:lnTo>
                  <a:pt x="335" y="787"/>
                </a:lnTo>
                <a:lnTo>
                  <a:pt x="344" y="787"/>
                </a:lnTo>
                <a:lnTo>
                  <a:pt x="344" y="775"/>
                </a:lnTo>
                <a:lnTo>
                  <a:pt x="396" y="775"/>
                </a:lnTo>
                <a:lnTo>
                  <a:pt x="396" y="770"/>
                </a:lnTo>
                <a:lnTo>
                  <a:pt x="482" y="770"/>
                </a:lnTo>
                <a:lnTo>
                  <a:pt x="482" y="763"/>
                </a:lnTo>
                <a:lnTo>
                  <a:pt x="510" y="763"/>
                </a:lnTo>
                <a:lnTo>
                  <a:pt x="510" y="758"/>
                </a:lnTo>
                <a:lnTo>
                  <a:pt x="539" y="758"/>
                </a:lnTo>
                <a:lnTo>
                  <a:pt x="539" y="748"/>
                </a:lnTo>
                <a:lnTo>
                  <a:pt x="553" y="748"/>
                </a:lnTo>
                <a:lnTo>
                  <a:pt x="553" y="727"/>
                </a:lnTo>
                <a:lnTo>
                  <a:pt x="624" y="727"/>
                </a:lnTo>
                <a:lnTo>
                  <a:pt x="624" y="717"/>
                </a:lnTo>
                <a:lnTo>
                  <a:pt x="643" y="717"/>
                </a:lnTo>
                <a:lnTo>
                  <a:pt x="643" y="691"/>
                </a:lnTo>
                <a:lnTo>
                  <a:pt x="709" y="691"/>
                </a:lnTo>
                <a:lnTo>
                  <a:pt x="709" y="670"/>
                </a:lnTo>
                <a:lnTo>
                  <a:pt x="768" y="670"/>
                </a:lnTo>
                <a:lnTo>
                  <a:pt x="768" y="648"/>
                </a:lnTo>
                <a:lnTo>
                  <a:pt x="892" y="648"/>
                </a:lnTo>
                <a:lnTo>
                  <a:pt x="892" y="634"/>
                </a:lnTo>
                <a:lnTo>
                  <a:pt x="975" y="634"/>
                </a:lnTo>
                <a:lnTo>
                  <a:pt x="975" y="629"/>
                </a:lnTo>
                <a:lnTo>
                  <a:pt x="989" y="629"/>
                </a:lnTo>
                <a:lnTo>
                  <a:pt x="989" y="622"/>
                </a:lnTo>
                <a:lnTo>
                  <a:pt x="996" y="622"/>
                </a:lnTo>
                <a:lnTo>
                  <a:pt x="996" y="603"/>
                </a:lnTo>
                <a:lnTo>
                  <a:pt x="1067" y="603"/>
                </a:lnTo>
                <a:lnTo>
                  <a:pt x="1067" y="594"/>
                </a:lnTo>
                <a:lnTo>
                  <a:pt x="1089" y="594"/>
                </a:lnTo>
                <a:lnTo>
                  <a:pt x="1089" y="577"/>
                </a:lnTo>
                <a:lnTo>
                  <a:pt x="1145" y="577"/>
                </a:lnTo>
                <a:lnTo>
                  <a:pt x="1145" y="570"/>
                </a:lnTo>
                <a:lnTo>
                  <a:pt x="1174" y="570"/>
                </a:lnTo>
                <a:lnTo>
                  <a:pt x="1174" y="560"/>
                </a:lnTo>
                <a:lnTo>
                  <a:pt x="1188" y="560"/>
                </a:lnTo>
                <a:lnTo>
                  <a:pt x="1188" y="551"/>
                </a:lnTo>
                <a:lnTo>
                  <a:pt x="1205" y="551"/>
                </a:lnTo>
                <a:lnTo>
                  <a:pt x="1205" y="539"/>
                </a:lnTo>
                <a:lnTo>
                  <a:pt x="1254" y="539"/>
                </a:lnTo>
                <a:lnTo>
                  <a:pt x="1254" y="527"/>
                </a:lnTo>
                <a:lnTo>
                  <a:pt x="1292" y="527"/>
                </a:lnTo>
                <a:lnTo>
                  <a:pt x="1292" y="522"/>
                </a:lnTo>
                <a:lnTo>
                  <a:pt x="1321" y="522"/>
                </a:lnTo>
                <a:lnTo>
                  <a:pt x="1321" y="515"/>
                </a:lnTo>
                <a:lnTo>
                  <a:pt x="1328" y="515"/>
                </a:lnTo>
                <a:lnTo>
                  <a:pt x="1328" y="510"/>
                </a:lnTo>
                <a:lnTo>
                  <a:pt x="1335" y="510"/>
                </a:lnTo>
                <a:lnTo>
                  <a:pt x="1335" y="503"/>
                </a:lnTo>
                <a:lnTo>
                  <a:pt x="1347" y="503"/>
                </a:lnTo>
                <a:lnTo>
                  <a:pt x="1347" y="493"/>
                </a:lnTo>
                <a:lnTo>
                  <a:pt x="1354" y="493"/>
                </a:lnTo>
                <a:lnTo>
                  <a:pt x="1354" y="482"/>
                </a:lnTo>
                <a:lnTo>
                  <a:pt x="1378" y="482"/>
                </a:lnTo>
                <a:lnTo>
                  <a:pt x="1378" y="474"/>
                </a:lnTo>
                <a:lnTo>
                  <a:pt x="1390" y="474"/>
                </a:lnTo>
                <a:lnTo>
                  <a:pt x="1390" y="465"/>
                </a:lnTo>
                <a:lnTo>
                  <a:pt x="1406" y="465"/>
                </a:lnTo>
                <a:lnTo>
                  <a:pt x="1406" y="453"/>
                </a:lnTo>
                <a:lnTo>
                  <a:pt x="1420" y="453"/>
                </a:lnTo>
                <a:lnTo>
                  <a:pt x="1420" y="441"/>
                </a:lnTo>
                <a:lnTo>
                  <a:pt x="1430" y="441"/>
                </a:lnTo>
                <a:lnTo>
                  <a:pt x="1430" y="434"/>
                </a:lnTo>
                <a:lnTo>
                  <a:pt x="1439" y="434"/>
                </a:lnTo>
                <a:lnTo>
                  <a:pt x="1439" y="424"/>
                </a:lnTo>
                <a:lnTo>
                  <a:pt x="1463" y="424"/>
                </a:lnTo>
                <a:lnTo>
                  <a:pt x="1463" y="417"/>
                </a:lnTo>
                <a:lnTo>
                  <a:pt x="1482" y="417"/>
                </a:lnTo>
                <a:lnTo>
                  <a:pt x="1482" y="405"/>
                </a:lnTo>
                <a:lnTo>
                  <a:pt x="1499" y="405"/>
                </a:lnTo>
                <a:lnTo>
                  <a:pt x="1499" y="398"/>
                </a:lnTo>
                <a:lnTo>
                  <a:pt x="1527" y="398"/>
                </a:lnTo>
                <a:lnTo>
                  <a:pt x="1527" y="384"/>
                </a:lnTo>
                <a:lnTo>
                  <a:pt x="1558" y="384"/>
                </a:lnTo>
                <a:lnTo>
                  <a:pt x="1558" y="379"/>
                </a:lnTo>
                <a:lnTo>
                  <a:pt x="1575" y="379"/>
                </a:lnTo>
                <a:lnTo>
                  <a:pt x="1575" y="370"/>
                </a:lnTo>
                <a:lnTo>
                  <a:pt x="1591" y="370"/>
                </a:lnTo>
                <a:lnTo>
                  <a:pt x="1591" y="362"/>
                </a:lnTo>
                <a:lnTo>
                  <a:pt x="1603" y="362"/>
                </a:lnTo>
                <a:lnTo>
                  <a:pt x="1603" y="348"/>
                </a:lnTo>
                <a:lnTo>
                  <a:pt x="1636" y="348"/>
                </a:lnTo>
                <a:lnTo>
                  <a:pt x="1636" y="341"/>
                </a:lnTo>
                <a:lnTo>
                  <a:pt x="1657" y="341"/>
                </a:lnTo>
                <a:lnTo>
                  <a:pt x="1657" y="334"/>
                </a:lnTo>
                <a:lnTo>
                  <a:pt x="1684" y="334"/>
                </a:lnTo>
                <a:lnTo>
                  <a:pt x="1684" y="324"/>
                </a:lnTo>
                <a:lnTo>
                  <a:pt x="1698" y="324"/>
                </a:lnTo>
                <a:lnTo>
                  <a:pt x="1698" y="317"/>
                </a:lnTo>
                <a:lnTo>
                  <a:pt x="1719" y="317"/>
                </a:lnTo>
                <a:lnTo>
                  <a:pt x="1719" y="308"/>
                </a:lnTo>
                <a:lnTo>
                  <a:pt x="1731" y="308"/>
                </a:lnTo>
                <a:lnTo>
                  <a:pt x="1731" y="298"/>
                </a:lnTo>
                <a:lnTo>
                  <a:pt x="1743" y="298"/>
                </a:lnTo>
                <a:lnTo>
                  <a:pt x="1743" y="286"/>
                </a:lnTo>
                <a:lnTo>
                  <a:pt x="1755" y="286"/>
                </a:lnTo>
                <a:lnTo>
                  <a:pt x="1755" y="277"/>
                </a:lnTo>
                <a:lnTo>
                  <a:pt x="1771" y="277"/>
                </a:lnTo>
                <a:lnTo>
                  <a:pt x="1771" y="265"/>
                </a:lnTo>
                <a:lnTo>
                  <a:pt x="1785" y="265"/>
                </a:lnTo>
                <a:lnTo>
                  <a:pt x="1785" y="255"/>
                </a:lnTo>
                <a:lnTo>
                  <a:pt x="1795" y="255"/>
                </a:lnTo>
                <a:lnTo>
                  <a:pt x="1795" y="241"/>
                </a:lnTo>
                <a:lnTo>
                  <a:pt x="1809" y="241"/>
                </a:lnTo>
                <a:lnTo>
                  <a:pt x="1809" y="229"/>
                </a:lnTo>
                <a:lnTo>
                  <a:pt x="1826" y="229"/>
                </a:lnTo>
                <a:lnTo>
                  <a:pt x="1826" y="222"/>
                </a:lnTo>
                <a:lnTo>
                  <a:pt x="1864" y="222"/>
                </a:lnTo>
                <a:lnTo>
                  <a:pt x="1864" y="212"/>
                </a:lnTo>
                <a:lnTo>
                  <a:pt x="1873" y="212"/>
                </a:lnTo>
                <a:lnTo>
                  <a:pt x="1873" y="203"/>
                </a:lnTo>
                <a:lnTo>
                  <a:pt x="1890" y="203"/>
                </a:lnTo>
                <a:lnTo>
                  <a:pt x="1890" y="193"/>
                </a:lnTo>
                <a:lnTo>
                  <a:pt x="1899" y="193"/>
                </a:lnTo>
                <a:lnTo>
                  <a:pt x="1899" y="181"/>
                </a:lnTo>
                <a:lnTo>
                  <a:pt x="1911" y="181"/>
                </a:lnTo>
                <a:lnTo>
                  <a:pt x="1911" y="172"/>
                </a:lnTo>
                <a:lnTo>
                  <a:pt x="1921" y="172"/>
                </a:lnTo>
                <a:lnTo>
                  <a:pt x="1921" y="162"/>
                </a:lnTo>
                <a:lnTo>
                  <a:pt x="1932" y="162"/>
                </a:lnTo>
                <a:lnTo>
                  <a:pt x="1932" y="155"/>
                </a:lnTo>
                <a:lnTo>
                  <a:pt x="1949" y="155"/>
                </a:lnTo>
                <a:lnTo>
                  <a:pt x="1949" y="148"/>
                </a:lnTo>
                <a:lnTo>
                  <a:pt x="1978" y="148"/>
                </a:lnTo>
                <a:lnTo>
                  <a:pt x="1978" y="141"/>
                </a:lnTo>
                <a:lnTo>
                  <a:pt x="1989" y="141"/>
                </a:lnTo>
                <a:lnTo>
                  <a:pt x="1989" y="134"/>
                </a:lnTo>
                <a:lnTo>
                  <a:pt x="2034" y="134"/>
                </a:lnTo>
                <a:lnTo>
                  <a:pt x="2034" y="122"/>
                </a:lnTo>
                <a:lnTo>
                  <a:pt x="2044" y="122"/>
                </a:lnTo>
                <a:lnTo>
                  <a:pt x="2044" y="115"/>
                </a:lnTo>
                <a:lnTo>
                  <a:pt x="2063" y="115"/>
                </a:lnTo>
                <a:lnTo>
                  <a:pt x="2063" y="103"/>
                </a:lnTo>
                <a:lnTo>
                  <a:pt x="2075" y="103"/>
                </a:lnTo>
                <a:lnTo>
                  <a:pt x="2075" y="96"/>
                </a:lnTo>
                <a:lnTo>
                  <a:pt x="2089" y="96"/>
                </a:lnTo>
                <a:lnTo>
                  <a:pt x="2089" y="86"/>
                </a:lnTo>
                <a:lnTo>
                  <a:pt x="2103" y="86"/>
                </a:lnTo>
                <a:lnTo>
                  <a:pt x="2103" y="77"/>
                </a:lnTo>
                <a:lnTo>
                  <a:pt x="2110" y="77"/>
                </a:lnTo>
                <a:lnTo>
                  <a:pt x="2110" y="67"/>
                </a:lnTo>
                <a:lnTo>
                  <a:pt x="2122" y="67"/>
                </a:lnTo>
                <a:lnTo>
                  <a:pt x="2122" y="57"/>
                </a:lnTo>
                <a:lnTo>
                  <a:pt x="2129" y="57"/>
                </a:lnTo>
                <a:lnTo>
                  <a:pt x="2129" y="48"/>
                </a:lnTo>
                <a:lnTo>
                  <a:pt x="2139" y="48"/>
                </a:lnTo>
                <a:lnTo>
                  <a:pt x="2139" y="31"/>
                </a:lnTo>
                <a:lnTo>
                  <a:pt x="2172" y="31"/>
                </a:lnTo>
                <a:lnTo>
                  <a:pt x="2172" y="0"/>
                </a:lnTo>
                <a:lnTo>
                  <a:pt x="2224" y="0"/>
                </a:lnTo>
              </a:path>
            </a:pathLst>
          </a:custGeom>
          <a:noFill/>
          <a:ln w="19050" cap="flat">
            <a:solidFill>
              <a:schemeClr val="bg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82" name="Freeform 81"/>
          <p:cNvSpPr/>
          <p:nvPr/>
        </p:nvSpPr>
        <p:spPr>
          <a:xfrm>
            <a:off x="5015268" y="2758225"/>
            <a:ext cx="3335628" cy="2408350"/>
          </a:xfrm>
          <a:custGeom>
            <a:avLst/>
            <a:gdLst>
              <a:gd name="connsiteX0" fmla="*/ 0 w 3335628"/>
              <a:gd name="connsiteY0" fmla="*/ 0 h 2408350"/>
              <a:gd name="connsiteX1" fmla="*/ 0 w 3335628"/>
              <a:gd name="connsiteY1" fmla="*/ 2408350 h 2408350"/>
              <a:gd name="connsiteX2" fmla="*/ 3335628 w 3335628"/>
              <a:gd name="connsiteY2" fmla="*/ 2408350 h 2408350"/>
            </a:gdLst>
            <a:ahLst/>
            <a:cxnLst>
              <a:cxn ang="0">
                <a:pos x="connsiteX0" y="connsiteY0"/>
              </a:cxn>
              <a:cxn ang="0">
                <a:pos x="connsiteX1" y="connsiteY1"/>
              </a:cxn>
              <a:cxn ang="0">
                <a:pos x="connsiteX2" y="connsiteY2"/>
              </a:cxn>
            </a:cxnLst>
            <a:rect l="l" t="t" r="r" b="b"/>
            <a:pathLst>
              <a:path w="3335628" h="2408350">
                <a:moveTo>
                  <a:pt x="0" y="0"/>
                </a:moveTo>
                <a:lnTo>
                  <a:pt x="0" y="2408350"/>
                </a:lnTo>
                <a:lnTo>
                  <a:pt x="3335628" y="2408350"/>
                </a:lnTo>
              </a:path>
            </a:pathLst>
          </a:cu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cxnSp>
        <p:nvCxnSpPr>
          <p:cNvPr id="83" name="Straight Connector 82"/>
          <p:cNvCxnSpPr/>
          <p:nvPr/>
        </p:nvCxnSpPr>
        <p:spPr>
          <a:xfrm flipH="1">
            <a:off x="4960412" y="2764190"/>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4960412" y="3160860"/>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4960412" y="3549802"/>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4960412" y="3943895"/>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4960412" y="4337988"/>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4960412" y="4732081"/>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4960412" y="5123599"/>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5009781"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6200000" flipH="1">
            <a:off x="5342056"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16200000" flipH="1">
            <a:off x="5676907"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16200000" flipH="1">
            <a:off x="6006606"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16200000" flipH="1">
            <a:off x="6338881"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16200000" flipH="1">
            <a:off x="6671156"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6200000" flipH="1">
            <a:off x="7003431"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flipH="1">
            <a:off x="7338281"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6200000" flipH="1">
            <a:off x="7662829"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flipH="1">
            <a:off x="7997680"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16200000" flipH="1">
            <a:off x="8319652" y="5193574"/>
            <a:ext cx="5656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4894019" y="5176879"/>
            <a:ext cx="288862" cy="313932"/>
          </a:xfrm>
          <a:prstGeom prst="rect">
            <a:avLst/>
          </a:prstGeom>
          <a:noFill/>
        </p:spPr>
        <p:txBody>
          <a:bodyPr wrap="none" rtlCol="0">
            <a:spAutoFit/>
          </a:bodyPr>
          <a:lstStyle/>
          <a:p>
            <a:r>
              <a:rPr lang="en-GB" sz="1600" dirty="0">
                <a:solidFill>
                  <a:srgbClr val="000000"/>
                </a:solidFill>
              </a:rPr>
              <a:t>0</a:t>
            </a:r>
          </a:p>
        </p:txBody>
      </p:sp>
      <p:sp>
        <p:nvSpPr>
          <p:cNvPr id="102" name="TextBox 101"/>
          <p:cNvSpPr txBox="1"/>
          <p:nvPr/>
        </p:nvSpPr>
        <p:spPr>
          <a:xfrm>
            <a:off x="5228870" y="5176879"/>
            <a:ext cx="288862" cy="313932"/>
          </a:xfrm>
          <a:prstGeom prst="rect">
            <a:avLst/>
          </a:prstGeom>
          <a:noFill/>
        </p:spPr>
        <p:txBody>
          <a:bodyPr wrap="none" rtlCol="0">
            <a:spAutoFit/>
          </a:bodyPr>
          <a:lstStyle/>
          <a:p>
            <a:r>
              <a:rPr lang="en-GB" sz="1600" dirty="0">
                <a:solidFill>
                  <a:srgbClr val="000000"/>
                </a:solidFill>
              </a:rPr>
              <a:t>2</a:t>
            </a:r>
          </a:p>
        </p:txBody>
      </p:sp>
      <p:sp>
        <p:nvSpPr>
          <p:cNvPr id="103" name="TextBox 102"/>
          <p:cNvSpPr txBox="1"/>
          <p:nvPr/>
        </p:nvSpPr>
        <p:spPr>
          <a:xfrm>
            <a:off x="5563721" y="5176879"/>
            <a:ext cx="288862" cy="313932"/>
          </a:xfrm>
          <a:prstGeom prst="rect">
            <a:avLst/>
          </a:prstGeom>
          <a:noFill/>
        </p:spPr>
        <p:txBody>
          <a:bodyPr wrap="none" rtlCol="0">
            <a:spAutoFit/>
          </a:bodyPr>
          <a:lstStyle/>
          <a:p>
            <a:r>
              <a:rPr lang="en-GB" sz="1600" dirty="0">
                <a:solidFill>
                  <a:srgbClr val="000000"/>
                </a:solidFill>
              </a:rPr>
              <a:t>4</a:t>
            </a:r>
          </a:p>
        </p:txBody>
      </p:sp>
      <p:sp>
        <p:nvSpPr>
          <p:cNvPr id="104" name="TextBox 103"/>
          <p:cNvSpPr txBox="1"/>
          <p:nvPr/>
        </p:nvSpPr>
        <p:spPr>
          <a:xfrm>
            <a:off x="5888268" y="5176879"/>
            <a:ext cx="288862" cy="313932"/>
          </a:xfrm>
          <a:prstGeom prst="rect">
            <a:avLst/>
          </a:prstGeom>
          <a:noFill/>
        </p:spPr>
        <p:txBody>
          <a:bodyPr wrap="none" rtlCol="0">
            <a:spAutoFit/>
          </a:bodyPr>
          <a:lstStyle/>
          <a:p>
            <a:r>
              <a:rPr lang="en-GB" sz="1600" dirty="0">
                <a:solidFill>
                  <a:srgbClr val="000000"/>
                </a:solidFill>
              </a:rPr>
              <a:t>6</a:t>
            </a:r>
          </a:p>
        </p:txBody>
      </p:sp>
      <p:sp>
        <p:nvSpPr>
          <p:cNvPr id="105" name="TextBox 104"/>
          <p:cNvSpPr txBox="1"/>
          <p:nvPr/>
        </p:nvSpPr>
        <p:spPr>
          <a:xfrm>
            <a:off x="6223118" y="5176879"/>
            <a:ext cx="288862" cy="313932"/>
          </a:xfrm>
          <a:prstGeom prst="rect">
            <a:avLst/>
          </a:prstGeom>
          <a:noFill/>
        </p:spPr>
        <p:txBody>
          <a:bodyPr wrap="none" rtlCol="0">
            <a:spAutoFit/>
          </a:bodyPr>
          <a:lstStyle/>
          <a:p>
            <a:r>
              <a:rPr lang="en-GB" sz="1600" dirty="0">
                <a:solidFill>
                  <a:srgbClr val="000000"/>
                </a:solidFill>
              </a:rPr>
              <a:t>8</a:t>
            </a:r>
          </a:p>
        </p:txBody>
      </p:sp>
      <p:sp>
        <p:nvSpPr>
          <p:cNvPr id="106" name="TextBox 105"/>
          <p:cNvSpPr txBox="1"/>
          <p:nvPr/>
        </p:nvSpPr>
        <p:spPr>
          <a:xfrm>
            <a:off x="6505871" y="5176879"/>
            <a:ext cx="393057" cy="313932"/>
          </a:xfrm>
          <a:prstGeom prst="rect">
            <a:avLst/>
          </a:prstGeom>
          <a:noFill/>
        </p:spPr>
        <p:txBody>
          <a:bodyPr wrap="none" rtlCol="0">
            <a:spAutoFit/>
          </a:bodyPr>
          <a:lstStyle/>
          <a:p>
            <a:r>
              <a:rPr lang="en-GB" sz="1600" dirty="0">
                <a:solidFill>
                  <a:srgbClr val="000000"/>
                </a:solidFill>
              </a:rPr>
              <a:t>10</a:t>
            </a:r>
          </a:p>
        </p:txBody>
      </p:sp>
      <p:sp>
        <p:nvSpPr>
          <p:cNvPr id="107" name="TextBox 106"/>
          <p:cNvSpPr txBox="1"/>
          <p:nvPr/>
        </p:nvSpPr>
        <p:spPr>
          <a:xfrm>
            <a:off x="6835569" y="5176879"/>
            <a:ext cx="393057" cy="313932"/>
          </a:xfrm>
          <a:prstGeom prst="rect">
            <a:avLst/>
          </a:prstGeom>
          <a:noFill/>
        </p:spPr>
        <p:txBody>
          <a:bodyPr wrap="none" rtlCol="0">
            <a:spAutoFit/>
          </a:bodyPr>
          <a:lstStyle/>
          <a:p>
            <a:r>
              <a:rPr lang="en-GB" sz="1600" dirty="0">
                <a:solidFill>
                  <a:srgbClr val="000000"/>
                </a:solidFill>
              </a:rPr>
              <a:t>12</a:t>
            </a:r>
          </a:p>
        </p:txBody>
      </p:sp>
      <p:sp>
        <p:nvSpPr>
          <p:cNvPr id="108" name="TextBox 107"/>
          <p:cNvSpPr txBox="1"/>
          <p:nvPr/>
        </p:nvSpPr>
        <p:spPr>
          <a:xfrm>
            <a:off x="7170419" y="5176879"/>
            <a:ext cx="393057" cy="313932"/>
          </a:xfrm>
          <a:prstGeom prst="rect">
            <a:avLst/>
          </a:prstGeom>
          <a:noFill/>
        </p:spPr>
        <p:txBody>
          <a:bodyPr wrap="none" rtlCol="0">
            <a:spAutoFit/>
          </a:bodyPr>
          <a:lstStyle/>
          <a:p>
            <a:r>
              <a:rPr lang="en-GB" sz="1600" dirty="0">
                <a:solidFill>
                  <a:srgbClr val="000000"/>
                </a:solidFill>
              </a:rPr>
              <a:t>14</a:t>
            </a:r>
          </a:p>
        </p:txBody>
      </p:sp>
      <p:sp>
        <p:nvSpPr>
          <p:cNvPr id="109" name="TextBox 108"/>
          <p:cNvSpPr txBox="1"/>
          <p:nvPr/>
        </p:nvSpPr>
        <p:spPr>
          <a:xfrm>
            <a:off x="7489815" y="5176879"/>
            <a:ext cx="393057" cy="313932"/>
          </a:xfrm>
          <a:prstGeom prst="rect">
            <a:avLst/>
          </a:prstGeom>
          <a:noFill/>
        </p:spPr>
        <p:txBody>
          <a:bodyPr wrap="none" rtlCol="0">
            <a:spAutoFit/>
          </a:bodyPr>
          <a:lstStyle/>
          <a:p>
            <a:r>
              <a:rPr lang="en-GB" sz="1600" dirty="0">
                <a:solidFill>
                  <a:srgbClr val="000000"/>
                </a:solidFill>
              </a:rPr>
              <a:t>16</a:t>
            </a:r>
          </a:p>
        </p:txBody>
      </p:sp>
      <p:sp>
        <p:nvSpPr>
          <p:cNvPr id="110" name="TextBox 109"/>
          <p:cNvSpPr txBox="1"/>
          <p:nvPr/>
        </p:nvSpPr>
        <p:spPr>
          <a:xfrm>
            <a:off x="7829817" y="5176879"/>
            <a:ext cx="393057" cy="313932"/>
          </a:xfrm>
          <a:prstGeom prst="rect">
            <a:avLst/>
          </a:prstGeom>
          <a:noFill/>
        </p:spPr>
        <p:txBody>
          <a:bodyPr wrap="none" rtlCol="0">
            <a:spAutoFit/>
          </a:bodyPr>
          <a:lstStyle/>
          <a:p>
            <a:r>
              <a:rPr lang="en-GB" sz="1600" dirty="0">
                <a:solidFill>
                  <a:srgbClr val="000000"/>
                </a:solidFill>
              </a:rPr>
              <a:t>18</a:t>
            </a:r>
          </a:p>
        </p:txBody>
      </p:sp>
      <p:sp>
        <p:nvSpPr>
          <p:cNvPr id="111" name="TextBox 110"/>
          <p:cNvSpPr txBox="1"/>
          <p:nvPr/>
        </p:nvSpPr>
        <p:spPr>
          <a:xfrm>
            <a:off x="8151789" y="5176879"/>
            <a:ext cx="393057" cy="313932"/>
          </a:xfrm>
          <a:prstGeom prst="rect">
            <a:avLst/>
          </a:prstGeom>
          <a:noFill/>
        </p:spPr>
        <p:txBody>
          <a:bodyPr wrap="none" rtlCol="0">
            <a:spAutoFit/>
          </a:bodyPr>
          <a:lstStyle/>
          <a:p>
            <a:r>
              <a:rPr lang="en-GB" sz="1600" dirty="0">
                <a:solidFill>
                  <a:srgbClr val="000000"/>
                </a:solidFill>
              </a:rPr>
              <a:t>20</a:t>
            </a:r>
          </a:p>
        </p:txBody>
      </p:sp>
      <p:sp>
        <p:nvSpPr>
          <p:cNvPr id="112" name="TextBox 111"/>
          <p:cNvSpPr txBox="1"/>
          <p:nvPr/>
        </p:nvSpPr>
        <p:spPr>
          <a:xfrm>
            <a:off x="4722821" y="5000493"/>
            <a:ext cx="288862" cy="313932"/>
          </a:xfrm>
          <a:prstGeom prst="rect">
            <a:avLst/>
          </a:prstGeom>
          <a:noFill/>
        </p:spPr>
        <p:txBody>
          <a:bodyPr wrap="none" rtlCol="0">
            <a:spAutoFit/>
          </a:bodyPr>
          <a:lstStyle/>
          <a:p>
            <a:pPr algn="r"/>
            <a:r>
              <a:rPr lang="en-GB" sz="1600" dirty="0">
                <a:solidFill>
                  <a:srgbClr val="000000"/>
                </a:solidFill>
              </a:rPr>
              <a:t>0</a:t>
            </a:r>
          </a:p>
        </p:txBody>
      </p:sp>
      <p:sp>
        <p:nvSpPr>
          <p:cNvPr id="113" name="TextBox 112"/>
          <p:cNvSpPr txBox="1"/>
          <p:nvPr/>
        </p:nvSpPr>
        <p:spPr>
          <a:xfrm>
            <a:off x="4722821" y="4611551"/>
            <a:ext cx="288862" cy="313932"/>
          </a:xfrm>
          <a:prstGeom prst="rect">
            <a:avLst/>
          </a:prstGeom>
          <a:noFill/>
        </p:spPr>
        <p:txBody>
          <a:bodyPr wrap="none" rtlCol="0">
            <a:spAutoFit/>
          </a:bodyPr>
          <a:lstStyle/>
          <a:p>
            <a:pPr algn="r"/>
            <a:r>
              <a:rPr lang="en-GB" sz="1600" dirty="0">
                <a:solidFill>
                  <a:srgbClr val="000000"/>
                </a:solidFill>
              </a:rPr>
              <a:t>1</a:t>
            </a:r>
          </a:p>
        </p:txBody>
      </p:sp>
      <p:sp>
        <p:nvSpPr>
          <p:cNvPr id="114" name="TextBox 113"/>
          <p:cNvSpPr txBox="1"/>
          <p:nvPr/>
        </p:nvSpPr>
        <p:spPr>
          <a:xfrm>
            <a:off x="4722821" y="4214881"/>
            <a:ext cx="288862" cy="313932"/>
          </a:xfrm>
          <a:prstGeom prst="rect">
            <a:avLst/>
          </a:prstGeom>
          <a:noFill/>
        </p:spPr>
        <p:txBody>
          <a:bodyPr wrap="none" rtlCol="0">
            <a:spAutoFit/>
          </a:bodyPr>
          <a:lstStyle/>
          <a:p>
            <a:pPr algn="r"/>
            <a:r>
              <a:rPr lang="en-GB" sz="1600" dirty="0">
                <a:solidFill>
                  <a:srgbClr val="000000"/>
                </a:solidFill>
              </a:rPr>
              <a:t>2</a:t>
            </a:r>
          </a:p>
        </p:txBody>
      </p:sp>
      <p:sp>
        <p:nvSpPr>
          <p:cNvPr id="115" name="TextBox 114"/>
          <p:cNvSpPr txBox="1"/>
          <p:nvPr/>
        </p:nvSpPr>
        <p:spPr>
          <a:xfrm>
            <a:off x="4722821" y="3825939"/>
            <a:ext cx="288862" cy="313932"/>
          </a:xfrm>
          <a:prstGeom prst="rect">
            <a:avLst/>
          </a:prstGeom>
          <a:noFill/>
        </p:spPr>
        <p:txBody>
          <a:bodyPr wrap="none" rtlCol="0">
            <a:spAutoFit/>
          </a:bodyPr>
          <a:lstStyle/>
          <a:p>
            <a:pPr algn="r"/>
            <a:r>
              <a:rPr lang="en-GB" sz="1600" dirty="0">
                <a:solidFill>
                  <a:srgbClr val="000000"/>
                </a:solidFill>
              </a:rPr>
              <a:t>3</a:t>
            </a:r>
          </a:p>
        </p:txBody>
      </p:sp>
      <p:sp>
        <p:nvSpPr>
          <p:cNvPr id="116" name="TextBox 115"/>
          <p:cNvSpPr txBox="1"/>
          <p:nvPr/>
        </p:nvSpPr>
        <p:spPr>
          <a:xfrm>
            <a:off x="4722821" y="3426694"/>
            <a:ext cx="288862" cy="313932"/>
          </a:xfrm>
          <a:prstGeom prst="rect">
            <a:avLst/>
          </a:prstGeom>
          <a:noFill/>
        </p:spPr>
        <p:txBody>
          <a:bodyPr wrap="none" rtlCol="0">
            <a:spAutoFit/>
          </a:bodyPr>
          <a:lstStyle/>
          <a:p>
            <a:pPr algn="r"/>
            <a:r>
              <a:rPr lang="en-GB" sz="1600" dirty="0">
                <a:solidFill>
                  <a:srgbClr val="000000"/>
                </a:solidFill>
              </a:rPr>
              <a:t>4</a:t>
            </a:r>
          </a:p>
        </p:txBody>
      </p:sp>
      <p:sp>
        <p:nvSpPr>
          <p:cNvPr id="117" name="TextBox 116"/>
          <p:cNvSpPr txBox="1"/>
          <p:nvPr/>
        </p:nvSpPr>
        <p:spPr>
          <a:xfrm>
            <a:off x="4722821" y="3035176"/>
            <a:ext cx="288862" cy="313932"/>
          </a:xfrm>
          <a:prstGeom prst="rect">
            <a:avLst/>
          </a:prstGeom>
          <a:noFill/>
        </p:spPr>
        <p:txBody>
          <a:bodyPr wrap="none" rtlCol="0">
            <a:spAutoFit/>
          </a:bodyPr>
          <a:lstStyle/>
          <a:p>
            <a:pPr algn="r"/>
            <a:r>
              <a:rPr lang="en-GB" sz="1600" dirty="0">
                <a:solidFill>
                  <a:srgbClr val="000000"/>
                </a:solidFill>
              </a:rPr>
              <a:t>5</a:t>
            </a:r>
          </a:p>
        </p:txBody>
      </p:sp>
      <p:sp>
        <p:nvSpPr>
          <p:cNvPr id="118" name="TextBox 117"/>
          <p:cNvSpPr txBox="1"/>
          <p:nvPr/>
        </p:nvSpPr>
        <p:spPr>
          <a:xfrm>
            <a:off x="4722821" y="2646234"/>
            <a:ext cx="288862" cy="313932"/>
          </a:xfrm>
          <a:prstGeom prst="rect">
            <a:avLst/>
          </a:prstGeom>
          <a:noFill/>
        </p:spPr>
        <p:txBody>
          <a:bodyPr wrap="none" rtlCol="0">
            <a:spAutoFit/>
          </a:bodyPr>
          <a:lstStyle/>
          <a:p>
            <a:pPr algn="r"/>
            <a:r>
              <a:rPr lang="en-GB" sz="1600" dirty="0">
                <a:solidFill>
                  <a:srgbClr val="000000"/>
                </a:solidFill>
              </a:rPr>
              <a:t>6</a:t>
            </a:r>
          </a:p>
        </p:txBody>
      </p:sp>
      <p:sp>
        <p:nvSpPr>
          <p:cNvPr id="120" name="TextBox 119"/>
          <p:cNvSpPr txBox="1"/>
          <p:nvPr/>
        </p:nvSpPr>
        <p:spPr>
          <a:xfrm>
            <a:off x="5019794" y="5420105"/>
            <a:ext cx="3325445" cy="313932"/>
          </a:xfrm>
          <a:prstGeom prst="rect">
            <a:avLst/>
          </a:prstGeom>
          <a:noFill/>
        </p:spPr>
        <p:txBody>
          <a:bodyPr wrap="square" rtlCol="0">
            <a:spAutoFit/>
          </a:bodyPr>
          <a:lstStyle/>
          <a:p>
            <a:r>
              <a:rPr lang="en-GB" sz="1600" dirty="0">
                <a:solidFill>
                  <a:srgbClr val="000000"/>
                </a:solidFill>
              </a:rPr>
              <a:t>Follow-up years</a:t>
            </a:r>
          </a:p>
        </p:txBody>
      </p:sp>
      <p:sp>
        <p:nvSpPr>
          <p:cNvPr id="121" name="TextBox 120"/>
          <p:cNvSpPr txBox="1"/>
          <p:nvPr/>
        </p:nvSpPr>
        <p:spPr>
          <a:xfrm>
            <a:off x="5032787" y="5652380"/>
            <a:ext cx="3498394" cy="480131"/>
          </a:xfrm>
          <a:prstGeom prst="rect">
            <a:avLst/>
          </a:prstGeom>
          <a:noFill/>
        </p:spPr>
        <p:txBody>
          <a:bodyPr wrap="none" rtlCol="0">
            <a:spAutoFit/>
          </a:bodyPr>
          <a:lstStyle/>
          <a:p>
            <a:r>
              <a:rPr lang="en-GB" sz="1400" dirty="0">
                <a:solidFill>
                  <a:srgbClr val="000000"/>
                </a:solidFill>
              </a:rPr>
              <a:t>P= 0.05 for comparison among 3 groups</a:t>
            </a:r>
          </a:p>
          <a:p>
            <a:r>
              <a:rPr lang="en-GB" sz="1400" dirty="0">
                <a:solidFill>
                  <a:srgbClr val="000000"/>
                </a:solidFill>
              </a:rPr>
              <a:t>P= 0.36 HCV RNA detectable vs. undetectable</a:t>
            </a:r>
          </a:p>
        </p:txBody>
      </p:sp>
      <p:grpSp>
        <p:nvGrpSpPr>
          <p:cNvPr id="122" name="Group 121"/>
          <p:cNvGrpSpPr/>
          <p:nvPr/>
        </p:nvGrpSpPr>
        <p:grpSpPr>
          <a:xfrm>
            <a:off x="5129876" y="2736779"/>
            <a:ext cx="2215713" cy="674031"/>
            <a:chOff x="1347281" y="3857081"/>
            <a:chExt cx="2215713" cy="674031"/>
          </a:xfrm>
        </p:grpSpPr>
        <p:sp>
          <p:nvSpPr>
            <p:cNvPr id="123" name="TextBox 122"/>
            <p:cNvSpPr txBox="1"/>
            <p:nvPr/>
          </p:nvSpPr>
          <p:spPr>
            <a:xfrm>
              <a:off x="1624706" y="3857081"/>
              <a:ext cx="1938288" cy="674031"/>
            </a:xfrm>
            <a:prstGeom prst="rect">
              <a:avLst/>
            </a:prstGeom>
            <a:noFill/>
          </p:spPr>
          <p:txBody>
            <a:bodyPr wrap="none" rtlCol="0">
              <a:spAutoFit/>
            </a:bodyPr>
            <a:lstStyle/>
            <a:p>
              <a:r>
                <a:rPr lang="en-GB" sz="1400" dirty="0">
                  <a:solidFill>
                    <a:srgbClr val="000000"/>
                  </a:solidFill>
                </a:rPr>
                <a:t>HCV RNA seropositives</a:t>
              </a:r>
            </a:p>
            <a:p>
              <a:r>
                <a:rPr lang="en-GB" sz="1400" dirty="0">
                  <a:solidFill>
                    <a:srgbClr val="000000"/>
                  </a:solidFill>
                </a:rPr>
                <a:t>HCV RNA seronegatives</a:t>
              </a:r>
            </a:p>
            <a:p>
              <a:r>
                <a:rPr lang="en-GB" sz="1400" dirty="0">
                  <a:solidFill>
                    <a:srgbClr val="000000"/>
                  </a:solidFill>
                </a:rPr>
                <a:t>Anti-HCV seronegatives </a:t>
              </a:r>
            </a:p>
          </p:txBody>
        </p:sp>
        <p:cxnSp>
          <p:nvCxnSpPr>
            <p:cNvPr id="124" name="Straight Connector 123"/>
            <p:cNvCxnSpPr/>
            <p:nvPr/>
          </p:nvCxnSpPr>
          <p:spPr>
            <a:xfrm flipH="1">
              <a:off x="1347281" y="3985136"/>
              <a:ext cx="32077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1347281" y="4151371"/>
              <a:ext cx="320776"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a:off x="1347281" y="4322470"/>
              <a:ext cx="320776"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127" name="TextBox 126"/>
          <p:cNvSpPr txBox="1"/>
          <p:nvPr/>
        </p:nvSpPr>
        <p:spPr>
          <a:xfrm>
            <a:off x="8005180" y="2991463"/>
            <a:ext cx="591829" cy="313932"/>
          </a:xfrm>
          <a:prstGeom prst="rect">
            <a:avLst/>
          </a:prstGeom>
          <a:noFill/>
        </p:spPr>
        <p:txBody>
          <a:bodyPr wrap="none" rtlCol="0">
            <a:spAutoFit/>
          </a:bodyPr>
          <a:lstStyle/>
          <a:p>
            <a:r>
              <a:rPr lang="en-GB" sz="1600" dirty="0">
                <a:solidFill>
                  <a:srgbClr val="000000"/>
                </a:solidFill>
              </a:rPr>
              <a:t>5.0%</a:t>
            </a:r>
          </a:p>
        </p:txBody>
      </p:sp>
      <p:sp>
        <p:nvSpPr>
          <p:cNvPr id="128" name="TextBox 127"/>
          <p:cNvSpPr txBox="1"/>
          <p:nvPr/>
        </p:nvSpPr>
        <p:spPr>
          <a:xfrm>
            <a:off x="8005180" y="3589381"/>
            <a:ext cx="591829" cy="313932"/>
          </a:xfrm>
          <a:prstGeom prst="rect">
            <a:avLst/>
          </a:prstGeom>
          <a:noFill/>
        </p:spPr>
        <p:txBody>
          <a:bodyPr wrap="none" rtlCol="0">
            <a:spAutoFit/>
          </a:bodyPr>
          <a:lstStyle/>
          <a:p>
            <a:r>
              <a:rPr lang="en-GB" sz="1600" dirty="0">
                <a:solidFill>
                  <a:srgbClr val="000000"/>
                </a:solidFill>
              </a:rPr>
              <a:t>3.5%</a:t>
            </a:r>
          </a:p>
        </p:txBody>
      </p:sp>
      <p:sp>
        <p:nvSpPr>
          <p:cNvPr id="129" name="TextBox 128"/>
          <p:cNvSpPr txBox="1"/>
          <p:nvPr/>
        </p:nvSpPr>
        <p:spPr>
          <a:xfrm>
            <a:off x="8005180" y="3807381"/>
            <a:ext cx="591829" cy="313932"/>
          </a:xfrm>
          <a:prstGeom prst="rect">
            <a:avLst/>
          </a:prstGeom>
          <a:noFill/>
        </p:spPr>
        <p:txBody>
          <a:bodyPr wrap="none" rtlCol="0">
            <a:spAutoFit/>
          </a:bodyPr>
          <a:lstStyle/>
          <a:p>
            <a:r>
              <a:rPr lang="en-GB" sz="1600" dirty="0">
                <a:solidFill>
                  <a:srgbClr val="000000"/>
                </a:solidFill>
              </a:rPr>
              <a:t>2.9%</a:t>
            </a:r>
          </a:p>
        </p:txBody>
      </p:sp>
      <p:sp>
        <p:nvSpPr>
          <p:cNvPr id="131" name="3 Marcador de pie de página"/>
          <p:cNvSpPr txBox="1">
            <a:spLocks/>
          </p:cNvSpPr>
          <p:nvPr/>
        </p:nvSpPr>
        <p:spPr>
          <a:xfrm>
            <a:off x="2172354" y="6577290"/>
            <a:ext cx="5484812" cy="2744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dirty="0">
                <a:solidFill>
                  <a:srgbClr val="FFFFFF"/>
                </a:solidFill>
              </a:rPr>
              <a:t>Renal B3 | June 2016 |For internal use only| Company Confidential © 2016</a:t>
            </a:r>
          </a:p>
        </p:txBody>
      </p:sp>
    </p:spTree>
    <p:extLst>
      <p:ext uri="{BB962C8B-B14F-4D97-AF65-F5344CB8AC3E}">
        <p14:creationId xmlns:p14="http://schemas.microsoft.com/office/powerpoint/2010/main" val="190999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0" y="605171"/>
            <a:ext cx="8318500" cy="332399"/>
          </a:xfrm>
          <a:noFill/>
        </p:spPr>
        <p:txBody>
          <a:bodyPr>
            <a:normAutofit fontScale="90000"/>
          </a:bodyPr>
          <a:lstStyle/>
          <a:p>
            <a:pPr>
              <a:lnSpc>
                <a:spcPct val="90000"/>
              </a:lnSpc>
            </a:pPr>
            <a:r>
              <a:rPr lang="en-US" kern="1200" dirty="0">
                <a:solidFill>
                  <a:schemeClr val="tx2"/>
                </a:solidFill>
              </a:rPr>
              <a:t>Treatment of HCV Decreases Risk of ESRD</a:t>
            </a:r>
          </a:p>
        </p:txBody>
      </p:sp>
      <p:sp>
        <p:nvSpPr>
          <p:cNvPr id="7" name="Rectangle 6"/>
          <p:cNvSpPr/>
          <p:nvPr/>
        </p:nvSpPr>
        <p:spPr>
          <a:xfrm>
            <a:off x="4440244" y="6066572"/>
            <a:ext cx="4572000" cy="215444"/>
          </a:xfrm>
          <a:prstGeom prst="rect">
            <a:avLst/>
          </a:prstGeom>
        </p:spPr>
        <p:txBody>
          <a:bodyPr>
            <a:spAutoFit/>
          </a:bodyPr>
          <a:lstStyle/>
          <a:p>
            <a:pPr algn="r"/>
            <a:r>
              <a:rPr lang="de-DE" sz="800" dirty="0">
                <a:solidFill>
                  <a:srgbClr val="000000"/>
                </a:solidFill>
              </a:rPr>
              <a:t>Hsu YC, Lin JT, Ho JH, et al</a:t>
            </a:r>
            <a:r>
              <a:rPr lang="de-DE" sz="800" i="1" dirty="0">
                <a:solidFill>
                  <a:srgbClr val="000000"/>
                </a:solidFill>
              </a:rPr>
              <a:t>.</a:t>
            </a:r>
            <a:r>
              <a:rPr lang="de-DE" sz="800" dirty="0">
                <a:solidFill>
                  <a:srgbClr val="000000"/>
                </a:solidFill>
              </a:rPr>
              <a:t> </a:t>
            </a:r>
            <a:r>
              <a:rPr lang="de-DE" sz="800" i="1" dirty="0">
                <a:solidFill>
                  <a:srgbClr val="000000"/>
                </a:solidFill>
              </a:rPr>
              <a:t>Hepatology. </a:t>
            </a:r>
            <a:r>
              <a:rPr lang="de-DE" sz="800" dirty="0">
                <a:solidFill>
                  <a:srgbClr val="000000"/>
                </a:solidFill>
              </a:rPr>
              <a:t>2014;59</a:t>
            </a:r>
            <a:r>
              <a:rPr lang="de-DE" sz="800" b="1" dirty="0">
                <a:solidFill>
                  <a:srgbClr val="000000"/>
                </a:solidFill>
              </a:rPr>
              <a:t>:</a:t>
            </a:r>
            <a:r>
              <a:rPr lang="de-DE" sz="800" dirty="0">
                <a:solidFill>
                  <a:srgbClr val="000000"/>
                </a:solidFill>
              </a:rPr>
              <a:t>1293-1302.</a:t>
            </a:r>
          </a:p>
        </p:txBody>
      </p:sp>
      <p:pic>
        <p:nvPicPr>
          <p:cNvPr id="6" name="Picture 5" descr="2054-Renal_Slide 10.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456" y="1701114"/>
            <a:ext cx="5815584" cy="4096512"/>
          </a:xfrm>
          <a:prstGeom prst="rect">
            <a:avLst/>
          </a:prstGeom>
        </p:spPr>
      </p:pic>
      <p:sp>
        <p:nvSpPr>
          <p:cNvPr id="8" name="3 Marcador de pie de página"/>
          <p:cNvSpPr txBox="1">
            <a:spLocks/>
          </p:cNvSpPr>
          <p:nvPr/>
        </p:nvSpPr>
        <p:spPr>
          <a:xfrm>
            <a:off x="2172354" y="6577290"/>
            <a:ext cx="5484812" cy="2744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dirty="0">
                <a:solidFill>
                  <a:srgbClr val="FFFFFF"/>
                </a:solidFill>
              </a:rPr>
              <a:t>Renal B3 | June 2016 |For internal use only| Company Confidential © 2016</a:t>
            </a:r>
          </a:p>
        </p:txBody>
      </p:sp>
    </p:spTree>
    <p:extLst>
      <p:ext uri="{BB962C8B-B14F-4D97-AF65-F5344CB8AC3E}">
        <p14:creationId xmlns:p14="http://schemas.microsoft.com/office/powerpoint/2010/main" val="14778867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292" y="403600"/>
            <a:ext cx="8321040" cy="553998"/>
          </a:xfrm>
        </p:spPr>
        <p:txBody>
          <a:bodyPr>
            <a:normAutofit fontScale="90000"/>
          </a:bodyPr>
          <a:lstStyle/>
          <a:p>
            <a:pPr>
              <a:lnSpc>
                <a:spcPct val="90000"/>
              </a:lnSpc>
            </a:pPr>
            <a:r>
              <a:rPr lang="en-GB" sz="2000" kern="1200" dirty="0" smtClean="0">
                <a:solidFill>
                  <a:schemeClr val="tx2"/>
                </a:solidFill>
              </a:rPr>
              <a:t>KDIGO, AASLD/EASL </a:t>
            </a:r>
            <a:r>
              <a:rPr lang="en-GB" sz="2000" kern="1200" dirty="0">
                <a:solidFill>
                  <a:schemeClr val="tx2"/>
                </a:solidFill>
              </a:rPr>
              <a:t>Guidelines: Recommendations for the Treatment </a:t>
            </a:r>
            <a:r>
              <a:rPr lang="en-GB" sz="2000" kern="1200" dirty="0" smtClean="0">
                <a:solidFill>
                  <a:schemeClr val="tx2"/>
                </a:solidFill>
              </a:rPr>
              <a:t/>
            </a:r>
            <a:br>
              <a:rPr lang="en-GB" sz="2000" kern="1200" dirty="0" smtClean="0">
                <a:solidFill>
                  <a:schemeClr val="tx2"/>
                </a:solidFill>
              </a:rPr>
            </a:br>
            <a:r>
              <a:rPr lang="en-GB" sz="2000" kern="1200" dirty="0" smtClean="0">
                <a:solidFill>
                  <a:schemeClr val="tx2"/>
                </a:solidFill>
              </a:rPr>
              <a:t>of HCV-infected </a:t>
            </a:r>
            <a:r>
              <a:rPr lang="en-GB" sz="2000" kern="1200" dirty="0">
                <a:solidFill>
                  <a:schemeClr val="tx2"/>
                </a:solidFill>
              </a:rPr>
              <a:t>Patients With Renal Insufficiency</a:t>
            </a:r>
          </a:p>
        </p:txBody>
      </p:sp>
      <p:sp>
        <p:nvSpPr>
          <p:cNvPr id="3" name="Text Placeholder 2"/>
          <p:cNvSpPr>
            <a:spLocks noGrp="1"/>
          </p:cNvSpPr>
          <p:nvPr>
            <p:ph type="body" sz="quarter" idx="10"/>
          </p:nvPr>
        </p:nvSpPr>
        <p:spPr>
          <a:xfrm>
            <a:off x="417080" y="6275388"/>
            <a:ext cx="3858829" cy="263525"/>
          </a:xfrm>
        </p:spPr>
        <p:txBody>
          <a:bodyPr>
            <a:normAutofit fontScale="62500" lnSpcReduction="20000"/>
          </a:bodyPr>
          <a:lstStyle/>
          <a:p>
            <a:r>
              <a:rPr lang="en-GB" dirty="0" smtClean="0"/>
              <a:t>AASLD, American Association for the Study or Liver Diseases; EASL, European Association for the Study of the Liver.</a:t>
            </a:r>
            <a:endParaRPr lang="en-GB" dirty="0"/>
          </a:p>
        </p:txBody>
      </p:sp>
      <p:sp>
        <p:nvSpPr>
          <p:cNvPr id="28" name="Round Same Side Corner Rectangle 27"/>
          <p:cNvSpPr/>
          <p:nvPr/>
        </p:nvSpPr>
        <p:spPr>
          <a:xfrm rot="16200000">
            <a:off x="6005971" y="1712307"/>
            <a:ext cx="1144697" cy="4682732"/>
          </a:xfrm>
          <a:prstGeom prst="round2SameRect">
            <a:avLst>
              <a:gd name="adj1" fmla="val 16975"/>
              <a:gd name="adj2" fmla="val 19804"/>
            </a:avLst>
          </a:prstGeom>
          <a:ln/>
        </p:spPr>
        <p:style>
          <a:lnRef idx="1">
            <a:schemeClr val="accent5"/>
          </a:lnRef>
          <a:fillRef idx="2">
            <a:schemeClr val="accent5"/>
          </a:fillRef>
          <a:effectRef idx="1">
            <a:schemeClr val="accent5"/>
          </a:effectRef>
          <a:fontRef idx="minor">
            <a:schemeClr val="dk1"/>
          </a:fontRef>
        </p:style>
        <p:txBody>
          <a:bodyPr vert="vert" lIns="72000" tIns="36000" rIns="72000" bIns="36000" anchor="ctr"/>
          <a:lstStyle/>
          <a:p>
            <a:pPr algn="ctr">
              <a:defRPr/>
            </a:pPr>
            <a:r>
              <a:rPr lang="en-US" kern="0" dirty="0">
                <a:solidFill>
                  <a:srgbClr val="071D49"/>
                </a:solidFill>
              </a:rPr>
              <a:t>Proteinuria, nephrotic syndrome, or membranoproliferative glomerulonephritis</a:t>
            </a:r>
            <a:endParaRPr lang="en-US" kern="0" dirty="0">
              <a:solidFill>
                <a:srgbClr val="070605"/>
              </a:solidFill>
            </a:endParaRPr>
          </a:p>
        </p:txBody>
      </p:sp>
      <p:sp>
        <p:nvSpPr>
          <p:cNvPr id="33" name="Round Same Side Corner Rectangle 32"/>
          <p:cNvSpPr/>
          <p:nvPr/>
        </p:nvSpPr>
        <p:spPr>
          <a:xfrm rot="16200000">
            <a:off x="1368254" y="2715044"/>
            <a:ext cx="1144696" cy="2677259"/>
          </a:xfrm>
          <a:prstGeom prst="round2SameRect">
            <a:avLst>
              <a:gd name="adj1" fmla="val 16664"/>
              <a:gd name="adj2" fmla="val 19804"/>
            </a:avLst>
          </a:prstGeom>
          <a:ln/>
        </p:spPr>
        <p:style>
          <a:lnRef idx="2">
            <a:schemeClr val="accent5"/>
          </a:lnRef>
          <a:fillRef idx="1">
            <a:schemeClr val="lt1"/>
          </a:fillRef>
          <a:effectRef idx="0">
            <a:schemeClr val="accent5"/>
          </a:effectRef>
          <a:fontRef idx="minor">
            <a:schemeClr val="dk1"/>
          </a:fontRef>
        </p:style>
        <p:txBody>
          <a:bodyPr vert="vert" lIns="72000" tIns="36000" rIns="72000" bIns="36000" anchor="ctr"/>
          <a:lstStyle/>
          <a:p>
            <a:pPr algn="ctr">
              <a:defRPr/>
            </a:pPr>
            <a:r>
              <a:rPr lang="en-US" b="1" kern="0" dirty="0">
                <a:solidFill>
                  <a:srgbClr val="070605"/>
                </a:solidFill>
              </a:rPr>
              <a:t>Highest priority for treatment owing to highest risk for severe complications</a:t>
            </a:r>
            <a:r>
              <a:rPr lang="en-US" b="1" kern="0" baseline="30000" dirty="0">
                <a:solidFill>
                  <a:srgbClr val="070605"/>
                </a:solidFill>
              </a:rPr>
              <a:t>2</a:t>
            </a:r>
            <a:endParaRPr lang="en-US" kern="0" baseline="30000" dirty="0">
              <a:solidFill>
                <a:srgbClr val="071D49">
                  <a:hueOff val="0"/>
                  <a:satOff val="0"/>
                  <a:lumOff val="0"/>
                  <a:alphaOff val="0"/>
                </a:srgbClr>
              </a:solidFill>
            </a:endParaRPr>
          </a:p>
        </p:txBody>
      </p:sp>
      <p:sp>
        <p:nvSpPr>
          <p:cNvPr id="34" name="Round Same Side Corner Rectangle 33"/>
          <p:cNvSpPr/>
          <p:nvPr/>
        </p:nvSpPr>
        <p:spPr>
          <a:xfrm rot="16200000">
            <a:off x="6005971" y="3002711"/>
            <a:ext cx="1144697" cy="4682732"/>
          </a:xfrm>
          <a:prstGeom prst="round2SameRect">
            <a:avLst>
              <a:gd name="adj1" fmla="val 16975"/>
              <a:gd name="adj2" fmla="val 19804"/>
            </a:avLst>
          </a:prstGeom>
          <a:ln/>
        </p:spPr>
        <p:style>
          <a:lnRef idx="1">
            <a:schemeClr val="accent5"/>
          </a:lnRef>
          <a:fillRef idx="2">
            <a:schemeClr val="accent5"/>
          </a:fillRef>
          <a:effectRef idx="1">
            <a:schemeClr val="accent5"/>
          </a:effectRef>
          <a:fontRef idx="minor">
            <a:schemeClr val="dk1"/>
          </a:fontRef>
        </p:style>
        <p:txBody>
          <a:bodyPr vert="vert" lIns="72000" tIns="36000" rIns="72000" bIns="36000" anchor="ctr"/>
          <a:lstStyle/>
          <a:p>
            <a:pPr algn="ctr">
              <a:defRPr/>
            </a:pPr>
            <a:r>
              <a:rPr lang="en-US" kern="0" dirty="0">
                <a:solidFill>
                  <a:srgbClr val="071D49"/>
                </a:solidFill>
              </a:rPr>
              <a:t>Patients with clinically significant </a:t>
            </a:r>
            <a:br>
              <a:rPr lang="en-US" kern="0" dirty="0">
                <a:solidFill>
                  <a:srgbClr val="071D49"/>
                </a:solidFill>
              </a:rPr>
            </a:br>
            <a:r>
              <a:rPr lang="en-US" kern="0" dirty="0">
                <a:solidFill>
                  <a:srgbClr val="071D49"/>
                </a:solidFill>
              </a:rPr>
              <a:t>extrahepatic manifestations</a:t>
            </a:r>
            <a:br>
              <a:rPr lang="en-US" kern="0" dirty="0">
                <a:solidFill>
                  <a:srgbClr val="071D49"/>
                </a:solidFill>
              </a:rPr>
            </a:br>
            <a:r>
              <a:rPr lang="en-US" kern="0" dirty="0">
                <a:solidFill>
                  <a:srgbClr val="071D49"/>
                </a:solidFill>
              </a:rPr>
              <a:t>(eg, HCV-related cryoglobulinemia)</a:t>
            </a:r>
            <a:endParaRPr lang="en-US" kern="0" dirty="0">
              <a:solidFill>
                <a:srgbClr val="070605"/>
              </a:solidFill>
            </a:endParaRPr>
          </a:p>
        </p:txBody>
      </p:sp>
      <p:sp>
        <p:nvSpPr>
          <p:cNvPr id="39" name="Round Same Side Corner Rectangle 38"/>
          <p:cNvSpPr/>
          <p:nvPr/>
        </p:nvSpPr>
        <p:spPr>
          <a:xfrm rot="16200000">
            <a:off x="1368255" y="4005448"/>
            <a:ext cx="1144696" cy="2677262"/>
          </a:xfrm>
          <a:prstGeom prst="round2SameRect">
            <a:avLst>
              <a:gd name="adj1" fmla="val 16664"/>
              <a:gd name="adj2" fmla="val 19804"/>
            </a:avLst>
          </a:prstGeom>
          <a:ln/>
        </p:spPr>
        <p:style>
          <a:lnRef idx="2">
            <a:schemeClr val="accent5"/>
          </a:lnRef>
          <a:fillRef idx="1">
            <a:schemeClr val="lt1"/>
          </a:fillRef>
          <a:effectRef idx="0">
            <a:schemeClr val="accent5"/>
          </a:effectRef>
          <a:fontRef idx="minor">
            <a:schemeClr val="dk1"/>
          </a:fontRef>
        </p:style>
        <p:txBody>
          <a:bodyPr vert="vert" lIns="72000" tIns="36000" rIns="72000" bIns="36000" anchor="ctr"/>
          <a:lstStyle/>
          <a:p>
            <a:pPr algn="ctr">
              <a:defRPr/>
            </a:pPr>
            <a:r>
              <a:rPr lang="en-US" b="1" kern="0" dirty="0">
                <a:solidFill>
                  <a:srgbClr val="070605"/>
                </a:solidFill>
              </a:rPr>
              <a:t>Treatment should be prioritized</a:t>
            </a:r>
            <a:r>
              <a:rPr lang="en-US" b="1" kern="0" baseline="30000" dirty="0">
                <a:solidFill>
                  <a:srgbClr val="070605"/>
                </a:solidFill>
              </a:rPr>
              <a:t>3</a:t>
            </a:r>
            <a:endParaRPr lang="en-US" kern="0" dirty="0">
              <a:solidFill>
                <a:srgbClr val="071D49">
                  <a:hueOff val="0"/>
                  <a:satOff val="0"/>
                  <a:lumOff val="0"/>
                  <a:alphaOff val="0"/>
                </a:srgbClr>
              </a:solidFill>
            </a:endParaRPr>
          </a:p>
        </p:txBody>
      </p:sp>
      <p:sp>
        <p:nvSpPr>
          <p:cNvPr id="41" name="Content Placeholder 2"/>
          <p:cNvSpPr txBox="1">
            <a:spLocks/>
          </p:cNvSpPr>
          <p:nvPr/>
        </p:nvSpPr>
        <p:spPr bwMode="auto">
          <a:xfrm>
            <a:off x="4597416" y="6035887"/>
            <a:ext cx="4422064" cy="6155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marL="0" indent="0" algn="r" defTabSz="913526" rtl="0" eaLnBrk="1" fontAlgn="base" hangingPunct="1">
              <a:spcBef>
                <a:spcPts val="0"/>
              </a:spcBef>
              <a:spcAft>
                <a:spcPts val="0"/>
              </a:spcAft>
              <a:buClr>
                <a:schemeClr val="tx2"/>
              </a:buClr>
              <a:buFont typeface="Arial" pitchFamily="34" charset="0"/>
              <a:buNone/>
              <a:defRPr sz="1000" baseline="0">
                <a:solidFill>
                  <a:schemeClr val="tx1"/>
                </a:solidFill>
                <a:latin typeface="+mn-lt"/>
                <a:ea typeface="Arial Unicode MS" pitchFamily="34" charset="-128"/>
                <a:cs typeface="Arial Unicode MS" pitchFamily="34" charset="-128"/>
              </a:defRPr>
            </a:lvl1pPr>
            <a:lvl2pPr marL="231775" indent="0" algn="r" defTabSz="913526" rtl="0" eaLnBrk="1" fontAlgn="base" hangingPunct="1">
              <a:spcBef>
                <a:spcPct val="0"/>
              </a:spcBef>
              <a:spcAft>
                <a:spcPct val="0"/>
              </a:spcAft>
              <a:buClr>
                <a:schemeClr val="tx2"/>
              </a:buClr>
              <a:buSzPct val="125000"/>
              <a:buFont typeface="Arial" pitchFamily="34" charset="0"/>
              <a:buNone/>
              <a:defRPr sz="1000" baseline="0">
                <a:solidFill>
                  <a:schemeClr val="tx1"/>
                </a:solidFill>
                <a:latin typeface="+mn-lt"/>
                <a:ea typeface="Arial Unicode MS" pitchFamily="34" charset="-128"/>
                <a:cs typeface="Arial Unicode MS" pitchFamily="34" charset="-128"/>
              </a:defRPr>
            </a:lvl2pPr>
            <a:lvl3pPr marL="449262" indent="0" algn="r" defTabSz="913526" rtl="0" eaLnBrk="1" fontAlgn="base" hangingPunct="1">
              <a:spcBef>
                <a:spcPct val="0"/>
              </a:spcBef>
              <a:spcAft>
                <a:spcPct val="0"/>
              </a:spcAft>
              <a:buClr>
                <a:schemeClr val="tx2"/>
              </a:buClr>
              <a:buSzPct val="110000"/>
              <a:buFont typeface="Arial" charset="0"/>
              <a:buNone/>
              <a:defRPr sz="1000" baseline="0">
                <a:solidFill>
                  <a:schemeClr val="tx1"/>
                </a:solidFill>
                <a:latin typeface="+mn-lt"/>
                <a:ea typeface="Arial Unicode MS" pitchFamily="34" charset="-128"/>
                <a:cs typeface="Arial Unicode MS" pitchFamily="34" charset="-128"/>
              </a:defRPr>
            </a:lvl3pPr>
            <a:lvl4pPr marL="688975" indent="0" algn="r" defTabSz="913526" rtl="0" eaLnBrk="1" fontAlgn="base" hangingPunct="1">
              <a:spcBef>
                <a:spcPct val="0"/>
              </a:spcBef>
              <a:spcAft>
                <a:spcPct val="0"/>
              </a:spcAft>
              <a:buClr>
                <a:schemeClr val="tx2"/>
              </a:buClr>
              <a:buSzPct val="100000"/>
              <a:buFont typeface="Arial" pitchFamily="34" charset="0"/>
              <a:buNone/>
              <a:defRPr sz="1000" baseline="0">
                <a:solidFill>
                  <a:schemeClr val="tx1"/>
                </a:solidFill>
                <a:latin typeface="+mn-lt"/>
                <a:ea typeface="Arial Unicode MS" pitchFamily="34" charset="-128"/>
                <a:cs typeface="Arial Unicode MS" pitchFamily="34" charset="-128"/>
              </a:defRPr>
            </a:lvl4pPr>
            <a:lvl5pPr marL="915987" indent="0" algn="r" defTabSz="913526" rtl="0" eaLnBrk="1" fontAlgn="base" hangingPunct="1">
              <a:spcBef>
                <a:spcPct val="0"/>
              </a:spcBef>
              <a:spcAft>
                <a:spcPct val="0"/>
              </a:spcAft>
              <a:buClr>
                <a:schemeClr val="tx2"/>
              </a:buClr>
              <a:buSzPct val="89000"/>
              <a:buFont typeface="Arial" charset="0"/>
              <a:buNone/>
              <a:defRPr sz="1000" baseline="0">
                <a:solidFill>
                  <a:schemeClr val="tx1"/>
                </a:solidFill>
                <a:latin typeface="+mn-lt"/>
                <a:ea typeface="Arial Unicode MS" pitchFamily="34" charset="-128"/>
                <a:cs typeface="Arial Unicode MS" pitchFamily="34" charset="-128"/>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l">
              <a:buClr>
                <a:srgbClr val="000000"/>
              </a:buClr>
              <a:defRPr/>
            </a:pPr>
            <a:r>
              <a:rPr lang="en-US" kern="0" dirty="0" smtClean="0">
                <a:solidFill>
                  <a:srgbClr val="000000"/>
                </a:solidFill>
              </a:rPr>
              <a:t>1. </a:t>
            </a:r>
            <a:r>
              <a:rPr lang="en-CA" kern="0" dirty="0">
                <a:solidFill>
                  <a:srgbClr val="000000"/>
                </a:solidFill>
              </a:rPr>
              <a:t>KDIGO Guidelines CKD. Kidney </a:t>
            </a:r>
            <a:r>
              <a:rPr lang="en-CA" kern="0" dirty="0" err="1">
                <a:solidFill>
                  <a:srgbClr val="000000"/>
                </a:solidFill>
              </a:rPr>
              <a:t>Int</a:t>
            </a:r>
            <a:r>
              <a:rPr lang="en-CA" kern="0" dirty="0">
                <a:solidFill>
                  <a:srgbClr val="000000"/>
                </a:solidFill>
              </a:rPr>
              <a:t> 2013;(</a:t>
            </a:r>
            <a:r>
              <a:rPr lang="en-CA" kern="0" dirty="0" err="1">
                <a:solidFill>
                  <a:srgbClr val="000000"/>
                </a:solidFill>
              </a:rPr>
              <a:t>Suppl</a:t>
            </a:r>
            <a:r>
              <a:rPr lang="en-CA" kern="0" dirty="0">
                <a:solidFill>
                  <a:srgbClr val="000000"/>
                </a:solidFill>
              </a:rPr>
              <a:t> 3):5–14</a:t>
            </a:r>
            <a:r>
              <a:rPr lang="en-CA" kern="0" dirty="0" smtClean="0">
                <a:solidFill>
                  <a:srgbClr val="000000"/>
                </a:solidFill>
              </a:rPr>
              <a:t>.</a:t>
            </a:r>
            <a:endParaRPr lang="en-US" kern="0" dirty="0" smtClean="0">
              <a:solidFill>
                <a:srgbClr val="000000"/>
              </a:solidFill>
            </a:endParaRPr>
          </a:p>
          <a:p>
            <a:pPr algn="l">
              <a:buClr>
                <a:srgbClr val="000000"/>
              </a:buClr>
              <a:defRPr/>
            </a:pPr>
            <a:r>
              <a:rPr lang="en-US" kern="0" dirty="0" smtClean="0">
                <a:solidFill>
                  <a:srgbClr val="000000"/>
                </a:solidFill>
              </a:rPr>
              <a:t>2.AASLD Recommendations; http://hcvguidelines.org/full-report-view</a:t>
            </a:r>
            <a:br>
              <a:rPr lang="en-US" kern="0" dirty="0" smtClean="0">
                <a:solidFill>
                  <a:srgbClr val="000000"/>
                </a:solidFill>
              </a:rPr>
            </a:br>
            <a:r>
              <a:rPr lang="en-US" kern="0" dirty="0" smtClean="0">
                <a:solidFill>
                  <a:srgbClr val="000000"/>
                </a:solidFill>
              </a:rPr>
              <a:t>3. EASL Recommendations on Treatment of Hepatitis C. </a:t>
            </a:r>
            <a:r>
              <a:rPr lang="en-US" i="1" kern="0" dirty="0" smtClean="0">
                <a:solidFill>
                  <a:srgbClr val="000000"/>
                </a:solidFill>
              </a:rPr>
              <a:t>J </a:t>
            </a:r>
            <a:r>
              <a:rPr lang="en-US" i="1" kern="0" dirty="0" err="1" smtClean="0">
                <a:solidFill>
                  <a:srgbClr val="000000"/>
                </a:solidFill>
              </a:rPr>
              <a:t>Hepatol</a:t>
            </a:r>
            <a:r>
              <a:rPr lang="en-US" i="1" kern="0" dirty="0" smtClean="0">
                <a:solidFill>
                  <a:srgbClr val="000000"/>
                </a:solidFill>
              </a:rPr>
              <a:t> </a:t>
            </a:r>
            <a:r>
              <a:rPr lang="en-US" kern="0" dirty="0" smtClean="0">
                <a:solidFill>
                  <a:srgbClr val="000000"/>
                </a:solidFill>
              </a:rPr>
              <a:t>2015;63:199-236.</a:t>
            </a:r>
          </a:p>
          <a:p>
            <a:pPr marL="228600" indent="-228600">
              <a:buClr>
                <a:srgbClr val="000000"/>
              </a:buClr>
              <a:buFont typeface="Arial" pitchFamily="34" charset="0"/>
              <a:buAutoNum type="arabicPeriod"/>
              <a:defRPr/>
            </a:pPr>
            <a:endParaRPr lang="en-US" kern="0" dirty="0">
              <a:solidFill>
                <a:srgbClr val="000000"/>
              </a:solidFill>
            </a:endParaRPr>
          </a:p>
        </p:txBody>
      </p:sp>
      <p:sp>
        <p:nvSpPr>
          <p:cNvPr id="43" name="3 Marcador de pie de página"/>
          <p:cNvSpPr txBox="1">
            <a:spLocks/>
          </p:cNvSpPr>
          <p:nvPr/>
        </p:nvSpPr>
        <p:spPr>
          <a:xfrm>
            <a:off x="2172354" y="6577290"/>
            <a:ext cx="5484812" cy="27444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dirty="0">
                <a:solidFill>
                  <a:srgbClr val="FFFFFF"/>
                </a:solidFill>
              </a:rPr>
              <a:t>Renal B3 | June 2016 |For internal use only| Company Confidential © 2016</a:t>
            </a:r>
          </a:p>
        </p:txBody>
      </p:sp>
      <p:grpSp>
        <p:nvGrpSpPr>
          <p:cNvPr id="40" name="Group 8"/>
          <p:cNvGrpSpPr>
            <a:grpSpLocks/>
          </p:cNvGrpSpPr>
          <p:nvPr/>
        </p:nvGrpSpPr>
        <p:grpSpPr bwMode="auto">
          <a:xfrm>
            <a:off x="640158" y="1119158"/>
            <a:ext cx="8018860" cy="2063827"/>
            <a:chOff x="406401" y="1532942"/>
            <a:chExt cx="8019144" cy="2289213"/>
          </a:xfrm>
        </p:grpSpPr>
        <p:sp>
          <p:nvSpPr>
            <p:cNvPr id="44" name="Rectangle 43"/>
            <p:cNvSpPr/>
            <p:nvPr/>
          </p:nvSpPr>
          <p:spPr>
            <a:xfrm>
              <a:off x="406401" y="1532942"/>
              <a:ext cx="8019144" cy="708044"/>
            </a:xfrm>
            <a:prstGeom prst="rect">
              <a:avLst/>
            </a:prstGeom>
            <a:solidFill>
              <a:srgbClr val="071D49"/>
            </a:solidFill>
            <a:ln w="34925">
              <a:solidFill>
                <a:srgbClr val="071D49"/>
              </a:solidFill>
            </a:ln>
          </p:spPr>
          <p:txBody>
            <a:bodyPr anchor="ctr"/>
            <a:lstStyle/>
            <a:p>
              <a:pPr algn="ctr" defTabSz="685800">
                <a:spcBef>
                  <a:spcPct val="50000"/>
                </a:spcBef>
                <a:spcAft>
                  <a:spcPct val="50000"/>
                </a:spcAft>
                <a:defRPr/>
              </a:pPr>
              <a:r>
                <a:rPr lang="en-GB" sz="1500" b="1" kern="0" dirty="0">
                  <a:solidFill>
                    <a:srgbClr val="FFFFFF"/>
                  </a:solidFill>
                  <a:cs typeface="ＭＳ Ｐゴシック" charset="0"/>
                </a:rPr>
                <a:t>Diagnosis and management of kidney diseases associated </a:t>
              </a:r>
              <a:br>
                <a:rPr lang="en-GB" sz="1500" b="1" kern="0" dirty="0">
                  <a:solidFill>
                    <a:srgbClr val="FFFFFF"/>
                  </a:solidFill>
                  <a:cs typeface="ＭＳ Ｐゴシック" charset="0"/>
                </a:rPr>
              </a:br>
              <a:r>
                <a:rPr lang="en-GB" sz="1500" b="1" kern="0" dirty="0">
                  <a:solidFill>
                    <a:srgbClr val="FFFFFF"/>
                  </a:solidFill>
                  <a:cs typeface="ＭＳ Ｐゴシック" charset="0"/>
                </a:rPr>
                <a:t>with HCV infection</a:t>
              </a:r>
              <a:r>
                <a:rPr lang="en-GB" sz="1500" b="1" kern="0" baseline="30000" dirty="0">
                  <a:solidFill>
                    <a:srgbClr val="FFFFFF"/>
                  </a:solidFill>
                  <a:cs typeface="ＭＳ Ｐゴシック" charset="0"/>
                </a:rPr>
                <a:t>1</a:t>
              </a:r>
              <a:endParaRPr lang="en-GB" sz="1500" b="1" kern="0" dirty="0">
                <a:solidFill>
                  <a:srgbClr val="FFFFFF"/>
                </a:solidFill>
                <a:cs typeface="ＭＳ Ｐゴシック" charset="0"/>
              </a:endParaRPr>
            </a:p>
          </p:txBody>
        </p:sp>
        <p:sp>
          <p:nvSpPr>
            <p:cNvPr id="45" name="Rectangle 44"/>
            <p:cNvSpPr/>
            <p:nvPr/>
          </p:nvSpPr>
          <p:spPr>
            <a:xfrm>
              <a:off x="406401" y="2233024"/>
              <a:ext cx="8019144" cy="1589131"/>
            </a:xfrm>
            <a:prstGeom prst="rect">
              <a:avLst/>
            </a:prstGeom>
            <a:ln w="34925">
              <a:solidFill>
                <a:srgbClr val="071D49"/>
              </a:solidFill>
            </a:ln>
          </p:spPr>
          <p:txBody>
            <a:bodyPr lIns="108000" tIns="108000" rIns="108000" anchor="t"/>
            <a:lstStyle/>
            <a:p>
              <a:pPr algn="ctr" defTabSz="685800">
                <a:spcBef>
                  <a:spcPct val="50000"/>
                </a:spcBef>
                <a:spcAft>
                  <a:spcPct val="50000"/>
                </a:spcAft>
                <a:defRPr/>
              </a:pPr>
              <a:r>
                <a:rPr lang="en-GB" sz="1500" i="1" kern="0" dirty="0">
                  <a:solidFill>
                    <a:srgbClr val="000000"/>
                  </a:solidFill>
                  <a:cs typeface="ＭＳ Ｐゴシック" charset="0"/>
                </a:rPr>
                <a:t>“It is suggested that HCV-infected patients be tested at least annually for proteinuria, hematuria, and eGFR to detect possible HCV-associated kidney disease”</a:t>
              </a:r>
            </a:p>
            <a:p>
              <a:pPr algn="ctr" defTabSz="685800">
                <a:spcBef>
                  <a:spcPct val="50000"/>
                </a:spcBef>
                <a:spcAft>
                  <a:spcPct val="50000"/>
                </a:spcAft>
                <a:defRPr/>
              </a:pPr>
              <a:r>
                <a:rPr lang="en-CA" sz="1600" i="1" dirty="0">
                  <a:solidFill>
                    <a:srgbClr val="000000"/>
                  </a:solidFill>
                </a:rPr>
                <a:t>“We recommend that prescribers should take GFR into account when drug dosing”</a:t>
              </a:r>
              <a:r>
                <a:rPr lang="en-GB" sz="1500" kern="0" dirty="0">
                  <a:solidFill>
                    <a:srgbClr val="000000"/>
                  </a:solidFill>
                  <a:cs typeface="ＭＳ Ｐゴシック" charset="0"/>
                </a:rPr>
                <a:t/>
              </a:r>
              <a:br>
                <a:rPr lang="en-GB" sz="1500" kern="0" dirty="0">
                  <a:solidFill>
                    <a:srgbClr val="000000"/>
                  </a:solidFill>
                  <a:cs typeface="ＭＳ Ｐゴシック" charset="0"/>
                </a:rPr>
              </a:br>
              <a:r>
                <a:rPr lang="en-GB" sz="1500" kern="0" dirty="0">
                  <a:solidFill>
                    <a:srgbClr val="000000"/>
                  </a:solidFill>
                  <a:cs typeface="ＭＳ Ｐゴシック" charset="0"/>
                </a:rPr>
                <a:t>	           – KDIGO, 2008</a:t>
              </a:r>
              <a:endParaRPr lang="en-GB" sz="1500" i="1" kern="0" dirty="0">
                <a:solidFill>
                  <a:srgbClr val="000000"/>
                </a:solidFill>
                <a:cs typeface="ＭＳ Ｐゴシック" charset="0"/>
              </a:endParaRPr>
            </a:p>
          </p:txBody>
        </p:sp>
      </p:grpSp>
      <p:sp>
        <p:nvSpPr>
          <p:cNvPr id="4" name="Right Arrow 3"/>
          <p:cNvSpPr/>
          <p:nvPr/>
        </p:nvSpPr>
        <p:spPr>
          <a:xfrm>
            <a:off x="3408233" y="3695587"/>
            <a:ext cx="704521" cy="810767"/>
          </a:xfrm>
          <a:prstGeom prst="rightArrow">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CA" dirty="0">
              <a:solidFill>
                <a:srgbClr val="000000"/>
              </a:solidFill>
            </a:endParaRPr>
          </a:p>
        </p:txBody>
      </p:sp>
      <p:sp>
        <p:nvSpPr>
          <p:cNvPr id="47" name="Right Arrow 46"/>
          <p:cNvSpPr/>
          <p:nvPr/>
        </p:nvSpPr>
        <p:spPr>
          <a:xfrm>
            <a:off x="3408233" y="4938694"/>
            <a:ext cx="704521" cy="810767"/>
          </a:xfrm>
          <a:prstGeom prst="rightArrow">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CA" dirty="0">
              <a:solidFill>
                <a:srgbClr val="000000"/>
              </a:solidFill>
            </a:endParaRPr>
          </a:p>
        </p:txBody>
      </p:sp>
    </p:spTree>
    <p:extLst>
      <p:ext uri="{BB962C8B-B14F-4D97-AF65-F5344CB8AC3E}">
        <p14:creationId xmlns:p14="http://schemas.microsoft.com/office/powerpoint/2010/main" val="42804403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bbVie HCV 3D Regimen">
    <a:dk1>
      <a:srgbClr val="4C4C4C"/>
    </a:dk1>
    <a:lt1>
      <a:srgbClr val="FFFFFF"/>
    </a:lt1>
    <a:dk2>
      <a:srgbClr val="00AFAA"/>
    </a:dk2>
    <a:lt2>
      <a:srgbClr val="999999"/>
    </a:lt2>
    <a:accent1>
      <a:srgbClr val="00AFAA"/>
    </a:accent1>
    <a:accent2>
      <a:srgbClr val="F26322"/>
    </a:accent2>
    <a:accent3>
      <a:srgbClr val="C6579A"/>
    </a:accent3>
    <a:accent4>
      <a:srgbClr val="4CC7C3"/>
    </a:accent4>
    <a:accent5>
      <a:srgbClr val="F69264"/>
    </a:accent5>
    <a:accent6>
      <a:srgbClr val="D789B8"/>
    </a:accent6>
    <a:hlink>
      <a:srgbClr val="C6579A"/>
    </a:hlink>
    <a:folHlink>
      <a:srgbClr val="F2632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AbbVie">
    <a:dk1>
      <a:srgbClr val="070605"/>
    </a:dk1>
    <a:lt1>
      <a:srgbClr val="FFFFFF"/>
    </a:lt1>
    <a:dk2>
      <a:srgbClr val="6BBBAE"/>
    </a:dk2>
    <a:lt2>
      <a:srgbClr val="FFFFFF"/>
    </a:lt2>
    <a:accent1>
      <a:srgbClr val="84BD00"/>
    </a:accent1>
    <a:accent2>
      <a:srgbClr val="DC8633"/>
    </a:accent2>
    <a:accent3>
      <a:srgbClr val="7DA1C4"/>
    </a:accent3>
    <a:accent4>
      <a:srgbClr val="702082"/>
    </a:accent4>
    <a:accent5>
      <a:srgbClr val="6BBBAE"/>
    </a:accent5>
    <a:accent6>
      <a:srgbClr val="0082BA"/>
    </a:accent6>
    <a:hlink>
      <a:srgbClr val="070605"/>
    </a:hlink>
    <a:folHlink>
      <a:srgbClr val="070605"/>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267</TotalTime>
  <Words>2234</Words>
  <Application>Microsoft Office PowerPoint</Application>
  <PresentationFormat>On-screen Show (4:3)</PresentationFormat>
  <Paragraphs>320</Paragraphs>
  <Slides>17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Worksheet</vt:lpstr>
      <vt:lpstr> New option for the treatment of HCV infection in patients on hemodialysis and kidney transplantation </vt:lpstr>
      <vt:lpstr>Centres for dialysis and Transplantation in Bosnia &amp; Herzegovina</vt:lpstr>
      <vt:lpstr>Patients with positive virus markers</vt:lpstr>
      <vt:lpstr>HCV Infection Increases Mortality from Renal Diseases</vt:lpstr>
      <vt:lpstr>Relationship Between HCV and Chronic Kidney Disease (CKD)</vt:lpstr>
      <vt:lpstr>HCV Infection Is Associated With a Higher Incidence of Renal Impairment,  a Faster Rate of Renal Function Decline, and a Higher Hazard of ESRD*</vt:lpstr>
      <vt:lpstr>HCV-infected Patients Have Higher Rates of Mortality Due  to Renal and Circulatory Diseases Than Uninfected Patients</vt:lpstr>
      <vt:lpstr>Treatment of HCV Decreases Risk of ESRD</vt:lpstr>
      <vt:lpstr>KDIGO, AASLD/EASL Guidelines: Recommendations for the Treatment  of HCV-infected Patients With Renal Insufficiency</vt:lpstr>
      <vt:lpstr>Inclusion of Patients With Renal Insufficiency in Clinical Trials</vt:lpstr>
      <vt:lpstr>Efficacy of OBV/PTV/r + DSV + RBV in HCV GT1 Patients  With  Mild Renal Impairment Enrolled in 6 Phase 3 Trials (N=2005)</vt:lpstr>
      <vt:lpstr>RUBY-I Efficacy: OBV/PTV/r + DSV ± RBV in Non-cirrhotic GT1–infected  Patients With Severe Renal Impairment and ESRD</vt:lpstr>
      <vt:lpstr>OBV/PTV/r ± DSV ± RBV Real-world Data: An Observational, Multicenter,  Retrospective Study of 33 Patients in Madrid With GT1 or GT4 Infection and  CKD Stage 4 or Stage 5*</vt:lpstr>
      <vt:lpstr>OBV/PTV/r ± DSV ± RBV Real-world Data: SVR Rates in Patients With  Renal Impairment in the German Hepatitis C Registry</vt:lpstr>
      <vt:lpstr>OBV/PTV/r ± DSV ± RBV in Patients With Renal Insufficiency</vt:lpstr>
      <vt:lpstr>AASLD: Recommendations for Testing, Managing, and Treating Hepatitis C, 2016</vt:lpstr>
      <vt:lpstr>US SUMMARY OF PRODUCTCHARACTERISTICS   (dasabuvir, ombitasvir, paritaprevir, and ritonavir) </vt:lpstr>
    </vt:vector>
  </TitlesOfParts>
  <Company>AbbVie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UNDTBiH: Nove mogućnost  za tretman HCV infekcije  u pacijenata na hemodializi  i u transplantaciji bubrega</dc:title>
  <dc:creator>Zlatanovic, Almir</dc:creator>
  <cp:lastModifiedBy>Zlatanovic, Almir</cp:lastModifiedBy>
  <cp:revision>14</cp:revision>
  <dcterms:created xsi:type="dcterms:W3CDTF">2016-07-21T08:39:07Z</dcterms:created>
  <dcterms:modified xsi:type="dcterms:W3CDTF">2016-09-15T11:24:29Z</dcterms:modified>
</cp:coreProperties>
</file>